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3" r:id="rId15"/>
    <p:sldId id="271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033502-C918-44AC-46B5-53B89E39C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Pénzt, vagy életet?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E8771C3-BFA0-D531-8D21-239D93E073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gazdag ifjú szegénységi bizonyítványa</a:t>
            </a:r>
          </a:p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 10, 17-27</a:t>
            </a:r>
          </a:p>
          <a:p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Gáncs Tamás </a:t>
            </a:r>
          </a:p>
        </p:txBody>
      </p:sp>
    </p:spTree>
    <p:extLst>
      <p:ext uri="{BB962C8B-B14F-4D97-AF65-F5344CB8AC3E}">
        <p14:creationId xmlns:p14="http://schemas.microsoft.com/office/powerpoint/2010/main" val="3034894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F1DCD8-AE4B-D125-E3E1-EF5F984B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A(!) KÉRDÉS: DE AKKOR KI?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625EDD3-C375-C2FD-53D0-F6301719A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 10,26: </a:t>
            </a:r>
            <a:r>
              <a:rPr lang="hu-H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„Ők pedig még jobban megrökönyödtek, és ezt kérdezgették egymás között: Akkor ki üdvözülhet?” </a:t>
            </a:r>
            <a:endParaRPr lang="hu-HU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959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EEB694-54C0-A85E-793D-515036BB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LEHETSÉGES KÜLDETÉS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B1C10DB-A0E0-23A1-DA8E-B0193116F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 10,27: </a:t>
            </a:r>
            <a:r>
              <a:rPr lang="hu-H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„Jézus rájuk tekintett, és ezt mondta: Az embereknek lehetetlen, de Istennek nem, mert Istennek minden lehetséges.</a:t>
            </a:r>
            <a:endParaRPr lang="hu-HU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0412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0DA59E-0C1D-4733-3C7E-C9CCFF6C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Dóka Zoltán: Márk evangéliuma </a:t>
            </a:r>
            <a:br>
              <a:rPr lang="hu-H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kommentárjából (1976)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BDA004B-0C81-CA0C-F5C6-E0355EABB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IZGALMAS GONDOLATOK (Mk 10, 17-27)</a:t>
            </a:r>
          </a:p>
        </p:txBody>
      </p:sp>
    </p:spTree>
    <p:extLst>
      <p:ext uri="{BB962C8B-B14F-4D97-AF65-F5344CB8AC3E}">
        <p14:creationId xmlns:p14="http://schemas.microsoft.com/office/powerpoint/2010/main" val="2928027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2801E0-0770-811A-08F1-AA39F30F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sz="4800" b="1" dirty="0"/>
            </a:br>
            <a:r>
              <a:rPr lang="hu-HU" sz="27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Mk 10, 28-31: </a:t>
            </a:r>
            <a:r>
              <a:rPr lang="hu-HU" sz="27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„Péter ezt mondta neki: Íme, mi elhagytunk mindent, és követtünk téged. Jézus így szólt: Bizony mondom nektek: mindaz, aki elhagyta házát vagy testvéreit, anyját vagy apját, gyermekeit vagy szántóföldjeit énértem és az evangéliumért, az százannyit kap: most ebben a világban házakat és testvéreket, anyát, gyermeket, és szántóföldeket üldöztetésekkel együtt, a jövendő világban pedig örök életet. De sok elsőből lesz utolsó, és utolsóból első.”</a:t>
            </a:r>
            <a:br>
              <a:rPr lang="hu-HU" sz="27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700" b="1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865B245-3704-E5A2-F9B4-0F2EB67D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2568" y="4229099"/>
            <a:ext cx="9592732" cy="1532467"/>
          </a:xfrm>
        </p:spPr>
        <p:txBody>
          <a:bodyPr>
            <a:normAutofit/>
          </a:bodyPr>
          <a:lstStyle/>
          <a:p>
            <a:r>
              <a:rPr lang="hu-H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PÉTER EPILÓGUSA - avagy, ki nyer ma?</a:t>
            </a:r>
            <a:endParaRPr lang="hu-H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5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356091-1749-BBEF-8728-0A22167D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"Azt mondta neki </a:t>
            </a:r>
            <a:r>
              <a:rPr lang="hu-HU" sz="2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egy másik gazdag</a:t>
            </a:r>
            <a:r>
              <a:rPr lang="hu-H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Mester, mi jót tegyek, </a:t>
            </a:r>
            <a:r>
              <a:rPr lang="hu-HU" sz="2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hogy éljek</a:t>
            </a:r>
            <a:r>
              <a:rPr lang="hu-HU" sz="2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hu-H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Azt válaszolta neki: Ember, </a:t>
            </a:r>
            <a:r>
              <a:rPr lang="hu-HU" sz="2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tedd a törvényt és a prófétákat</a:t>
            </a:r>
            <a:r>
              <a:rPr lang="hu-H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Ő így válaszolt: megtettem. Mondotta neki: menj, add el mindenedet, amid csak van, oszd szét a szegények között, és </a:t>
            </a:r>
            <a:r>
              <a:rPr lang="hu-H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jöjj</a:t>
            </a:r>
            <a:r>
              <a:rPr lang="hu-H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kövess engem. A gazdag azonban </a:t>
            </a:r>
            <a:r>
              <a:rPr lang="hu-HU" sz="2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vakarni kezdte a fejét, és nem tetszett neki</a:t>
            </a:r>
            <a:r>
              <a:rPr lang="hu-H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Ezt mondotta neki az Úr: Hogy mondhatod, hogy megtettem a törvényt és a prófétákat? Hiszen meg van írva A TÖRVÉNYBEN: SZERESD FELEBARÁTODAT, MINT TENMAGADAT: ÉS ÍME, SOK TESTVÉREDNEK, ÁBRAHÁM FIAINAK POR LEPI a ruháját, </a:t>
            </a:r>
            <a:r>
              <a:rPr lang="hu-HU" sz="2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éhen halnak, a te házad pedig teli van mindenféle jóval, </a:t>
            </a:r>
            <a:r>
              <a:rPr lang="hu-H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sehogyan sem jut abból semmi. Azután megfordult, és így szólt tanítványához, Simonhoz, aki ott ült mellette: </a:t>
            </a:r>
            <a:r>
              <a:rPr lang="hu-HU" sz="2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Simon, Jóna fia, </a:t>
            </a:r>
            <a:r>
              <a:rPr lang="hu-H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könnyebb a tevének átmennie a tű fokán, mint a gazdagnak bejutnia a mennyek országába."</a:t>
            </a:r>
            <a:b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C6A5410-C43E-7B36-01DA-A230AE8DA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hu-H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Nazarénus evangélium </a:t>
            </a:r>
          </a:p>
          <a:p>
            <a:r>
              <a:rPr lang="hu-HU" sz="3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hu-H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1947-ben </a:t>
            </a:r>
            <a:r>
              <a:rPr lang="hu-H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Qumránban</a:t>
            </a:r>
            <a:r>
              <a:rPr lang="hu-H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megtalált „apokrif” irat - részlet)</a:t>
            </a:r>
            <a:br>
              <a:rPr lang="hu-H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015389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3D7D6E-CCAB-FB71-FE52-FBDE73DC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PÉNZKÉRDÉS-E A LÉTKÉRDÉS?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LÉTKÉRDÉS-E A PÉNZKÉRDÉS?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C9DB027-C0EB-DC72-FB8A-4B515C6ED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Közös gondolkodás, kérdések, válaszkísérletek</a:t>
            </a:r>
          </a:p>
        </p:txBody>
      </p:sp>
    </p:spTree>
    <p:extLst>
      <p:ext uri="{BB962C8B-B14F-4D97-AF65-F5344CB8AC3E}">
        <p14:creationId xmlns:p14="http://schemas.microsoft.com/office/powerpoint/2010/main" val="3958995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1" name="Picture 24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44C7333B-A7A7-B721-99D1-10B875725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44A17A6-9B46-ED22-0084-3789C24F3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2493774"/>
            <a:ext cx="3660057" cy="3382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endParaRPr lang="hu-HU" sz="1600" dirty="0"/>
          </a:p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Biblikus szabadegyetem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folytatódik jövő kedden</a:t>
            </a:r>
          </a:p>
          <a:p>
            <a:r>
              <a:rPr lang="hu-H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2024. március 12. 17 óra</a:t>
            </a:r>
          </a:p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László Virgil:</a:t>
            </a:r>
          </a:p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bibliai antropológia alapfogalmai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helye 5" descr="A képen kültéri, sivatag, ég, talaj látható&#10;&#10;Automatikusan generált leírás">
            <a:extLst>
              <a:ext uri="{FF2B5EF4-FFF2-40B4-BE49-F238E27FC236}">
                <a16:creationId xmlns:a16="http://schemas.microsoft.com/office/drawing/2014/main" id="{25C81118-2018-1117-2E63-2B5760F2C8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18200" r="25919" b="1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793272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D9DE31-D0E6-F3C3-997A-3BA15CB13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BIZONYÍTVÁNYOSZTÁS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E6F66A2-373E-C663-D3FC-DB584C504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marR="0" indent="0" algn="just" rtl="0">
              <a:buNone/>
            </a:pPr>
            <a:r>
              <a:rPr lang="hu-HU" sz="8800" dirty="0">
                <a:solidFill>
                  <a:srgbClr val="000000"/>
                </a:solidFill>
                <a:latin typeface="Bradley Hand ITC" panose="03070402050302030203" pitchFamily="66" charset="0"/>
              </a:rPr>
              <a:t>                                    </a:t>
            </a:r>
            <a:r>
              <a:rPr lang="hu-HU" sz="8800" b="1" dirty="0">
                <a:solidFill>
                  <a:srgbClr val="000000"/>
                </a:solidFill>
                <a:latin typeface="Bradley Hand ITC" panose="03070402050302030203" pitchFamily="66" charset="0"/>
              </a:rPr>
              <a:t>m</a:t>
            </a:r>
            <a:r>
              <a:rPr lang="hu-HU" sz="8800" b="1" i="0" u="none" strike="noStrike" baseline="0" dirty="0">
                <a:solidFill>
                  <a:srgbClr val="000000"/>
                </a:solidFill>
                <a:latin typeface="Bradley Hand ITC" panose="03070402050302030203" pitchFamily="66" charset="0"/>
              </a:rPr>
              <a:t>agatartás                                           szorgalom</a:t>
            </a:r>
          </a:p>
          <a:p>
            <a:pPr marL="0" marR="0" indent="0" algn="just" rtl="0">
              <a:buNone/>
            </a:pPr>
            <a:r>
              <a:rPr lang="hu-HU" sz="8800" b="1" dirty="0">
                <a:solidFill>
                  <a:srgbClr val="000000"/>
                </a:solidFill>
                <a:latin typeface="Bradley Hand ITC" panose="03070402050302030203" pitchFamily="66" charset="0"/>
              </a:rPr>
              <a:t>                b</a:t>
            </a:r>
            <a:r>
              <a:rPr lang="hu-HU" sz="8800" b="1" i="0" u="none" strike="noStrike" baseline="0" dirty="0">
                <a:solidFill>
                  <a:srgbClr val="000000"/>
                </a:solidFill>
                <a:latin typeface="Bradley Hand ITC" panose="03070402050302030203" pitchFamily="66" charset="0"/>
              </a:rPr>
              <a:t>ibliaismeret                                                                                 hittan </a:t>
            </a:r>
          </a:p>
          <a:p>
            <a:pPr marL="0" marR="0" indent="0" algn="just" rtl="0">
              <a:buNone/>
            </a:pPr>
            <a:r>
              <a:rPr lang="hu-HU" sz="8800" b="1" dirty="0">
                <a:solidFill>
                  <a:srgbClr val="000000"/>
                </a:solidFill>
                <a:latin typeface="Bradley Hand ITC" panose="03070402050302030203" pitchFamily="66" charset="0"/>
              </a:rPr>
              <a:t>   e</a:t>
            </a:r>
            <a:r>
              <a:rPr lang="hu-HU" sz="8800" b="1" i="0" u="none" strike="noStrike" baseline="0" dirty="0">
                <a:solidFill>
                  <a:srgbClr val="000000"/>
                </a:solidFill>
                <a:latin typeface="Bradley Hand ITC" panose="03070402050302030203" pitchFamily="66" charset="0"/>
              </a:rPr>
              <a:t>tika                                              közgazdaságtan</a:t>
            </a:r>
          </a:p>
          <a:p>
            <a:pPr marL="0" marR="0" indent="0" algn="just" rtl="0">
              <a:buNone/>
            </a:pPr>
            <a:r>
              <a:rPr lang="hu-HU" sz="8800" b="1" i="0" u="none" strike="noStrike" baseline="0" dirty="0">
                <a:solidFill>
                  <a:srgbClr val="000000"/>
                </a:solidFill>
                <a:latin typeface="Bradley Hand ITC" panose="03070402050302030203" pitchFamily="66" charset="0"/>
              </a:rPr>
              <a:t>                                                                                                      jogi ismeretek</a:t>
            </a:r>
          </a:p>
          <a:p>
            <a:pPr marL="0" marR="0" indent="0" algn="just" rtl="0">
              <a:buNone/>
            </a:pPr>
            <a:r>
              <a:rPr lang="hu-HU" sz="8800" b="1" i="0" u="none" strike="noStrike" baseline="0" dirty="0">
                <a:solidFill>
                  <a:srgbClr val="000000"/>
                </a:solidFill>
                <a:latin typeface="Bradley Hand ITC" panose="03070402050302030203" pitchFamily="66" charset="0"/>
              </a:rPr>
              <a:t>      retorika</a:t>
            </a:r>
            <a:r>
              <a:rPr lang="hu-HU" sz="8800" b="1" dirty="0">
                <a:solidFill>
                  <a:srgbClr val="000000"/>
                </a:solidFill>
                <a:latin typeface="Bradley Hand ITC" panose="03070402050302030203" pitchFamily="66" charset="0"/>
              </a:rPr>
              <a:t>                                      </a:t>
            </a:r>
            <a:r>
              <a:rPr lang="hu-HU" sz="8800" b="1" i="0" u="none" strike="noStrike" baseline="0" dirty="0">
                <a:solidFill>
                  <a:srgbClr val="000000"/>
                </a:solidFill>
                <a:latin typeface="Bradley Hand ITC" panose="03070402050302030203" pitchFamily="66" charset="0"/>
              </a:rPr>
              <a:t>protokoll</a:t>
            </a:r>
          </a:p>
          <a:p>
            <a:pPr marL="0" marR="0" indent="0" algn="just" rtl="0">
              <a:buNone/>
            </a:pPr>
            <a:endParaRPr lang="hu-HU" sz="8800" b="1" i="0" u="none" strike="noStrike" baseline="0" dirty="0">
              <a:solidFill>
                <a:srgbClr val="000000"/>
              </a:solidFill>
              <a:latin typeface="Bradley Hand ITC" panose="03070402050302030203" pitchFamily="66" charset="0"/>
            </a:endParaRPr>
          </a:p>
          <a:p>
            <a:pPr marL="0" marR="0" indent="0" algn="just" rtl="0">
              <a:buNone/>
            </a:pPr>
            <a:r>
              <a:rPr lang="hu-HU" sz="8800" b="1" dirty="0">
                <a:solidFill>
                  <a:srgbClr val="000000"/>
                </a:solidFill>
                <a:latin typeface="Bradley Hand ITC" panose="03070402050302030203" pitchFamily="66" charset="0"/>
              </a:rPr>
              <a:t>                d</a:t>
            </a:r>
            <a:r>
              <a:rPr lang="hu-HU" sz="8800" b="1" i="0" u="none" strike="noStrike" baseline="0" dirty="0">
                <a:solidFill>
                  <a:srgbClr val="000000"/>
                </a:solidFill>
                <a:latin typeface="Bradley Hand ITC" panose="03070402050302030203" pitchFamily="66" charset="0"/>
              </a:rPr>
              <a:t>iplomácia                                         empátia-gyakorlat</a:t>
            </a:r>
          </a:p>
          <a:p>
            <a:pPr marL="0" marR="0" indent="0" algn="just" rtl="0">
              <a:buNone/>
            </a:pPr>
            <a:r>
              <a:rPr lang="hu-HU" sz="8800" b="1" i="0" u="none" strike="noStrike" baseline="0" dirty="0">
                <a:solidFill>
                  <a:srgbClr val="000000"/>
                </a:solidFill>
                <a:latin typeface="Bradley Hand ITC" panose="03070402050302030203" pitchFamily="66" charset="0"/>
              </a:rPr>
              <a:t>                                                                                                                 testnevelés</a:t>
            </a:r>
            <a:endParaRPr lang="hu-HU" sz="8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797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301C92-D8EF-D6FC-A663-6A2F8938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ÖRÖKÖSI STÁTUSZ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A0E4089-6403-AEB0-1F10-5C795EAC1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sz="35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Mk 10,17: :</a:t>
            </a:r>
            <a:r>
              <a:rPr lang="hu-HU" sz="3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„Amikor útnak indult, odafutott hozzá egy ember, és térdre borulva előtte azt kérdezte tőle: Jó Mester, mit tegyek, hogy elnyerjem az örök életet?”</a:t>
            </a:r>
            <a:endParaRPr lang="hu-HU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089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BE928F-6BBB-FC9B-020B-3F33DBC8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982132"/>
            <a:ext cx="9296400" cy="1865843"/>
          </a:xfrm>
        </p:spPr>
        <p:txBody>
          <a:bodyPr>
            <a:normAutofit fontScale="90000"/>
          </a:bodyPr>
          <a:lstStyle/>
          <a:p>
            <a:b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ÚRISTEN/JÓISTEN </a:t>
            </a:r>
            <a:b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 PARANCSOLATA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99DCA40-5B0C-C09B-6BDC-A2B971C12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657475"/>
            <a:ext cx="9696450" cy="3497794"/>
          </a:xfrm>
        </p:spPr>
        <p:txBody>
          <a:bodyPr>
            <a:normAutofit fontScale="70000" lnSpcReduction="20000"/>
          </a:bodyPr>
          <a:lstStyle/>
          <a:p>
            <a:endParaRPr lang="hu-HU" sz="3800" b="1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5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hu-HU" sz="5100" b="1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sz="3300" b="1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33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Mk 10,18-19: </a:t>
            </a:r>
            <a:r>
              <a:rPr lang="hu-HU" sz="3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„Jézus így szólt hozzá: Miért mondasz engem jónak? Senki sem jó az egy Istenen kívül.” Tudod a parancsolatokat: „Ne ölj, ne paráználkodj, ne lopj, ne tanúskodj hamisan, ne károsíts meg senkit, tiszteld apádat és anyádat.” </a:t>
            </a:r>
            <a:endParaRPr lang="hu-HU" sz="3300" dirty="0"/>
          </a:p>
          <a:p>
            <a:endParaRPr lang="hu-HU" sz="5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890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982B76-9574-A704-23C7-46FC52A44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MEGCSELEKEDTEM!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946908C-6469-FD9B-9253-688DFF592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Mk 10,20: „Ő pedig ezt mondta neki: Mester, mindezeket megtartottam ifjúságomtól fogva.” </a:t>
            </a:r>
            <a:endParaRPr lang="hu-HU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363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54879E-8AC5-4502-DBE7-820CEAC1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HIÁNY-GAZDA(G)SÁG </a:t>
            </a:r>
            <a:b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KÖVETÉS?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16C4F33-3A09-3733-7A51-ED1BF9915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 10,21: </a:t>
            </a:r>
            <a:r>
              <a:rPr lang="hu-H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„Jézus rátekintett, megkedvelte őt, és ezt mondta neki: Egy hiányosságod van még: menj, add el, amid van, és oszd szét a szegények között, akkor kincsed lesz a mennyben; azután </a:t>
            </a:r>
            <a:r>
              <a:rPr lang="hu-HU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jöjj</a:t>
            </a:r>
            <a:r>
              <a:rPr lang="hu-H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és kövess engem!” </a:t>
            </a:r>
            <a:endParaRPr lang="hu-HU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959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D58B2C-254D-48DF-76DE-AD2415AE2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BEFELHŐSÖDÖTT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2D759BD-F4C5-D0DB-B34F-130F13878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 10,22: </a:t>
            </a:r>
            <a:r>
              <a:rPr lang="hu-H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„A válasz miatt elborult az ember arca, és szomorúan távozott, mert nagy vagyona volt.” </a:t>
            </a:r>
            <a:endParaRPr lang="hu-H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3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7C1549-E9C5-5A1B-1BBB-A324B3CF8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KINCSEKET BIRTOKLÓK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CC1A575-DD4B-7353-9072-196E03D44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 10,23: </a:t>
            </a:r>
            <a:r>
              <a:rPr lang="hu-H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„Jézus ekkor körülnézett, és így szólt tanítványaihoz: Milyen nehezen mennek be Isten országába a gazdagok!</a:t>
            </a:r>
            <a:endParaRPr lang="hu-HU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8134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EAD014-0DE8-20AA-2A2D-973132F1F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MEGRETTENVE TEHETETLEN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A536654-ED93-7EF5-72B7-E2970CC79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 10,24: </a:t>
            </a:r>
            <a:r>
              <a:rPr lang="hu-H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„A tanítványok megdöbbentek </a:t>
            </a:r>
            <a:r>
              <a:rPr lang="hu-HU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szavain</a:t>
            </a:r>
            <a:r>
              <a:rPr lang="hu-H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Jézus azonban ismét megszólalt, és ezt mondta nekik: Gyermekeim, milyen nehéz az Isten országába bejutni!” </a:t>
            </a:r>
            <a:endParaRPr lang="hu-H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3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4A57B9-EAF9-03DD-A9CB-4E5F4E75D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TEVE A TŰ FOKÁN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D747622-B494-E09F-D481-1B999D47F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 10,25: </a:t>
            </a:r>
            <a:r>
              <a:rPr lang="hu-H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„Könnyebb a tevének a tű fokán átmenni, mint a gazdagnak az Isten országába bejutni.” </a:t>
            </a:r>
            <a:endParaRPr lang="hu-HU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5859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5654</TotalTime>
  <Words>707</Words>
  <Application>Microsoft Office PowerPoint</Application>
  <PresentationFormat>Szélesvásznú</PresentationFormat>
  <Paragraphs>53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Bradley Hand ITC</vt:lpstr>
      <vt:lpstr>Garamond</vt:lpstr>
      <vt:lpstr>Times New Roman</vt:lpstr>
      <vt:lpstr>Organikus</vt:lpstr>
      <vt:lpstr>Pénzt, vagy életet?</vt:lpstr>
      <vt:lpstr>ÖRÖKÖSI STÁTUSZ</vt:lpstr>
      <vt:lpstr> ÚRISTEN/JÓISTEN  HAT PARANCSOLATA</vt:lpstr>
      <vt:lpstr>MEGCSELEKEDTEM!</vt:lpstr>
      <vt:lpstr>HIÁNY-GAZDA(G)SÁG  VS. KÖVETÉS?</vt:lpstr>
      <vt:lpstr>BEFELHŐSÖDÖTT</vt:lpstr>
      <vt:lpstr>KINCSEKET BIRTOKLÓK</vt:lpstr>
      <vt:lpstr>MEGRETTENVE TEHETETLEN</vt:lpstr>
      <vt:lpstr>A TEVE A TŰ FOKÁN</vt:lpstr>
      <vt:lpstr>A(!) KÉRDÉS: DE AKKOR KI?</vt:lpstr>
      <vt:lpstr>LEHETSÉGES KÜLDETÉS</vt:lpstr>
      <vt:lpstr>Dóka Zoltán: Márk evangéliuma  c. kommentárjából (1976)</vt:lpstr>
      <vt:lpstr> Mk 10, 28-31: „Péter ezt mondta neki: Íme, mi elhagytunk mindent, és követtünk téged. Jézus így szólt: Bizony mondom nektek: mindaz, aki elhagyta házát vagy testvéreit, anyját vagy apját, gyermekeit vagy szántóföldjeit énértem és az evangéliumért, az százannyit kap: most ebben a világban házakat és testvéreket, anyát, gyermeket, és szántóföldeket üldöztetésekkel együtt, a jövendő világban pedig örök életet. De sok elsőből lesz utolsó, és utolsóból első.” </vt:lpstr>
      <vt:lpstr>"Azt mondta neki egy másik gazdag: Mester, mi jót tegyek, hogy éljek? Azt válaszolta neki: Ember, tedd a törvényt és a prófétákat. Ő így válaszolt: megtettem. Mondotta neki: menj, add el mindenedet, amid csak van, oszd szét a szegények között, és jöjj, kövess engem. A gazdag azonban vakarni kezdte a fejét, és nem tetszett neki. Ezt mondotta neki az Úr: Hogy mondhatod, hogy megtettem a törvényt és a prófétákat? Hiszen meg van írva A TÖRVÉNYBEN: SZERESD FELEBARÁTODAT, MINT TENMAGADAT: ÉS ÍME, SOK TESTVÉREDNEK, ÁBRAHÁM FIAINAK POR LEPI a ruháját, éhen halnak, a te házad pedig teli van mindenféle jóval, de sehogyan sem jut abból semmi. Azután megfordult, és így szólt tanítványához, Simonhoz, aki ott ült mellette: Simon, Jóna fia, könnyebb a tevének átmennie a tű fokán, mint a gazdagnak bejutnia a mennyek országába." </vt:lpstr>
      <vt:lpstr>PÉNZKÉRDÉS-E A LÉTKÉRDÉS? LÉTKÉRDÉS-E A PÉNZKÉRDÉS?</vt:lpstr>
      <vt:lpstr>KÖSZÖNÖM A FIGYELMET!</vt:lpstr>
      <vt:lpstr>BIZONYÍTVÁNYOSZTÁS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Pénzt, vagy életet?</dc:title>
  <dc:creator>Ákos Szepesfalvy</dc:creator>
  <cp:lastModifiedBy>Ákos Szepesfalvy</cp:lastModifiedBy>
  <cp:revision>8</cp:revision>
  <dcterms:created xsi:type="dcterms:W3CDTF">2024-03-01T11:50:47Z</dcterms:created>
  <dcterms:modified xsi:type="dcterms:W3CDTF">2024-03-05T10:51:19Z</dcterms:modified>
</cp:coreProperties>
</file>