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u-HU" smtClean="0"/>
              <a:t>Mintacím szerkesztése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A68BE61-DB22-4744-A61B-8289376867E1}" type="datetimeFigureOut">
              <a:rPr lang="hu-HU" smtClean="0"/>
              <a:t>2024. 04. 23.</a:t>
            </a:fld>
            <a:endParaRPr lang="hu-H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u-H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446C5D5-DDEA-494C-85AC-D693576BEADC}" type="slidenum">
              <a:rPr lang="hu-HU" smtClean="0"/>
              <a:t>‹#›</a:t>
            </a:fld>
            <a:endParaRPr lang="hu-H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050691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5A68BE61-DB22-4744-A61B-8289376867E1}" type="datetimeFigureOut">
              <a:rPr lang="hu-HU" smtClean="0"/>
              <a:t>2024. 04. 23.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5446C5D5-DDEA-494C-85AC-D693576BEADC}" type="slidenum">
              <a:rPr lang="hu-HU" smtClean="0"/>
              <a:t>‹#›</a:t>
            </a:fld>
            <a:endParaRPr lang="hu-HU"/>
          </a:p>
        </p:txBody>
      </p:sp>
    </p:spTree>
    <p:extLst>
      <p:ext uri="{BB962C8B-B14F-4D97-AF65-F5344CB8AC3E}">
        <p14:creationId xmlns:p14="http://schemas.microsoft.com/office/powerpoint/2010/main" val="3505817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5A68BE61-DB22-4744-A61B-8289376867E1}" type="datetimeFigureOut">
              <a:rPr lang="hu-HU" smtClean="0"/>
              <a:t>2024. 04. 23.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5446C5D5-DDEA-494C-85AC-D693576BEADC}" type="slidenum">
              <a:rPr lang="hu-HU" smtClean="0"/>
              <a:t>‹#›</a:t>
            </a:fld>
            <a:endParaRPr lang="hu-HU"/>
          </a:p>
        </p:txBody>
      </p:sp>
    </p:spTree>
    <p:extLst>
      <p:ext uri="{BB962C8B-B14F-4D97-AF65-F5344CB8AC3E}">
        <p14:creationId xmlns:p14="http://schemas.microsoft.com/office/powerpoint/2010/main" val="382435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5A68BE61-DB22-4744-A61B-8289376867E1}" type="datetimeFigureOut">
              <a:rPr lang="hu-HU" smtClean="0"/>
              <a:t>2024. 04. 23.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5446C5D5-DDEA-494C-85AC-D693576BEADC}" type="slidenum">
              <a:rPr lang="hu-HU" smtClean="0"/>
              <a:t>‹#›</a:t>
            </a:fld>
            <a:endParaRPr lang="hu-HU"/>
          </a:p>
        </p:txBody>
      </p:sp>
    </p:spTree>
    <p:extLst>
      <p:ext uri="{BB962C8B-B14F-4D97-AF65-F5344CB8AC3E}">
        <p14:creationId xmlns:p14="http://schemas.microsoft.com/office/powerpoint/2010/main" val="36112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u-HU" smtClean="0"/>
              <a:t>Mintacím szerkesztése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A68BE61-DB22-4744-A61B-8289376867E1}" type="datetimeFigureOut">
              <a:rPr lang="hu-HU" smtClean="0"/>
              <a:t>2024. 04. 23.</a:t>
            </a:fld>
            <a:endParaRPr lang="hu-H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u-H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446C5D5-DDEA-494C-85AC-D693576BEADC}" type="slidenum">
              <a:rPr lang="hu-HU" smtClean="0"/>
              <a:t>‹#›</a:t>
            </a:fld>
            <a:endParaRPr lang="hu-H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407081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u-HU" smtClean="0"/>
              <a:t>Mintacím szerkesztése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5A68BE61-DB22-4744-A61B-8289376867E1}" type="datetimeFigureOut">
              <a:rPr lang="hu-HU" smtClean="0"/>
              <a:t>2024. 04. 23.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5446C5D5-DDEA-494C-85AC-D693576BEADC}" type="slidenum">
              <a:rPr lang="hu-HU" smtClean="0"/>
              <a:t>‹#›</a:t>
            </a:fld>
            <a:endParaRPr lang="hu-HU"/>
          </a:p>
        </p:txBody>
      </p:sp>
    </p:spTree>
    <p:extLst>
      <p:ext uri="{BB962C8B-B14F-4D97-AF65-F5344CB8AC3E}">
        <p14:creationId xmlns:p14="http://schemas.microsoft.com/office/powerpoint/2010/main" val="354174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u-HU" smtClean="0"/>
              <a:t>Mintacím szerkesztése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5A68BE61-DB22-4744-A61B-8289376867E1}" type="datetimeFigureOut">
              <a:rPr lang="hu-HU" smtClean="0"/>
              <a:t>2024. 04. 23.</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5446C5D5-DDEA-494C-85AC-D693576BEADC}" type="slidenum">
              <a:rPr lang="hu-HU" smtClean="0"/>
              <a:t>‹#›</a:t>
            </a:fld>
            <a:endParaRPr lang="hu-HU"/>
          </a:p>
        </p:txBody>
      </p:sp>
    </p:spTree>
    <p:extLst>
      <p:ext uri="{BB962C8B-B14F-4D97-AF65-F5344CB8AC3E}">
        <p14:creationId xmlns:p14="http://schemas.microsoft.com/office/powerpoint/2010/main" val="402498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5A68BE61-DB22-4744-A61B-8289376867E1}" type="datetimeFigureOut">
              <a:rPr lang="hu-HU" smtClean="0"/>
              <a:t>2024. 04. 23.</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5446C5D5-DDEA-494C-85AC-D693576BEADC}" type="slidenum">
              <a:rPr lang="hu-HU" smtClean="0"/>
              <a:t>‹#›</a:t>
            </a:fld>
            <a:endParaRPr lang="hu-HU"/>
          </a:p>
        </p:txBody>
      </p:sp>
    </p:spTree>
    <p:extLst>
      <p:ext uri="{BB962C8B-B14F-4D97-AF65-F5344CB8AC3E}">
        <p14:creationId xmlns:p14="http://schemas.microsoft.com/office/powerpoint/2010/main" val="32744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8BE61-DB22-4744-A61B-8289376867E1}" type="datetimeFigureOut">
              <a:rPr lang="hu-HU" smtClean="0"/>
              <a:t>2024. 04. 23.</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5446C5D5-DDEA-494C-85AC-D693576BEADC}" type="slidenum">
              <a:rPr lang="hu-HU" smtClean="0"/>
              <a:t>‹#›</a:t>
            </a:fld>
            <a:endParaRPr lang="hu-HU"/>
          </a:p>
        </p:txBody>
      </p:sp>
    </p:spTree>
    <p:extLst>
      <p:ext uri="{BB962C8B-B14F-4D97-AF65-F5344CB8AC3E}">
        <p14:creationId xmlns:p14="http://schemas.microsoft.com/office/powerpoint/2010/main" val="155978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u-HU" smtClean="0"/>
              <a:t>Mintacím szerkesztése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A68BE61-DB22-4744-A61B-8289376867E1}" type="datetimeFigureOut">
              <a:rPr lang="hu-HU" smtClean="0"/>
              <a:t>2024. 04. 23.</a:t>
            </a:fld>
            <a:endParaRPr lang="hu-H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u-H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46C5D5-DDEA-494C-85AC-D693576BEADC}" type="slidenum">
              <a:rPr lang="hu-HU" smtClean="0"/>
              <a:t>‹#›</a:t>
            </a:fld>
            <a:endParaRPr lang="hu-H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91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u-HU" smtClean="0"/>
              <a:t>Mintacím szerkesztése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A68BE61-DB22-4744-A61B-8289376867E1}" type="datetimeFigureOut">
              <a:rPr lang="hu-HU" smtClean="0"/>
              <a:t>2024. 04. 23.</a:t>
            </a:fld>
            <a:endParaRPr lang="hu-H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u-H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46C5D5-DDEA-494C-85AC-D693576BEADC}" type="slidenum">
              <a:rPr lang="hu-HU" smtClean="0"/>
              <a:t>‹#›</a:t>
            </a:fld>
            <a:endParaRPr lang="hu-H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689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u-HU" smtClean="0"/>
              <a:t>Mintacím szerkesztése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A68BE61-DB22-4744-A61B-8289376867E1}" type="datetimeFigureOut">
              <a:rPr lang="hu-HU" smtClean="0"/>
              <a:t>2024. 04. 23.</a:t>
            </a:fld>
            <a:endParaRPr lang="hu-H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u-H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446C5D5-DDEA-494C-85AC-D693576BEADC}" type="slidenum">
              <a:rPr lang="hu-HU" smtClean="0"/>
              <a:t>‹#›</a:t>
            </a:fld>
            <a:endParaRPr lang="hu-H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7704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KIVÉ NEM LEHETÜNK?</a:t>
            </a:r>
            <a:endParaRPr lang="hu-HU" dirty="0"/>
          </a:p>
        </p:txBody>
      </p:sp>
      <p:sp>
        <p:nvSpPr>
          <p:cNvPr id="3" name="Alcím 2"/>
          <p:cNvSpPr>
            <a:spLocks noGrp="1"/>
          </p:cNvSpPr>
          <p:nvPr>
            <p:ph type="subTitle" idx="1"/>
          </p:nvPr>
        </p:nvSpPr>
        <p:spPr/>
        <p:txBody>
          <a:bodyPr/>
          <a:lstStyle/>
          <a:p>
            <a:r>
              <a:rPr lang="hu-HU" dirty="0" smtClean="0"/>
              <a:t>A 20. század hitvalló irodalma és Isten szólásszabadsága</a:t>
            </a:r>
            <a:endParaRPr lang="hu-HU" dirty="0"/>
          </a:p>
        </p:txBody>
      </p:sp>
    </p:spTree>
    <p:extLst>
      <p:ext uri="{BB962C8B-B14F-4D97-AF65-F5344CB8AC3E}">
        <p14:creationId xmlns:p14="http://schemas.microsoft.com/office/powerpoint/2010/main" val="399332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Itthon a </a:t>
            </a:r>
            <a:r>
              <a:rPr lang="hu-HU" dirty="0" err="1" smtClean="0"/>
              <a:t>világ-ban</a:t>
            </a:r>
            <a:r>
              <a:rPr lang="hu-HU" dirty="0" smtClean="0"/>
              <a:t>, otthon az égben…</a:t>
            </a:r>
            <a:endParaRPr lang="hu-HU" dirty="0"/>
          </a:p>
        </p:txBody>
      </p:sp>
      <p:sp>
        <p:nvSpPr>
          <p:cNvPr id="3" name="Tartalom helye 2"/>
          <p:cNvSpPr>
            <a:spLocks noGrp="1"/>
          </p:cNvSpPr>
          <p:nvPr>
            <p:ph idx="1"/>
          </p:nvPr>
        </p:nvSpPr>
        <p:spPr>
          <a:xfrm>
            <a:off x="6256020" y="685801"/>
            <a:ext cx="5256276" cy="5175250"/>
          </a:xfrm>
        </p:spPr>
        <p:txBody>
          <a:bodyPr>
            <a:noAutofit/>
          </a:bodyPr>
          <a:lstStyle/>
          <a:p>
            <a:r>
              <a:rPr lang="hu-HU" sz="2400" dirty="0" smtClean="0"/>
              <a:t>Nem a világból valók, mint ahogy én sem vagyok a világból való.</a:t>
            </a:r>
          </a:p>
          <a:p>
            <a:r>
              <a:rPr lang="hu-HU" sz="2400" dirty="0" smtClean="0"/>
              <a:t>Nem azt kérem, hogy vedd ki őket a világból, hanem hogy őrizd meg őket a gonosztól.</a:t>
            </a:r>
          </a:p>
          <a:p>
            <a:r>
              <a:rPr lang="hu-HU" sz="2400" dirty="0" smtClean="0"/>
              <a:t>(Nem értük könyörgök csupán, hanem azokért is, akik az ő szavukra hisznek énbennem.)</a:t>
            </a:r>
          </a:p>
          <a:p>
            <a:r>
              <a:rPr lang="hu-HU" sz="2400" dirty="0" smtClean="0"/>
              <a:t>Egy legyenek, ahogy mi egy vagyunk: én őbennük és te énbennem, hogy tökéletesen eggyé legyenek, hogy felismerje a világ, hogy te küldtél el engem, és úgy szeretted őket, ahogyan engem szerettél…</a:t>
            </a:r>
            <a:endParaRPr lang="hu-HU" sz="2400" dirty="0"/>
          </a:p>
        </p:txBody>
      </p:sp>
      <p:sp>
        <p:nvSpPr>
          <p:cNvPr id="4" name="Szöveg helye 3"/>
          <p:cNvSpPr>
            <a:spLocks noGrp="1"/>
          </p:cNvSpPr>
          <p:nvPr>
            <p:ph type="body" sz="half" idx="2"/>
          </p:nvPr>
        </p:nvSpPr>
        <p:spPr/>
        <p:txBody>
          <a:bodyPr>
            <a:normAutofit/>
          </a:bodyPr>
          <a:lstStyle/>
          <a:p>
            <a:r>
              <a:rPr lang="hu-HU" sz="2400" dirty="0" smtClean="0"/>
              <a:t>Jézus főpapi imádsága nyíltan beszél nekünk arról, hogy a tanítványok (az egyház) kettős kötődésben, kettős formálódásban élnek.</a:t>
            </a:r>
            <a:endParaRPr lang="hu-HU" sz="2400" dirty="0"/>
          </a:p>
        </p:txBody>
      </p:sp>
    </p:spTree>
    <p:extLst>
      <p:ext uri="{BB962C8B-B14F-4D97-AF65-F5344CB8AC3E}">
        <p14:creationId xmlns:p14="http://schemas.microsoft.com/office/powerpoint/2010/main" val="150005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Mellének vágódik a sorompó rúdja…</a:t>
            </a:r>
            <a:endParaRPr lang="hu-HU" dirty="0"/>
          </a:p>
        </p:txBody>
      </p:sp>
      <p:sp>
        <p:nvSpPr>
          <p:cNvPr id="3" name="Szöveg helye 2"/>
          <p:cNvSpPr>
            <a:spLocks noGrp="1"/>
          </p:cNvSpPr>
          <p:nvPr>
            <p:ph type="body" idx="1"/>
          </p:nvPr>
        </p:nvSpPr>
        <p:spPr/>
        <p:txBody>
          <a:bodyPr/>
          <a:lstStyle/>
          <a:p>
            <a:r>
              <a:rPr lang="hu-HU" dirty="0" smtClean="0"/>
              <a:t>Az első tapasztalatok</a:t>
            </a:r>
            <a:endParaRPr lang="hu-HU" dirty="0"/>
          </a:p>
        </p:txBody>
      </p:sp>
      <p:sp>
        <p:nvSpPr>
          <p:cNvPr id="4" name="Tartalom helye 3"/>
          <p:cNvSpPr>
            <a:spLocks noGrp="1"/>
          </p:cNvSpPr>
          <p:nvPr>
            <p:ph sz="half" idx="2"/>
          </p:nvPr>
        </p:nvSpPr>
        <p:spPr/>
        <p:txBody>
          <a:bodyPr>
            <a:normAutofit/>
          </a:bodyPr>
          <a:lstStyle/>
          <a:p>
            <a:r>
              <a:rPr lang="hu-HU" sz="3200" dirty="0" smtClean="0"/>
              <a:t>Istennek kell inkább engedelmeskednünk, mint az embereknek. (ApCsel 5,29)</a:t>
            </a:r>
            <a:endParaRPr lang="hu-HU" sz="3200" dirty="0"/>
          </a:p>
        </p:txBody>
      </p:sp>
      <p:sp>
        <p:nvSpPr>
          <p:cNvPr id="5" name="Szöveg helye 4"/>
          <p:cNvSpPr>
            <a:spLocks noGrp="1"/>
          </p:cNvSpPr>
          <p:nvPr>
            <p:ph type="body" sz="quarter" idx="3"/>
          </p:nvPr>
        </p:nvSpPr>
        <p:spPr>
          <a:xfrm>
            <a:off x="6525014" y="1759744"/>
            <a:ext cx="4443984" cy="823912"/>
          </a:xfrm>
        </p:spPr>
        <p:txBody>
          <a:bodyPr/>
          <a:lstStyle/>
          <a:p>
            <a:r>
              <a:rPr lang="hu-HU" dirty="0" smtClean="0"/>
              <a:t>Status </a:t>
            </a:r>
            <a:r>
              <a:rPr lang="hu-HU" dirty="0" err="1" smtClean="0"/>
              <a:t>confessionis</a:t>
            </a:r>
            <a:endParaRPr lang="hu-HU" dirty="0"/>
          </a:p>
        </p:txBody>
      </p:sp>
      <p:sp>
        <p:nvSpPr>
          <p:cNvPr id="6" name="Tartalom helye 5"/>
          <p:cNvSpPr>
            <a:spLocks noGrp="1"/>
          </p:cNvSpPr>
          <p:nvPr>
            <p:ph sz="quarter" idx="4"/>
          </p:nvPr>
        </p:nvSpPr>
        <p:spPr>
          <a:xfrm>
            <a:off x="6525014" y="2752345"/>
            <a:ext cx="4731250" cy="3115056"/>
          </a:xfrm>
        </p:spPr>
        <p:txBody>
          <a:bodyPr>
            <a:normAutofit lnSpcReduction="10000"/>
          </a:bodyPr>
          <a:lstStyle/>
          <a:p>
            <a:r>
              <a:rPr lang="hu-HU" sz="2400" dirty="0" smtClean="0"/>
              <a:t>Lelkiismeretem Isten igéjének foglya… és sem nem </a:t>
            </a:r>
            <a:r>
              <a:rPr lang="hu-HU" sz="2400" dirty="0" err="1" smtClean="0"/>
              <a:t>bizton-ságos</a:t>
            </a:r>
            <a:r>
              <a:rPr lang="hu-HU" sz="2400" dirty="0" smtClean="0"/>
              <a:t>, sem nem helyes dolog a lelkiismeret ellen cselekedni. (Luther, 1521)</a:t>
            </a:r>
          </a:p>
          <a:p>
            <a:r>
              <a:rPr lang="hu-HU" sz="2400" dirty="0" smtClean="0"/>
              <a:t>Az egyház(</a:t>
            </a:r>
            <a:r>
              <a:rPr lang="hu-HU" sz="2400" dirty="0" err="1" smtClean="0"/>
              <a:t>ban</a:t>
            </a:r>
            <a:r>
              <a:rPr lang="hu-HU" sz="2400" dirty="0" smtClean="0"/>
              <a:t>) az evangéliumot tisztán tanítják és a </a:t>
            </a:r>
            <a:r>
              <a:rPr lang="hu-HU" sz="2400" dirty="0" err="1" smtClean="0"/>
              <a:t>szentsége-ket</a:t>
            </a:r>
            <a:r>
              <a:rPr lang="hu-HU" sz="2400" dirty="0" smtClean="0"/>
              <a:t> helyesen szolgáltatják ki. (CA VII., 1530)</a:t>
            </a:r>
            <a:endParaRPr lang="hu-HU" sz="2400" dirty="0"/>
          </a:p>
        </p:txBody>
      </p:sp>
    </p:spTree>
    <p:extLst>
      <p:ext uri="{BB962C8B-B14F-4D97-AF65-F5344CB8AC3E}">
        <p14:creationId xmlns:p14="http://schemas.microsoft.com/office/powerpoint/2010/main" val="357067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A HELYZET ÉS A KÖVETÉS</a:t>
            </a:r>
            <a:br>
              <a:rPr lang="hu-HU" dirty="0" smtClean="0"/>
            </a:br>
            <a:r>
              <a:rPr lang="hu-HU" dirty="0" smtClean="0"/>
              <a:t>(</a:t>
            </a:r>
            <a:r>
              <a:rPr lang="hu-HU" dirty="0" err="1" smtClean="0"/>
              <a:t>Bonhoeffer</a:t>
            </a:r>
            <a:r>
              <a:rPr lang="hu-HU" dirty="0" smtClean="0"/>
              <a:t>)</a:t>
            </a:r>
            <a:endParaRPr lang="hu-HU" dirty="0"/>
          </a:p>
        </p:txBody>
      </p:sp>
      <p:sp>
        <p:nvSpPr>
          <p:cNvPr id="3" name="Tartalom helye 2"/>
          <p:cNvSpPr>
            <a:spLocks noGrp="1"/>
          </p:cNvSpPr>
          <p:nvPr>
            <p:ph idx="1"/>
          </p:nvPr>
        </p:nvSpPr>
        <p:spPr>
          <a:xfrm>
            <a:off x="1371600" y="2286000"/>
            <a:ext cx="9866376" cy="3581400"/>
          </a:xfrm>
        </p:spPr>
        <p:txBody>
          <a:bodyPr>
            <a:noAutofit/>
          </a:bodyPr>
          <a:lstStyle/>
          <a:p>
            <a:r>
              <a:rPr lang="hu-HU" sz="2400" dirty="0"/>
              <a:t>Veszélyes dolog megkülönböztetni azt a helyzetet, amelyben lehetséges a hit, az olyantól, amelyben nem </a:t>
            </a:r>
            <a:r>
              <a:rPr lang="hu-HU" sz="2400" dirty="0" smtClean="0"/>
              <a:t>lehetséges.</a:t>
            </a:r>
          </a:p>
          <a:p>
            <a:r>
              <a:rPr lang="hu-HU" sz="2400" dirty="0"/>
              <a:t>Egyedül Jézus Krisztus hívása teszi olyan helyzetté, amelyben lehetséges a hit</a:t>
            </a:r>
            <a:r>
              <a:rPr lang="hu-HU" sz="2400" dirty="0" smtClean="0"/>
              <a:t>.</a:t>
            </a:r>
          </a:p>
          <a:p>
            <a:r>
              <a:rPr lang="hu-HU" sz="2400" dirty="0"/>
              <a:t>A</a:t>
            </a:r>
            <a:r>
              <a:rPr lang="hu-HU" sz="2400" dirty="0" smtClean="0"/>
              <a:t>zt </a:t>
            </a:r>
            <a:r>
              <a:rPr lang="hu-HU" sz="2400" dirty="0"/>
              <a:t>a helyzetet, amelyben lehetséges a hit, sohasem </a:t>
            </a:r>
            <a:r>
              <a:rPr lang="hu-HU" sz="2400" dirty="0" smtClean="0"/>
              <a:t>(maguk az) emberek </a:t>
            </a:r>
            <a:r>
              <a:rPr lang="hu-HU" sz="2400" dirty="0"/>
              <a:t>hozzák létre</a:t>
            </a:r>
            <a:r>
              <a:rPr lang="hu-HU" sz="2400" dirty="0" smtClean="0"/>
              <a:t>.</a:t>
            </a:r>
          </a:p>
          <a:p>
            <a:r>
              <a:rPr lang="hu-HU" sz="2400" dirty="0"/>
              <a:t>Az olyan helyzet fogalma, amelyben lehetséges a hit, csupán annak a tényállásnak a körülírása, amelyben a következő két, egyformán igaz mondat érvényes: csak a hívő engedelmes és csak az engedelmes hisz</a:t>
            </a:r>
            <a:r>
              <a:rPr lang="hu-HU" sz="2400" dirty="0" smtClean="0"/>
              <a:t>.</a:t>
            </a:r>
            <a:endParaRPr lang="hu-HU" sz="2400" dirty="0"/>
          </a:p>
        </p:txBody>
      </p:sp>
    </p:spTree>
    <p:extLst>
      <p:ext uri="{BB962C8B-B14F-4D97-AF65-F5344CB8AC3E}">
        <p14:creationId xmlns:p14="http://schemas.microsoft.com/office/powerpoint/2010/main" val="846377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Németország, 1934.</a:t>
            </a:r>
            <a:r>
              <a:rPr lang="hu-HU" dirty="0"/>
              <a:t/>
            </a:r>
            <a:br>
              <a:rPr lang="hu-HU" dirty="0"/>
            </a:br>
            <a:r>
              <a:rPr lang="hu-HU" dirty="0" smtClean="0"/>
              <a:t>(</a:t>
            </a:r>
            <a:r>
              <a:rPr lang="hu-HU" dirty="0" err="1" smtClean="0"/>
              <a:t>Barmeni</a:t>
            </a:r>
            <a:r>
              <a:rPr lang="hu-HU" dirty="0" smtClean="0"/>
              <a:t> Nyilatkozat)</a:t>
            </a:r>
            <a:endParaRPr lang="hu-HU" dirty="0"/>
          </a:p>
        </p:txBody>
      </p:sp>
      <p:sp>
        <p:nvSpPr>
          <p:cNvPr id="3" name="Tartalom helye 2"/>
          <p:cNvSpPr>
            <a:spLocks noGrp="1"/>
          </p:cNvSpPr>
          <p:nvPr>
            <p:ph sz="half" idx="1"/>
          </p:nvPr>
        </p:nvSpPr>
        <p:spPr>
          <a:xfrm>
            <a:off x="1371600" y="2285999"/>
            <a:ext cx="4447786" cy="4041649"/>
          </a:xfrm>
        </p:spPr>
        <p:txBody>
          <a:bodyPr>
            <a:normAutofit lnSpcReduction="10000"/>
          </a:bodyPr>
          <a:lstStyle/>
          <a:p>
            <a:r>
              <a:rPr lang="hu-HU" dirty="0" smtClean="0"/>
              <a:t>Jézus Krisztus, ahogy nekünk róla a Szentírás bizonyságot tesz, Istennek egyetlen Igéje, akit nekünk hallgatnunk, akiben életünkben és halálunkban bíznunk, és akinek engedelmeskednünk kell.</a:t>
            </a:r>
          </a:p>
          <a:p>
            <a:r>
              <a:rPr lang="hu-HU" dirty="0" smtClean="0"/>
              <a:t>Elvetjük azt a hamis tanítást, hogy az egyháznak - igehirdetése forrásaként - Istennek ezen az egy Igéjén kívül és e mellett még más eseményeket és hatalmasságokat, alakulatokat és igazságokat is Isten kijelentésének lehetne és kellene ismernie</a:t>
            </a:r>
            <a:endParaRPr lang="hu-HU" dirty="0"/>
          </a:p>
        </p:txBody>
      </p:sp>
      <p:sp>
        <p:nvSpPr>
          <p:cNvPr id="4" name="Tartalom helye 3"/>
          <p:cNvSpPr>
            <a:spLocks noGrp="1"/>
          </p:cNvSpPr>
          <p:nvPr>
            <p:ph sz="half" idx="2"/>
          </p:nvPr>
        </p:nvSpPr>
        <p:spPr>
          <a:xfrm>
            <a:off x="6525403" y="2285999"/>
            <a:ext cx="4447786" cy="4178809"/>
          </a:xfrm>
        </p:spPr>
        <p:txBody>
          <a:bodyPr>
            <a:normAutofit lnSpcReduction="10000"/>
          </a:bodyPr>
          <a:lstStyle/>
          <a:p>
            <a:r>
              <a:rPr lang="hu-HU" dirty="0" smtClean="0"/>
              <a:t>Elvetjük azt a hamis tanítást, hogy az egyház üzenetének és rendjének alakját saját tetszésére, vagy a mindenkor uralkodó világnézeti és politikai meggyőződés változására bízhatná.</a:t>
            </a:r>
          </a:p>
          <a:p>
            <a:r>
              <a:rPr lang="hu-HU" dirty="0" smtClean="0"/>
              <a:t>Az egyház megbízatása, amelyben szabadsága alapszik, abban áll, hogy Krisztus helyén, tehát az ő tulajdon Igéjének és munkájának szolgálatában, a prédikáció és a szentségek által, az Isten szabad kegyelméről szóló üzenetet minden népnek továbbadja.</a:t>
            </a:r>
            <a:endParaRPr lang="hu-HU" dirty="0"/>
          </a:p>
        </p:txBody>
      </p:sp>
    </p:spTree>
    <p:extLst>
      <p:ext uri="{BB962C8B-B14F-4D97-AF65-F5344CB8AC3E}">
        <p14:creationId xmlns:p14="http://schemas.microsoft.com/office/powerpoint/2010/main" val="286789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Norvégia, 1942.</a:t>
            </a:r>
            <a:br>
              <a:rPr lang="hu-HU" dirty="0" smtClean="0"/>
            </a:br>
            <a:r>
              <a:rPr lang="hu-HU" dirty="0" smtClean="0"/>
              <a:t>(Az </a:t>
            </a:r>
            <a:r>
              <a:rPr lang="hu-HU" dirty="0"/>
              <a:t>E</a:t>
            </a:r>
            <a:r>
              <a:rPr lang="hu-HU" dirty="0" smtClean="0"/>
              <a:t>gyház Alapja)</a:t>
            </a:r>
            <a:endParaRPr lang="hu-HU" dirty="0"/>
          </a:p>
        </p:txBody>
      </p:sp>
      <p:sp>
        <p:nvSpPr>
          <p:cNvPr id="3" name="Tartalom helye 2"/>
          <p:cNvSpPr>
            <a:spLocks noGrp="1"/>
          </p:cNvSpPr>
          <p:nvPr>
            <p:ph idx="1"/>
          </p:nvPr>
        </p:nvSpPr>
        <p:spPr>
          <a:xfrm>
            <a:off x="1371600" y="2286000"/>
            <a:ext cx="9976104" cy="3581400"/>
          </a:xfrm>
        </p:spPr>
        <p:txBody>
          <a:bodyPr/>
          <a:lstStyle/>
          <a:p>
            <a:r>
              <a:rPr lang="hu-HU" dirty="0"/>
              <a:t>Az egyház szolgái ezért nem fogadhatnak el utasításokat az egyházi renden kívülről arra nézve, hogy miként kell hirdetni az evangéliumot bizonyos aktuális helyzetekben. Az evangélium szabad hirdetése „a föld sója” egy nép egész életében.</a:t>
            </a:r>
          </a:p>
          <a:p>
            <a:r>
              <a:rPr lang="hu-HU" dirty="0"/>
              <a:t>Semmilyen földi hatalom vagy felsőbbség nem kötheti egyházon kívüli feltételekhez az egyházi munka engedélyezését és végzését vagy az igehirdetés szolgálatát.</a:t>
            </a:r>
          </a:p>
          <a:p>
            <a:r>
              <a:rPr lang="hu-HU" dirty="0"/>
              <a:t>Hitvallást teszünk Isten igéjének szabadságáról és ezen ige iránti elkötelezettségünkről</a:t>
            </a:r>
            <a:r>
              <a:rPr lang="hu-HU" dirty="0" smtClean="0"/>
              <a:t>.</a:t>
            </a:r>
          </a:p>
          <a:p>
            <a:r>
              <a:rPr lang="hu-HU" dirty="0"/>
              <a:t>Egyházunk nem feledkezik meg Luther szavairól sem: „A világi felsőbbség nem uralkodhat a lelkiismereten. [...] Ha a világi hivatalok be akarnak avatkozni a lelki életbe és foglyul akarják ejteni a lelkiismeretet, amelyben Isten kizárólagosan uralkodik, akkor a világi hatalomnak nem kell engedelmeskedni</a:t>
            </a:r>
            <a:r>
              <a:rPr lang="hu-HU" dirty="0" smtClean="0"/>
              <a:t>”.</a:t>
            </a:r>
            <a:endParaRPr lang="hu-HU" dirty="0"/>
          </a:p>
        </p:txBody>
      </p:sp>
    </p:spTree>
    <p:extLst>
      <p:ext uri="{BB962C8B-B14F-4D97-AF65-F5344CB8AC3E}">
        <p14:creationId xmlns:p14="http://schemas.microsoft.com/office/powerpoint/2010/main" val="275869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Dél-Afrika, 1986.</a:t>
            </a:r>
            <a:br>
              <a:rPr lang="hu-HU" dirty="0" smtClean="0"/>
            </a:br>
            <a:r>
              <a:rPr lang="hu-HU" dirty="0" smtClean="0"/>
              <a:t>(</a:t>
            </a:r>
            <a:r>
              <a:rPr lang="hu-HU" dirty="0" err="1" smtClean="0"/>
              <a:t>Belhari</a:t>
            </a:r>
            <a:r>
              <a:rPr lang="hu-HU" dirty="0" smtClean="0"/>
              <a:t> Hitvallás)</a:t>
            </a:r>
            <a:endParaRPr lang="hu-HU" dirty="0"/>
          </a:p>
        </p:txBody>
      </p:sp>
      <p:sp>
        <p:nvSpPr>
          <p:cNvPr id="3" name="Tartalom helye 2"/>
          <p:cNvSpPr>
            <a:spLocks noGrp="1"/>
          </p:cNvSpPr>
          <p:nvPr>
            <p:ph idx="1"/>
          </p:nvPr>
        </p:nvSpPr>
        <p:spPr>
          <a:xfrm>
            <a:off x="1371600" y="2286000"/>
            <a:ext cx="9601200" cy="3712464"/>
          </a:xfrm>
        </p:spPr>
        <p:txBody>
          <a:bodyPr>
            <a:normAutofit lnSpcReduction="10000"/>
          </a:bodyPr>
          <a:lstStyle/>
          <a:p>
            <a:r>
              <a:rPr lang="en-US" b="1" dirty="0"/>
              <a:t>We believe </a:t>
            </a:r>
            <a:r>
              <a:rPr lang="en-US" dirty="0" smtClean="0"/>
              <a:t>that </a:t>
            </a:r>
            <a:r>
              <a:rPr lang="en-US" dirty="0"/>
              <a:t>God has entrusted the church with the message of reconciliation in </a:t>
            </a:r>
            <a:r>
              <a:rPr lang="en-US" dirty="0" smtClean="0"/>
              <a:t>and </a:t>
            </a:r>
            <a:r>
              <a:rPr lang="en-US" dirty="0"/>
              <a:t>through Jesus Christ; that the church is called to be the salt of the </a:t>
            </a:r>
            <a:r>
              <a:rPr lang="en-US" dirty="0" smtClean="0"/>
              <a:t>earth </a:t>
            </a:r>
            <a:r>
              <a:rPr lang="en-US" dirty="0"/>
              <a:t>and the light of the world, that the church is called blessed because it </a:t>
            </a:r>
            <a:r>
              <a:rPr lang="en-US" dirty="0" smtClean="0"/>
              <a:t>is </a:t>
            </a:r>
            <a:r>
              <a:rPr lang="en-US" dirty="0"/>
              <a:t>a peacemaker, that the church is witness both by word and by deed to </a:t>
            </a:r>
            <a:r>
              <a:rPr lang="en-US" dirty="0" smtClean="0"/>
              <a:t>the </a:t>
            </a:r>
            <a:r>
              <a:rPr lang="en-US" dirty="0"/>
              <a:t>new heaven and the new earth in which righteousness dwells.</a:t>
            </a:r>
            <a:endParaRPr lang="hu-HU" dirty="0" smtClean="0"/>
          </a:p>
          <a:p>
            <a:r>
              <a:rPr lang="en-US" b="1" dirty="0"/>
              <a:t>Therefore, we reject any doctrine </a:t>
            </a:r>
            <a:r>
              <a:rPr lang="en-US" dirty="0" smtClean="0"/>
              <a:t>which</a:t>
            </a:r>
            <a:r>
              <a:rPr lang="en-US" dirty="0"/>
              <a:t>, in such a situation sanctions in the name of the gospel or of the will </a:t>
            </a:r>
            <a:r>
              <a:rPr lang="en-US" dirty="0" smtClean="0"/>
              <a:t>of </a:t>
            </a:r>
            <a:r>
              <a:rPr lang="en-US" dirty="0"/>
              <a:t>God the forced separation of people on the grounds of race and color </a:t>
            </a:r>
            <a:r>
              <a:rPr lang="en-US" dirty="0" smtClean="0"/>
              <a:t>and </a:t>
            </a:r>
            <a:r>
              <a:rPr lang="en-US" dirty="0"/>
              <a:t>thereby in advance obstructs and weakens the ministry and experience </a:t>
            </a:r>
            <a:r>
              <a:rPr lang="en-US" dirty="0" smtClean="0"/>
              <a:t>of </a:t>
            </a:r>
            <a:r>
              <a:rPr lang="en-US" dirty="0"/>
              <a:t>reconciliation in Christ</a:t>
            </a:r>
            <a:r>
              <a:rPr lang="en-US" dirty="0" smtClean="0"/>
              <a:t>.</a:t>
            </a:r>
            <a:endParaRPr lang="hu-HU" dirty="0"/>
          </a:p>
          <a:p>
            <a:r>
              <a:rPr lang="en-US" b="1" dirty="0"/>
              <a:t>We believe </a:t>
            </a:r>
            <a:r>
              <a:rPr lang="en-US" dirty="0"/>
              <a:t>that, in obedience to Jesus Christ, its only head, the church is </a:t>
            </a:r>
            <a:r>
              <a:rPr lang="en-US" dirty="0" smtClean="0"/>
              <a:t>called </a:t>
            </a:r>
            <a:r>
              <a:rPr lang="en-US" dirty="0"/>
              <a:t>to confess and to do all these things, even though the authorities and </a:t>
            </a:r>
            <a:r>
              <a:rPr lang="en-US" dirty="0" smtClean="0"/>
              <a:t>human </a:t>
            </a:r>
            <a:r>
              <a:rPr lang="en-US" dirty="0"/>
              <a:t>laws might forbid them and punishment and suffering be the </a:t>
            </a:r>
            <a:r>
              <a:rPr lang="en-US" dirty="0" smtClean="0"/>
              <a:t>consequence</a:t>
            </a:r>
            <a:r>
              <a:rPr lang="en-US" dirty="0"/>
              <a:t>.</a:t>
            </a:r>
            <a:endParaRPr lang="hu-HU" dirty="0"/>
          </a:p>
        </p:txBody>
      </p:sp>
    </p:spTree>
    <p:extLst>
      <p:ext uri="{BB962C8B-B14F-4D97-AF65-F5344CB8AC3E}">
        <p14:creationId xmlns:p14="http://schemas.microsoft.com/office/powerpoint/2010/main" val="390793003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Körülvágás</Template>
  <TotalTime>105</TotalTime>
  <Words>731</Words>
  <Application>Microsoft Office PowerPoint</Application>
  <PresentationFormat>Szélesvásznú</PresentationFormat>
  <Paragraphs>33</Paragraphs>
  <Slides>7</Slides>
  <Notes>0</Notes>
  <HiddenSlides>0</HiddenSlides>
  <MMClips>0</MMClips>
  <ScaleCrop>false</ScaleCrop>
  <HeadingPairs>
    <vt:vector size="6" baseType="variant">
      <vt:variant>
        <vt:lpstr>Használt betűtípusok</vt:lpstr>
      </vt:variant>
      <vt:variant>
        <vt:i4>1</vt:i4>
      </vt:variant>
      <vt:variant>
        <vt:lpstr>Téma</vt:lpstr>
      </vt:variant>
      <vt:variant>
        <vt:i4>1</vt:i4>
      </vt:variant>
      <vt:variant>
        <vt:lpstr>Diacímek</vt:lpstr>
      </vt:variant>
      <vt:variant>
        <vt:i4>7</vt:i4>
      </vt:variant>
    </vt:vector>
  </HeadingPairs>
  <TitlesOfParts>
    <vt:vector size="9" baseType="lpstr">
      <vt:lpstr>Franklin Gothic Book</vt:lpstr>
      <vt:lpstr>Crop</vt:lpstr>
      <vt:lpstr>KIVÉ NEM LEHETÜNK?</vt:lpstr>
      <vt:lpstr>Itthon a világ-ban, otthon az égben…</vt:lpstr>
      <vt:lpstr>Mellének vágódik a sorompó rúdja…</vt:lpstr>
      <vt:lpstr>A HELYZET ÉS A KÖVETÉS (Bonhoeffer)</vt:lpstr>
      <vt:lpstr>Németország, 1934. (Barmeni Nyilatkozat)</vt:lpstr>
      <vt:lpstr>Norvégia, 1942. (Az Egyház Alapja)</vt:lpstr>
      <vt:lpstr>Dél-Afrika, 1986. (Belhari Hitvallás)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KIVÉ NEM LEHETÜNK?</dc:title>
  <dc:creator>Felhasználó</dc:creator>
  <cp:lastModifiedBy>Felhasználó</cp:lastModifiedBy>
  <cp:revision>14</cp:revision>
  <dcterms:created xsi:type="dcterms:W3CDTF">2024-04-23T06:15:34Z</dcterms:created>
  <dcterms:modified xsi:type="dcterms:W3CDTF">2024-04-23T08:01:21Z</dcterms:modified>
</cp:coreProperties>
</file>