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57" r:id="rId5"/>
    <p:sldId id="273" r:id="rId6"/>
    <p:sldId id="274" r:id="rId7"/>
    <p:sldId id="275" r:id="rId8"/>
    <p:sldId id="276" r:id="rId9"/>
    <p:sldId id="260" r:id="rId10"/>
    <p:sldId id="261" r:id="rId11"/>
    <p:sldId id="262" r:id="rId12"/>
    <p:sldId id="263" r:id="rId13"/>
    <p:sldId id="277" r:id="rId14"/>
    <p:sldId id="278" r:id="rId15"/>
    <p:sldId id="266" r:id="rId16"/>
    <p:sldId id="258" r:id="rId17"/>
    <p:sldId id="259" r:id="rId18"/>
    <p:sldId id="272" r:id="rId19"/>
    <p:sldId id="269" r:id="rId20"/>
    <p:sldId id="271" r:id="rId21"/>
    <p:sldId id="279" r:id="rId22"/>
    <p:sldId id="280" r:id="rId23"/>
    <p:sldId id="28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80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18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59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91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75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8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59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8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4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02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0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1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8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21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53CD-749A-4F54-84A3-CFC3540B3A0F}" type="datetimeFigureOut">
              <a:rPr lang="hu-HU" smtClean="0"/>
              <a:t>2024.02.11.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12DC8-FB2E-4A6D-9953-471E757EB2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1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Dávid: juhok mellől a halhatatlanságba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Evangélikus </a:t>
            </a:r>
            <a:r>
              <a:rPr lang="hu-H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iblikus Szabadegyetem</a:t>
            </a:r>
          </a:p>
          <a:p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2024.02.13.</a:t>
            </a:r>
          </a:p>
          <a:p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Kőszeghy Miklós, EHE – PPKE BTK</a:t>
            </a:r>
            <a:endParaRPr lang="hu-H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30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" y="0"/>
            <a:ext cx="10507490" cy="6858000"/>
          </a:xfrm>
          <a:prstGeom prst="rect">
            <a:avLst/>
          </a:prstGeom>
        </p:spPr>
      </p:pic>
      <p:sp>
        <p:nvSpPr>
          <p:cNvPr id="4" name="Lefelé nyíl 3"/>
          <p:cNvSpPr/>
          <p:nvPr/>
        </p:nvSpPr>
        <p:spPr>
          <a:xfrm>
            <a:off x="4862946" y="91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felé nyíl 4"/>
          <p:cNvSpPr/>
          <p:nvPr/>
        </p:nvSpPr>
        <p:spPr>
          <a:xfrm>
            <a:off x="8728364" y="5879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90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Nagygep\Jeruzsálem\DKdomborza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2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851401" y="565150"/>
            <a:ext cx="734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hu-HU" altLang="hu-HU" sz="3200" b="1" dirty="0">
                <a:latin typeface="+mn-lt"/>
              </a:rPr>
              <a:t>A </a:t>
            </a:r>
            <a:r>
              <a:rPr lang="hu-HU" altLang="hu-HU" sz="3200" b="1" dirty="0" smtClean="0">
                <a:latin typeface="+mn-lt"/>
              </a:rPr>
              <a:t>Délkeleti-domb jellegzetességei</a:t>
            </a:r>
            <a:r>
              <a:rPr lang="hu-HU" altLang="hu-HU" sz="3200" b="1" dirty="0">
                <a:latin typeface="+mn-lt"/>
              </a:rPr>
              <a:t>:</a:t>
            </a:r>
          </a:p>
          <a:p>
            <a:pPr eaLnBrk="1" hangingPunct="1"/>
            <a:r>
              <a:rPr lang="hu-HU" altLang="hu-HU" b="1" dirty="0">
                <a:latin typeface="+mn-lt"/>
              </a:rPr>
              <a:t>Alakja félreismerhetetlen.</a:t>
            </a:r>
          </a:p>
          <a:p>
            <a:pPr eaLnBrk="1" hangingPunct="1"/>
            <a:r>
              <a:rPr lang="hu-HU" altLang="hu-HU" b="1" dirty="0">
                <a:latin typeface="+mn-lt"/>
              </a:rPr>
              <a:t>Jó védhetőség észak kivételével.</a:t>
            </a:r>
          </a:p>
        </p:txBody>
      </p:sp>
      <p:sp>
        <p:nvSpPr>
          <p:cNvPr id="2" name="Lefelé nyíl 1"/>
          <p:cNvSpPr/>
          <p:nvPr/>
        </p:nvSpPr>
        <p:spPr>
          <a:xfrm>
            <a:off x="4089862" y="2161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31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Nagygep\Jeruzsálem\dkdom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" y="0"/>
            <a:ext cx="1023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9617825" y="26351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71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családapa – nők és gyerekek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1263535"/>
            <a:ext cx="12128269" cy="5594465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Mikál</a:t>
            </a:r>
            <a:r>
              <a:rPr lang="hu-HU" sz="2400" dirty="0" smtClean="0"/>
              <a:t>, </a:t>
            </a:r>
            <a:r>
              <a:rPr lang="hu-HU" sz="2400" dirty="0"/>
              <a:t>S</a:t>
            </a:r>
            <a:r>
              <a:rPr lang="hu-HU" sz="2400" dirty="0" smtClean="0"/>
              <a:t>aul lánya:</a:t>
            </a:r>
          </a:p>
          <a:p>
            <a:pPr lvl="1"/>
            <a:r>
              <a:rPr lang="hu-HU" sz="2200" dirty="0" smtClean="0"/>
              <a:t>1Sám 18 + 2Sám 6 – szerelem és politika.</a:t>
            </a:r>
          </a:p>
          <a:p>
            <a:r>
              <a:rPr lang="hu-HU" sz="2400" dirty="0" err="1" smtClean="0"/>
              <a:t>Abigail</a:t>
            </a:r>
            <a:r>
              <a:rPr lang="hu-HU" sz="2400" dirty="0" smtClean="0"/>
              <a:t>, </a:t>
            </a:r>
            <a:r>
              <a:rPr lang="hu-HU" sz="2400" dirty="0" err="1" smtClean="0"/>
              <a:t>Nábál</a:t>
            </a:r>
            <a:r>
              <a:rPr lang="hu-HU" sz="2400" dirty="0" smtClean="0"/>
              <a:t> felesége:</a:t>
            </a:r>
          </a:p>
          <a:p>
            <a:pPr lvl="1"/>
            <a:r>
              <a:rPr lang="hu-HU" sz="2200" dirty="0" smtClean="0"/>
              <a:t>1Sám 25 – a vonzó és gazdag nő…</a:t>
            </a:r>
          </a:p>
          <a:p>
            <a:r>
              <a:rPr lang="hu-HU" sz="2400" dirty="0" err="1" smtClean="0"/>
              <a:t>Betsabe</a:t>
            </a:r>
            <a:r>
              <a:rPr lang="hu-HU" sz="2400" dirty="0" smtClean="0"/>
              <a:t>, a hettita Uriás felesége:</a:t>
            </a:r>
          </a:p>
          <a:p>
            <a:pPr lvl="1"/>
            <a:r>
              <a:rPr lang="hu-HU" sz="2200" dirty="0" smtClean="0"/>
              <a:t>2Sám 11-12 + 1Kir 1-2 – a végzetes vonzódás, a fürdő és a politikai harc.</a:t>
            </a:r>
          </a:p>
          <a:p>
            <a:r>
              <a:rPr lang="hu-HU" sz="2400" dirty="0" err="1" smtClean="0"/>
              <a:t>Abiság</a:t>
            </a:r>
            <a:r>
              <a:rPr lang="hu-HU" sz="2400" dirty="0" smtClean="0"/>
              <a:t>, a lány </a:t>
            </a:r>
            <a:r>
              <a:rPr lang="hu-HU" sz="2400" dirty="0" err="1" smtClean="0"/>
              <a:t>Súnémból</a:t>
            </a:r>
            <a:r>
              <a:rPr lang="hu-HU" sz="2400" dirty="0" smtClean="0"/>
              <a:t>:</a:t>
            </a:r>
          </a:p>
          <a:p>
            <a:pPr lvl="1"/>
            <a:r>
              <a:rPr lang="hu-HU" sz="2200" dirty="0" smtClean="0"/>
              <a:t>A dicstelen vég…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6255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9" y="0"/>
            <a:ext cx="4987636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5" y="0"/>
            <a:ext cx="5710604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50276" y="232756"/>
            <a:ext cx="315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 </a:t>
            </a:r>
            <a:r>
              <a:rPr lang="hu-H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Doré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1865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290262" y="232756"/>
            <a:ext cx="384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Francesco </a:t>
            </a:r>
            <a:r>
              <a:rPr lang="hu-H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Salviati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83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59" y="966599"/>
            <a:ext cx="7343241" cy="54672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51171" y="266007"/>
            <a:ext cx="491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Antonio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Escalante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e/Jan_Massys_-_David_and_Bathsh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8" y="-11238"/>
            <a:ext cx="8392503" cy="68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600056" y="260649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</a:t>
            </a:r>
            <a:r>
              <a:rPr lang="hu-H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Massys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1562</a:t>
            </a:r>
          </a:p>
        </p:txBody>
      </p:sp>
    </p:spTree>
    <p:extLst>
      <p:ext uri="{BB962C8B-B14F-4D97-AF65-F5344CB8AC3E}">
        <p14:creationId xmlns:p14="http://schemas.microsoft.com/office/powerpoint/2010/main" val="242820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8/Bethsab%C3%A9e%2C_by_Jean-L%C3%A9on_G%C3%A9r%C3%B4me.jpg/1920px-Bethsab%C3%A9e%2C_by_Jean-L%C3%A9on_G%C3%A9r%C3%B4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6" y="761833"/>
            <a:ext cx="10162589" cy="60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45920" y="188640"/>
            <a:ext cx="76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Jéan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Léon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Gérome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(1824-1904)</a:t>
            </a:r>
          </a:p>
        </p:txBody>
      </p:sp>
    </p:spTree>
    <p:extLst>
      <p:ext uri="{BB962C8B-B14F-4D97-AF65-F5344CB8AC3E}">
        <p14:creationId xmlns:p14="http://schemas.microsoft.com/office/powerpoint/2010/main" val="289336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4839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95855" y="1429789"/>
            <a:ext cx="361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Szőnyi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stván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65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35" y="0"/>
            <a:ext cx="755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229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05" y="0"/>
            <a:ext cx="4247804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0"/>
            <a:ext cx="461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326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753302" y="806335"/>
            <a:ext cx="3438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Américo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1879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81"/>
            <a:ext cx="6065942" cy="51672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1" y="884381"/>
            <a:ext cx="5144317" cy="51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9375" cy="68544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4" y="-1"/>
            <a:ext cx="6216646" cy="68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Olvasásra ajánlott irod</a:t>
            </a:r>
            <a:r>
              <a:rPr lang="hu-HU" dirty="0" smtClean="0"/>
              <a:t>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1238596"/>
            <a:ext cx="12086705" cy="5619403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Dietrich, W.</a:t>
            </a:r>
            <a:r>
              <a:rPr lang="hu-HU" sz="2400" dirty="0" smtClean="0"/>
              <a:t>: </a:t>
            </a:r>
            <a:r>
              <a:rPr lang="hu-HU" sz="2400" i="1" dirty="0" smtClean="0"/>
              <a:t>David. </a:t>
            </a:r>
            <a:r>
              <a:rPr lang="hu-HU" sz="2400" i="1" dirty="0" err="1" smtClean="0"/>
              <a:t>Herrscher</a:t>
            </a:r>
            <a:r>
              <a:rPr lang="hu-HU" sz="2400" i="1" dirty="0" smtClean="0"/>
              <a:t> mit </a:t>
            </a:r>
            <a:r>
              <a:rPr lang="hu-HU" sz="2400" i="1" dirty="0" err="1" smtClean="0"/>
              <a:t>Harfe</a:t>
            </a:r>
            <a:r>
              <a:rPr lang="hu-HU" sz="2400" i="1" dirty="0" smtClean="0"/>
              <a:t>, </a:t>
            </a:r>
            <a:r>
              <a:rPr lang="hu-HU" sz="2400" dirty="0" err="1" smtClean="0"/>
              <a:t>Evangelishe</a:t>
            </a:r>
            <a:r>
              <a:rPr lang="hu-HU" sz="2400" dirty="0" smtClean="0"/>
              <a:t> </a:t>
            </a:r>
            <a:r>
              <a:rPr lang="hu-HU" sz="2400" dirty="0" err="1"/>
              <a:t>V</a:t>
            </a:r>
            <a:r>
              <a:rPr lang="hu-HU" sz="2400" dirty="0" err="1" smtClean="0"/>
              <a:t>erlaganstalt</a:t>
            </a:r>
            <a:r>
              <a:rPr lang="hu-HU" sz="2400" dirty="0" smtClean="0"/>
              <a:t>, BG 14, </a:t>
            </a:r>
            <a:r>
              <a:rPr lang="hu-HU" sz="2400" dirty="0" err="1" smtClean="0"/>
              <a:t>Leipzig</a:t>
            </a:r>
            <a:r>
              <a:rPr lang="hu-HU" sz="2400" dirty="0" smtClean="0"/>
              <a:t>, 2006</a:t>
            </a:r>
          </a:p>
          <a:p>
            <a:r>
              <a:rPr lang="hu-HU" sz="2400" b="1" dirty="0" err="1" smtClean="0"/>
              <a:t>Donner</a:t>
            </a:r>
            <a:r>
              <a:rPr lang="hu-HU" sz="2400" b="1" dirty="0" smtClean="0"/>
              <a:t>, H.</a:t>
            </a:r>
            <a:r>
              <a:rPr lang="hu-HU" sz="2400" dirty="0" smtClean="0"/>
              <a:t>: </a:t>
            </a:r>
            <a:r>
              <a:rPr lang="hu-HU" sz="2400" i="1" dirty="0" err="1"/>
              <a:t>G</a:t>
            </a:r>
            <a:r>
              <a:rPr lang="hu-HU" sz="2400" i="1" dirty="0" err="1" smtClean="0"/>
              <a:t>eschichte</a:t>
            </a:r>
            <a:r>
              <a:rPr lang="hu-HU" sz="2400" i="1" dirty="0" smtClean="0"/>
              <a:t> des </a:t>
            </a:r>
            <a:r>
              <a:rPr lang="hu-HU" sz="2400" i="1" dirty="0" err="1" smtClean="0"/>
              <a:t>Volke</a:t>
            </a:r>
            <a:r>
              <a:rPr lang="hu-HU" sz="2400" i="1" dirty="0" smtClean="0"/>
              <a:t> Israel und </a:t>
            </a:r>
            <a:r>
              <a:rPr lang="hu-HU" sz="2400" i="1" dirty="0" err="1" smtClean="0"/>
              <a:t>seiner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Nachbarn</a:t>
            </a:r>
            <a:r>
              <a:rPr lang="hu-HU" sz="2400" i="1" dirty="0" smtClean="0"/>
              <a:t> in </a:t>
            </a:r>
            <a:r>
              <a:rPr lang="hu-HU" sz="2400" i="1" dirty="0" err="1" smtClean="0"/>
              <a:t>Grundzügen</a:t>
            </a:r>
            <a:r>
              <a:rPr lang="hu-HU" sz="2400" i="1" dirty="0" smtClean="0"/>
              <a:t>, </a:t>
            </a:r>
            <a:r>
              <a:rPr lang="hu-HU" sz="2400" dirty="0" err="1" smtClean="0"/>
              <a:t>Vandenhoeck</a:t>
            </a:r>
            <a:r>
              <a:rPr lang="hu-HU" sz="2400" dirty="0" smtClean="0"/>
              <a:t> </a:t>
            </a:r>
            <a:r>
              <a:rPr lang="hu-HU" sz="2400" dirty="0" smtClean="0">
                <a:cs typeface="Times New Roman" panose="02020603050405020304" pitchFamily="18" charset="0"/>
              </a:rPr>
              <a:t>&amp; </a:t>
            </a:r>
            <a:r>
              <a:rPr lang="hu-HU" sz="2400" dirty="0" err="1" smtClean="0">
                <a:cs typeface="Times New Roman" panose="02020603050405020304" pitchFamily="18" charset="0"/>
              </a:rPr>
              <a:t>Ruprecht</a:t>
            </a:r>
            <a:r>
              <a:rPr lang="hu-HU" sz="2400" dirty="0" smtClean="0">
                <a:cs typeface="Times New Roman" panose="02020603050405020304" pitchFamily="18" charset="0"/>
              </a:rPr>
              <a:t>, Göttingen, 1984, 195-214.</a:t>
            </a:r>
          </a:p>
          <a:p>
            <a:r>
              <a:rPr lang="hu-HU" sz="2400" b="1" dirty="0" err="1" smtClean="0">
                <a:cs typeface="Times New Roman" panose="02020603050405020304" pitchFamily="18" charset="0"/>
              </a:rPr>
              <a:t>Halpern</a:t>
            </a:r>
            <a:r>
              <a:rPr lang="hu-HU" sz="2400" b="1" dirty="0" smtClean="0">
                <a:cs typeface="Times New Roman" panose="02020603050405020304" pitchFamily="18" charset="0"/>
              </a:rPr>
              <a:t>, B.</a:t>
            </a:r>
            <a:r>
              <a:rPr lang="hu-HU" sz="2400" dirty="0" smtClean="0">
                <a:cs typeface="Times New Roman" panose="02020603050405020304" pitchFamily="18" charset="0"/>
              </a:rPr>
              <a:t>: </a:t>
            </a:r>
            <a:r>
              <a:rPr lang="hu-HU" sz="2400" i="1" dirty="0" err="1" smtClean="0">
                <a:cs typeface="Times New Roman" panose="02020603050405020304" pitchFamily="18" charset="0"/>
              </a:rPr>
              <a:t>David’s</a:t>
            </a:r>
            <a:r>
              <a:rPr lang="hu-HU" sz="2400" i="1" dirty="0" smtClean="0"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cs typeface="Times New Roman" panose="02020603050405020304" pitchFamily="18" charset="0"/>
              </a:rPr>
              <a:t>Secret</a:t>
            </a:r>
            <a:r>
              <a:rPr lang="hu-HU" sz="2400" i="1" dirty="0" smtClean="0"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cs typeface="Times New Roman" panose="02020603050405020304" pitchFamily="18" charset="0"/>
              </a:rPr>
              <a:t>Demons</a:t>
            </a:r>
            <a:r>
              <a:rPr lang="hu-HU" sz="2400" i="1" dirty="0" smtClean="0"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cs typeface="Times New Roman" panose="02020603050405020304" pitchFamily="18" charset="0"/>
              </a:rPr>
              <a:t>Eerdmans</a:t>
            </a:r>
            <a:r>
              <a:rPr lang="hu-HU" sz="2400" dirty="0" smtClean="0">
                <a:cs typeface="Times New Roman" panose="02020603050405020304" pitchFamily="18" charset="0"/>
              </a:rPr>
              <a:t>, Grand </a:t>
            </a:r>
            <a:r>
              <a:rPr lang="hu-HU" sz="2400" dirty="0" err="1">
                <a:cs typeface="Times New Roman" panose="02020603050405020304" pitchFamily="18" charset="0"/>
              </a:rPr>
              <a:t>R</a:t>
            </a:r>
            <a:r>
              <a:rPr lang="hu-HU" sz="2400" dirty="0" err="1" smtClean="0">
                <a:cs typeface="Times New Roman" panose="02020603050405020304" pitchFamily="18" charset="0"/>
              </a:rPr>
              <a:t>apids</a:t>
            </a:r>
            <a:r>
              <a:rPr lang="hu-HU" sz="2400" dirty="0" smtClean="0">
                <a:cs typeface="Times New Roman" panose="02020603050405020304" pitchFamily="18" charset="0"/>
              </a:rPr>
              <a:t>/MI, 2001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420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Elkerülésre ajánlott irodalom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8596"/>
            <a:ext cx="12192000" cy="561940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Kőszeghy Miklós: </a:t>
            </a:r>
            <a:r>
              <a:rPr lang="hu-HU" sz="2000" i="1" dirty="0" smtClean="0"/>
              <a:t>Dávid, </a:t>
            </a:r>
            <a:r>
              <a:rPr lang="hu-HU" sz="2000" dirty="0" smtClean="0"/>
              <a:t>Új Mandátum, Budapest, 2001</a:t>
            </a:r>
          </a:p>
          <a:p>
            <a:r>
              <a:rPr lang="hu-HU" sz="2000" dirty="0" smtClean="0"/>
              <a:t>Kőszeghy Miklós: A Dávid történetek topográfiája, </a:t>
            </a:r>
            <a:r>
              <a:rPr lang="hu-HU" sz="2000" i="1" dirty="0" err="1" smtClean="0"/>
              <a:t>Studia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Biblica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Athanasiana</a:t>
            </a:r>
            <a:r>
              <a:rPr lang="hu-HU" sz="2000" i="1" dirty="0" smtClean="0"/>
              <a:t> 5</a:t>
            </a:r>
            <a:r>
              <a:rPr lang="hu-HU" sz="2000" dirty="0" smtClean="0"/>
              <a:t>, 2002, 5-24. </a:t>
            </a:r>
          </a:p>
          <a:p>
            <a:r>
              <a:rPr lang="hu-HU" sz="2000" dirty="0" smtClean="0"/>
              <a:t>Kőszeghy Miklós: Góliát a legenda és a történelem határán, </a:t>
            </a:r>
            <a:r>
              <a:rPr lang="hu-HU" sz="2000" dirty="0" err="1" smtClean="0"/>
              <a:t>Pannonhalmi</a:t>
            </a:r>
            <a:r>
              <a:rPr lang="hu-HU" sz="2000" dirty="0" smtClean="0"/>
              <a:t> Szemle, 14, 2006, 9-27.</a:t>
            </a:r>
          </a:p>
          <a:p>
            <a:r>
              <a:rPr lang="hu-HU" sz="2000" dirty="0" smtClean="0"/>
              <a:t> Kőszeghy Miklós: „Te vagy az az ember!” Dávid és a morál határai – megjegyzések a 2Sám 11-12 szövegéhez, </a:t>
            </a:r>
            <a:r>
              <a:rPr lang="hu-HU" sz="2000" i="1" dirty="0" err="1" smtClean="0"/>
              <a:t>Pannonhalmi</a:t>
            </a:r>
            <a:r>
              <a:rPr lang="hu-HU" sz="2000" i="1" dirty="0" smtClean="0"/>
              <a:t> Szemle </a:t>
            </a:r>
            <a:r>
              <a:rPr lang="hu-HU" sz="2000" dirty="0" smtClean="0"/>
              <a:t>18, 2010, 4-24.</a:t>
            </a:r>
            <a:endParaRPr lang="hu-HU" sz="2400" dirty="0" smtClean="0"/>
          </a:p>
          <a:p>
            <a:r>
              <a:rPr lang="hu-HU" sz="2000" dirty="0" smtClean="0"/>
              <a:t>Kőszeghy Miklós: David,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Philistines</a:t>
            </a:r>
            <a:r>
              <a:rPr lang="hu-HU" sz="2000" dirty="0" smtClean="0"/>
              <a:t> and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Rephaim</a:t>
            </a:r>
            <a:r>
              <a:rPr lang="hu-HU" sz="2000" dirty="0" smtClean="0"/>
              <a:t> Valley: </a:t>
            </a:r>
            <a:r>
              <a:rPr lang="hu-HU" sz="2000" dirty="0" err="1" smtClean="0"/>
              <a:t>Observations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2Sam 5,17-25, in: </a:t>
            </a:r>
            <a:r>
              <a:rPr lang="hu-HU" sz="2000" dirty="0" err="1" smtClean="0"/>
              <a:t>szerk</a:t>
            </a:r>
            <a:r>
              <a:rPr lang="hu-HU" sz="2000" dirty="0" smtClean="0"/>
              <a:t>. Dietrich, W.: </a:t>
            </a:r>
            <a:r>
              <a:rPr lang="hu-HU" sz="2000" i="1" dirty="0" smtClean="0"/>
              <a:t>The </a:t>
            </a:r>
            <a:r>
              <a:rPr lang="hu-HU" sz="2000" i="1" dirty="0" err="1" smtClean="0"/>
              <a:t>Books</a:t>
            </a:r>
            <a:r>
              <a:rPr lang="hu-HU" sz="2000" i="1" dirty="0" smtClean="0"/>
              <a:t> of Samuel: </a:t>
            </a:r>
            <a:r>
              <a:rPr lang="hu-HU" sz="2000" i="1" dirty="0" err="1" smtClean="0"/>
              <a:t>Stories</a:t>
            </a:r>
            <a:r>
              <a:rPr lang="hu-HU" sz="2000" i="1" dirty="0" smtClean="0"/>
              <a:t> – </a:t>
            </a:r>
            <a:r>
              <a:rPr lang="hu-HU" sz="2000" i="1" dirty="0" err="1" smtClean="0"/>
              <a:t>History</a:t>
            </a:r>
            <a:r>
              <a:rPr lang="hu-HU" sz="2000" i="1" dirty="0" smtClean="0"/>
              <a:t> – Reception, </a:t>
            </a:r>
            <a:r>
              <a:rPr lang="hu-HU" sz="2000" dirty="0" err="1" smtClean="0"/>
              <a:t>Peeters</a:t>
            </a:r>
            <a:r>
              <a:rPr lang="hu-HU" sz="2000" dirty="0" smtClean="0"/>
              <a:t>, </a:t>
            </a:r>
            <a:r>
              <a:rPr lang="hu-HU" sz="2000" dirty="0" err="1" smtClean="0"/>
              <a:t>Leuven</a:t>
            </a:r>
            <a:r>
              <a:rPr lang="hu-HU" sz="2000" dirty="0" smtClean="0"/>
              <a:t>, 2016, 449-456.</a:t>
            </a:r>
          </a:p>
          <a:p>
            <a:r>
              <a:rPr lang="hu-HU" sz="2000" dirty="0" smtClean="0"/>
              <a:t>Kőszeghy Miklós. Dávid: egy sosem volt város sosem élt királya?, Collegium </a:t>
            </a:r>
            <a:r>
              <a:rPr lang="hu-HU" sz="2000" dirty="0" err="1" smtClean="0"/>
              <a:t>Doctorum</a:t>
            </a:r>
            <a:r>
              <a:rPr lang="hu-HU" sz="2000" dirty="0" smtClean="0"/>
              <a:t>, 18, 2022, 16-24.</a:t>
            </a:r>
          </a:p>
          <a:p>
            <a:r>
              <a:rPr lang="hu-HU" sz="2000" dirty="0" smtClean="0"/>
              <a:t>Kőszeghy Miklós: Nők Dávid körül, </a:t>
            </a:r>
            <a:r>
              <a:rPr lang="hu-HU" sz="2000" i="1" dirty="0" err="1" smtClean="0"/>
              <a:t>Pannonhalmi</a:t>
            </a:r>
            <a:r>
              <a:rPr lang="hu-HU" sz="2000" i="1" dirty="0" smtClean="0"/>
              <a:t> Szemle </a:t>
            </a:r>
            <a:r>
              <a:rPr lang="hu-HU" sz="2000" dirty="0" smtClean="0"/>
              <a:t>31, 2023, 15-31.</a:t>
            </a:r>
          </a:p>
        </p:txBody>
      </p:sp>
    </p:spTree>
    <p:extLst>
      <p:ext uri="{BB962C8B-B14F-4D97-AF65-F5344CB8AC3E}">
        <p14:creationId xmlns:p14="http://schemas.microsoft.com/office/powerpoint/2010/main" val="2063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56" y="0"/>
            <a:ext cx="4533534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90" y="0"/>
            <a:ext cx="50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9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Elöljáróban –a módszerről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3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Ószövetségi tudomány:</a:t>
            </a:r>
          </a:p>
          <a:p>
            <a:pPr lvl="1"/>
            <a:r>
              <a:rPr lang="hu-HU" sz="2200" dirty="0" smtClean="0"/>
              <a:t>Az elbeszélő anyag: 1-2 Sámuel + 1Kir 1-2, a </a:t>
            </a:r>
            <a:r>
              <a:rPr lang="hu-HU" sz="2200" dirty="0" err="1" smtClean="0"/>
              <a:t>deuteronomiumi</a:t>
            </a:r>
            <a:r>
              <a:rPr lang="hu-HU" sz="2200" dirty="0" smtClean="0"/>
              <a:t> és a krónikás hagyomány:</a:t>
            </a:r>
          </a:p>
          <a:p>
            <a:pPr lvl="2"/>
            <a:r>
              <a:rPr lang="hu-HU" sz="2000" dirty="0" err="1" smtClean="0"/>
              <a:t>Betsabe</a:t>
            </a:r>
            <a:r>
              <a:rPr lang="hu-HU" sz="2000" dirty="0" smtClean="0"/>
              <a:t> és a templomi énekesek, a </a:t>
            </a:r>
            <a:r>
              <a:rPr lang="hu-HU" sz="2000" dirty="0" err="1" smtClean="0"/>
              <a:t>filiszteus</a:t>
            </a:r>
            <a:r>
              <a:rPr lang="hu-HU" sz="2000" dirty="0" smtClean="0"/>
              <a:t> bálványok (1Sám 5,17-25 II 1Krón 14,8-16)</a:t>
            </a:r>
          </a:p>
          <a:p>
            <a:pPr lvl="1"/>
            <a:r>
              <a:rPr lang="hu-HU" sz="2200" dirty="0" smtClean="0"/>
              <a:t>A </a:t>
            </a:r>
            <a:r>
              <a:rPr lang="hu-HU" sz="2200" dirty="0" err="1" smtClean="0"/>
              <a:t>Deuteronomiumi</a:t>
            </a:r>
            <a:r>
              <a:rPr lang="hu-HU" sz="2200" dirty="0" smtClean="0"/>
              <a:t> Történeti Mű és az Udvari Elbeszélő Mű (</a:t>
            </a:r>
            <a:r>
              <a:rPr lang="hu-HU" sz="2200" dirty="0"/>
              <a:t>K</a:t>
            </a:r>
            <a:r>
              <a:rPr lang="hu-HU" sz="2200" dirty="0" smtClean="0"/>
              <a:t>r.e. 8. szád.)</a:t>
            </a:r>
          </a:p>
          <a:p>
            <a:pPr lvl="1"/>
            <a:r>
              <a:rPr lang="hu-HU" sz="2200" dirty="0" smtClean="0"/>
              <a:t>A zsoltárok: a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sz="2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dwd</a:t>
            </a:r>
            <a:r>
              <a:rPr lang="hu-HU" sz="2200" dirty="0" smtClean="0"/>
              <a:t>-formula.</a:t>
            </a:r>
          </a:p>
          <a:p>
            <a:r>
              <a:rPr lang="hu-HU" sz="2400" dirty="0" smtClean="0"/>
              <a:t>Ókori keleti párhuzam?:</a:t>
            </a:r>
          </a:p>
          <a:p>
            <a:pPr lvl="1"/>
            <a:r>
              <a:rPr lang="hu-HU" sz="2200" dirty="0" err="1" smtClean="0"/>
              <a:t>Hattusili</a:t>
            </a:r>
            <a:r>
              <a:rPr lang="hu-HU" sz="2200" dirty="0" smtClean="0"/>
              <a:t> apológiája, Kr.e. 13. </a:t>
            </a:r>
            <a:r>
              <a:rPr lang="hu-HU" sz="2200" dirty="0" err="1" smtClean="0"/>
              <a:t>szd</a:t>
            </a:r>
            <a:r>
              <a:rPr lang="hu-HU" sz="2200" dirty="0" smtClean="0"/>
              <a:t>.</a:t>
            </a:r>
          </a:p>
          <a:p>
            <a:r>
              <a:rPr lang="hu-HU" sz="2400" dirty="0" smtClean="0"/>
              <a:t>Történettudomány:</a:t>
            </a:r>
          </a:p>
          <a:p>
            <a:pPr lvl="1"/>
            <a:r>
              <a:rPr lang="hu-HU" sz="2200" dirty="0" smtClean="0"/>
              <a:t>Tel Dán, felirat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4159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9376"/>
            <a:ext cx="7076680" cy="6848624"/>
          </a:xfrm>
          <a:prstGeom prst="rect">
            <a:avLst/>
          </a:prstGeom>
        </p:spPr>
      </p:pic>
      <p:sp>
        <p:nvSpPr>
          <p:cNvPr id="3" name="Lefelé nyíl 2"/>
          <p:cNvSpPr/>
          <p:nvPr/>
        </p:nvSpPr>
        <p:spPr>
          <a:xfrm>
            <a:off x="5611091" y="30008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89" y="1309974"/>
            <a:ext cx="3540272" cy="506560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633632" y="232756"/>
            <a:ext cx="4558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Avraham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Biran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(1909-2007)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80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harcos,a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pásztor, a zeneterapeuta, a rablóvezér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1213658"/>
            <a:ext cx="12192001" cy="564434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Betlehem és a juhok:</a:t>
            </a:r>
          </a:p>
          <a:p>
            <a:pPr lvl="1"/>
            <a:r>
              <a:rPr lang="hu-HU" sz="2200" dirty="0" smtClean="0"/>
              <a:t>1Sám 16,11 – a metafora és a valóság</a:t>
            </a:r>
          </a:p>
          <a:p>
            <a:r>
              <a:rPr lang="hu-HU" sz="2400" dirty="0" smtClean="0"/>
              <a:t>Góliát:</a:t>
            </a:r>
          </a:p>
          <a:p>
            <a:pPr lvl="1"/>
            <a:r>
              <a:rPr lang="hu-HU" sz="2200" dirty="0" smtClean="0"/>
              <a:t>1Sám 17, realisztikus és irreális elemek, Góliát a </a:t>
            </a:r>
            <a:r>
              <a:rPr lang="hu-HU" sz="2200" dirty="0" err="1" smtClean="0"/>
              <a:t>hoplita</a:t>
            </a:r>
            <a:endParaRPr lang="hu-HU" sz="2200" dirty="0" smtClean="0"/>
          </a:p>
          <a:p>
            <a:pPr lvl="1"/>
            <a:r>
              <a:rPr lang="hu-HU" sz="2200" dirty="0" smtClean="0"/>
              <a:t>A parittya: kavicsok vagy kövek?</a:t>
            </a:r>
          </a:p>
          <a:p>
            <a:pPr lvl="1"/>
            <a:r>
              <a:rPr lang="hu-HU" sz="2200" dirty="0" smtClean="0"/>
              <a:t>Segíts magadon, és...</a:t>
            </a:r>
          </a:p>
          <a:p>
            <a:r>
              <a:rPr lang="hu-HU" sz="2400" dirty="0" smtClean="0"/>
              <a:t>A rablóvezér:</a:t>
            </a:r>
          </a:p>
          <a:p>
            <a:pPr lvl="1"/>
            <a:r>
              <a:rPr lang="hu-HU" sz="2200" dirty="0" smtClean="0"/>
              <a:t>1Sám 25: </a:t>
            </a:r>
            <a:r>
              <a:rPr lang="hu-HU" sz="2200" dirty="0" err="1" smtClean="0"/>
              <a:t>Nábál</a:t>
            </a:r>
            <a:r>
              <a:rPr lang="hu-HU" sz="2200" dirty="0" smtClean="0"/>
              <a:t>, Dávid és </a:t>
            </a:r>
            <a:r>
              <a:rPr lang="hu-HU" sz="2200" dirty="0" err="1" smtClean="0"/>
              <a:t>Abigail</a:t>
            </a:r>
            <a:r>
              <a:rPr lang="hu-HU" sz="2200" dirty="0" smtClean="0"/>
              <a:t> veszélyes háromszöge.</a:t>
            </a:r>
          </a:p>
          <a:p>
            <a:pPr lvl="1"/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15435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politikus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71847"/>
            <a:ext cx="12192000" cy="558615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Hódít:</a:t>
            </a:r>
          </a:p>
          <a:p>
            <a:pPr lvl="1"/>
            <a:r>
              <a:rPr lang="hu-HU" sz="2200" dirty="0" smtClean="0"/>
              <a:t>Észak (Izrael), Dél (Júda), </a:t>
            </a:r>
            <a:r>
              <a:rPr lang="hu-HU" sz="2200" dirty="0" err="1" smtClean="0"/>
              <a:t>Ammón</a:t>
            </a:r>
            <a:r>
              <a:rPr lang="hu-HU" sz="2200" dirty="0" smtClean="0"/>
              <a:t>, </a:t>
            </a:r>
            <a:r>
              <a:rPr lang="hu-HU" sz="2200" dirty="0" err="1" smtClean="0"/>
              <a:t>Edóm</a:t>
            </a:r>
            <a:r>
              <a:rPr lang="hu-HU" sz="2200" dirty="0" smtClean="0"/>
              <a:t>, </a:t>
            </a:r>
            <a:r>
              <a:rPr lang="hu-HU" sz="2200" dirty="0" err="1" smtClean="0"/>
              <a:t>Móáb</a:t>
            </a:r>
            <a:r>
              <a:rPr lang="hu-HU" sz="2200" dirty="0" smtClean="0"/>
              <a:t>.</a:t>
            </a:r>
          </a:p>
          <a:p>
            <a:pPr lvl="1"/>
            <a:r>
              <a:rPr lang="hu-HU" sz="2200" dirty="0" smtClean="0"/>
              <a:t>Egy mozaikállam lehetőségei és korlátjai.</a:t>
            </a:r>
          </a:p>
          <a:p>
            <a:pPr lvl="1"/>
            <a:r>
              <a:rPr lang="hu-HU" sz="2200" dirty="0" smtClean="0"/>
              <a:t>A méretek kérdése.</a:t>
            </a:r>
          </a:p>
          <a:p>
            <a:r>
              <a:rPr lang="hu-HU" sz="2400" dirty="0" smtClean="0"/>
              <a:t>Építkezik:</a:t>
            </a:r>
          </a:p>
          <a:p>
            <a:pPr lvl="1"/>
            <a:r>
              <a:rPr lang="hu-HU" sz="2200" dirty="0" smtClean="0"/>
              <a:t>Palota és </a:t>
            </a:r>
            <a:r>
              <a:rPr lang="hu-HU" sz="2200" dirty="0" err="1" smtClean="0"/>
              <a:t>milló</a:t>
            </a:r>
            <a:r>
              <a:rPr lang="hu-HU" sz="2200" dirty="0" smtClean="0"/>
              <a:t>.</a:t>
            </a:r>
          </a:p>
          <a:p>
            <a:pPr lvl="1"/>
            <a:r>
              <a:rPr lang="hu-HU" sz="2200" dirty="0" smtClean="0"/>
              <a:t>Nincs régészeti nyom.</a:t>
            </a:r>
            <a:endParaRPr lang="hu-HU" sz="2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5" y="0"/>
            <a:ext cx="450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485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530</Words>
  <Application>Microsoft Office PowerPoint</Application>
  <PresentationFormat>Szélesvásznú</PresentationFormat>
  <Paragraphs>63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Fazetta</vt:lpstr>
      <vt:lpstr>Dávid: juhok mellől a halhatatlanságba</vt:lpstr>
      <vt:lpstr>PowerPoint-bemutató</vt:lpstr>
      <vt:lpstr>PowerPoint-bemutató</vt:lpstr>
      <vt:lpstr>Elöljáróban –a módszerről</vt:lpstr>
      <vt:lpstr>PowerPoint-bemutató</vt:lpstr>
      <vt:lpstr>PowerPoint-bemutató</vt:lpstr>
      <vt:lpstr>A harcos,a pásztor, a zeneterapeuta, a rablóvezér</vt:lpstr>
      <vt:lpstr>A politikus</vt:lpstr>
      <vt:lpstr>PowerPoint-bemutató</vt:lpstr>
      <vt:lpstr>PowerPoint-bemutató</vt:lpstr>
      <vt:lpstr>PowerPoint-bemutató</vt:lpstr>
      <vt:lpstr>PowerPoint-bemutató</vt:lpstr>
      <vt:lpstr>A családapa – nők és gyerekek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Olvasásra ajánlott irodalom</vt:lpstr>
      <vt:lpstr>Elkerülésre ajánlott irodalom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Dávid: juhok mellől a halhatatlanságba</dc:title>
  <dc:creator>Kőszeghy Miklós</dc:creator>
  <cp:lastModifiedBy>Kőszeghy Miklós</cp:lastModifiedBy>
  <cp:revision>11</cp:revision>
  <dcterms:created xsi:type="dcterms:W3CDTF">2024-02-09T18:17:43Z</dcterms:created>
  <dcterms:modified xsi:type="dcterms:W3CDTF">2024-02-11T08:07:40Z</dcterms:modified>
</cp:coreProperties>
</file>