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sldIdLst>
    <p:sldId id="256" r:id="rId2"/>
    <p:sldId id="257" r:id="rId3"/>
    <p:sldId id="259" r:id="rId4"/>
    <p:sldId id="306" r:id="rId5"/>
    <p:sldId id="266" r:id="rId6"/>
    <p:sldId id="260" r:id="rId7"/>
    <p:sldId id="307" r:id="rId8"/>
    <p:sldId id="308" r:id="rId9"/>
    <p:sldId id="309" r:id="rId10"/>
    <p:sldId id="310" r:id="rId11"/>
    <p:sldId id="316" r:id="rId12"/>
    <p:sldId id="283" r:id="rId13"/>
    <p:sldId id="311" r:id="rId14"/>
    <p:sldId id="274" r:id="rId15"/>
    <p:sldId id="314" r:id="rId16"/>
    <p:sldId id="317" r:id="rId17"/>
    <p:sldId id="318" r:id="rId18"/>
    <p:sldId id="320" r:id="rId19"/>
    <p:sldId id="321" r:id="rId20"/>
    <p:sldId id="319" r:id="rId21"/>
    <p:sldId id="312" r:id="rId22"/>
  </p:sldIdLst>
  <p:sldSz cx="9144000" cy="5143500" type="screen16x9"/>
  <p:notesSz cx="6858000" cy="9144000"/>
  <p:embeddedFontLst>
    <p:embeddedFont>
      <p:font typeface="Amiko" charset="-18"/>
      <p:regular r:id="rId24"/>
      <p:bold r:id="rId25"/>
    </p:embeddedFont>
    <p:embeddedFont>
      <p:font typeface="Open Sans" charset="0"/>
      <p:regular r:id="rId26"/>
      <p:bold r:id="rId27"/>
      <p:italic r:id="rId28"/>
      <p:boldItalic r:id="rId29"/>
    </p:embeddedFont>
    <p:embeddedFont>
      <p:font typeface="Amiko SemiBold" charset="-18"/>
      <p:regular r:id="rId30"/>
      <p:bold r:id="rId31"/>
    </p:embeddedFont>
    <p:embeddedFont>
      <p:font typeface="Barlow ExtraBold" charset="-18"/>
      <p:bold r:id="rId32"/>
      <p:boldItalic r:id="rId33"/>
    </p:embeddedFont>
    <p:embeddedFont>
      <p:font typeface="Bebas Neue" charset="-18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C9EF6DCD-8429-46CD-8423-B3AA45B98AFF}">
  <a:tblStyle styleId="{C9EF6DCD-8429-46CD-8423-B3AA45B98A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76" y="-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8ddcdd357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8ddcdd357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8ddcdd35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8ddcdd35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14816f977cb436a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14816f977cb436a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92d3ea774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92d3ea774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14816f977cb436a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14816f977cb436a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g18ddcdd35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Google Shape;1507;g18ddcdd35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92d3ea774a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192d3ea774a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5466075" y="531900"/>
            <a:ext cx="2963100" cy="40797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8193" y="367806"/>
            <a:ext cx="43050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50">
                <a:latin typeface="Amiko"/>
                <a:ea typeface="Amiko"/>
                <a:cs typeface="Amiko"/>
                <a:sym typeface="Amik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38900" y="4061556"/>
            <a:ext cx="2278200" cy="5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3"/>
          </p:nvPr>
        </p:nvSpPr>
        <p:spPr>
          <a:xfrm>
            <a:off x="608193" y="1271124"/>
            <a:ext cx="4305000" cy="11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030826" y="3267373"/>
            <a:ext cx="644323" cy="1341290"/>
            <a:chOff x="2544700" y="238000"/>
            <a:chExt cx="2510025" cy="5225125"/>
          </a:xfrm>
        </p:grpSpPr>
        <p:sp>
          <p:nvSpPr>
            <p:cNvPr id="14" name="Google Shape;14;p2"/>
            <p:cNvSpPr/>
            <p:nvPr/>
          </p:nvSpPr>
          <p:spPr>
            <a:xfrm>
              <a:off x="2544700" y="238000"/>
              <a:ext cx="2510025" cy="5225125"/>
            </a:xfrm>
            <a:custGeom>
              <a:avLst/>
              <a:gdLst/>
              <a:ahLst/>
              <a:cxnLst/>
              <a:rect l="l" t="t" r="r" b="b"/>
              <a:pathLst>
                <a:path w="100401" h="209005" extrusionOk="0">
                  <a:moveTo>
                    <a:pt x="96122" y="5"/>
                  </a:moveTo>
                  <a:cubicBezTo>
                    <a:pt x="93710" y="5"/>
                    <a:pt x="92451" y="1520"/>
                    <a:pt x="92084" y="3825"/>
                  </a:cubicBezTo>
                  <a:cubicBezTo>
                    <a:pt x="92228" y="6269"/>
                    <a:pt x="93398" y="7870"/>
                    <a:pt x="95842" y="8055"/>
                  </a:cubicBezTo>
                  <a:cubicBezTo>
                    <a:pt x="95992" y="8066"/>
                    <a:pt x="96138" y="8071"/>
                    <a:pt x="96282" y="8071"/>
                  </a:cubicBezTo>
                  <a:cubicBezTo>
                    <a:pt x="98634" y="8071"/>
                    <a:pt x="100099" y="6654"/>
                    <a:pt x="100195" y="4215"/>
                  </a:cubicBezTo>
                  <a:cubicBezTo>
                    <a:pt x="100319" y="1607"/>
                    <a:pt x="98758" y="46"/>
                    <a:pt x="96170" y="5"/>
                  </a:cubicBezTo>
                  <a:cubicBezTo>
                    <a:pt x="96154" y="5"/>
                    <a:pt x="96138" y="5"/>
                    <a:pt x="96122" y="5"/>
                  </a:cubicBezTo>
                  <a:close/>
                  <a:moveTo>
                    <a:pt x="65531" y="5"/>
                  </a:moveTo>
                  <a:cubicBezTo>
                    <a:pt x="62861" y="5"/>
                    <a:pt x="61383" y="1689"/>
                    <a:pt x="61465" y="4215"/>
                  </a:cubicBezTo>
                  <a:cubicBezTo>
                    <a:pt x="61526" y="6500"/>
                    <a:pt x="62966" y="8076"/>
                    <a:pt x="65442" y="8076"/>
                  </a:cubicBezTo>
                  <a:cubicBezTo>
                    <a:pt x="65458" y="8076"/>
                    <a:pt x="65474" y="8076"/>
                    <a:pt x="65490" y="8076"/>
                  </a:cubicBezTo>
                  <a:cubicBezTo>
                    <a:pt x="68159" y="8055"/>
                    <a:pt x="69433" y="6474"/>
                    <a:pt x="69576" y="3907"/>
                  </a:cubicBezTo>
                  <a:lnTo>
                    <a:pt x="69576" y="3886"/>
                  </a:lnTo>
                  <a:cubicBezTo>
                    <a:pt x="69309" y="1463"/>
                    <a:pt x="67975" y="5"/>
                    <a:pt x="65531" y="5"/>
                  </a:cubicBezTo>
                  <a:close/>
                  <a:moveTo>
                    <a:pt x="4108" y="19"/>
                  </a:moveTo>
                  <a:cubicBezTo>
                    <a:pt x="1673" y="19"/>
                    <a:pt x="225" y="1540"/>
                    <a:pt x="186" y="4051"/>
                  </a:cubicBezTo>
                  <a:cubicBezTo>
                    <a:pt x="144" y="6494"/>
                    <a:pt x="1664" y="7768"/>
                    <a:pt x="3985" y="8137"/>
                  </a:cubicBezTo>
                  <a:cubicBezTo>
                    <a:pt x="6428" y="7994"/>
                    <a:pt x="8030" y="6844"/>
                    <a:pt x="8215" y="4420"/>
                  </a:cubicBezTo>
                  <a:cubicBezTo>
                    <a:pt x="8420" y="1792"/>
                    <a:pt x="6983" y="149"/>
                    <a:pt x="4395" y="26"/>
                  </a:cubicBezTo>
                  <a:cubicBezTo>
                    <a:pt x="4298" y="21"/>
                    <a:pt x="4202" y="19"/>
                    <a:pt x="4108" y="19"/>
                  </a:cubicBezTo>
                  <a:close/>
                  <a:moveTo>
                    <a:pt x="34995" y="1"/>
                  </a:moveTo>
                  <a:cubicBezTo>
                    <a:pt x="34920" y="1"/>
                    <a:pt x="34844" y="2"/>
                    <a:pt x="34768" y="5"/>
                  </a:cubicBezTo>
                  <a:cubicBezTo>
                    <a:pt x="32139" y="108"/>
                    <a:pt x="30743" y="1709"/>
                    <a:pt x="30887" y="4338"/>
                  </a:cubicBezTo>
                  <a:cubicBezTo>
                    <a:pt x="31031" y="6844"/>
                    <a:pt x="32591" y="7973"/>
                    <a:pt x="34953" y="8137"/>
                  </a:cubicBezTo>
                  <a:cubicBezTo>
                    <a:pt x="37458" y="7911"/>
                    <a:pt x="38937" y="6433"/>
                    <a:pt x="38937" y="4112"/>
                  </a:cubicBezTo>
                  <a:cubicBezTo>
                    <a:pt x="38937" y="1679"/>
                    <a:pt x="37522" y="1"/>
                    <a:pt x="34995" y="1"/>
                  </a:cubicBezTo>
                  <a:close/>
                  <a:moveTo>
                    <a:pt x="34850" y="33438"/>
                  </a:moveTo>
                  <a:cubicBezTo>
                    <a:pt x="32468" y="33746"/>
                    <a:pt x="30928" y="34896"/>
                    <a:pt x="30866" y="37422"/>
                  </a:cubicBezTo>
                  <a:cubicBezTo>
                    <a:pt x="30825" y="40112"/>
                    <a:pt x="32406" y="41570"/>
                    <a:pt x="34932" y="41570"/>
                  </a:cubicBezTo>
                  <a:cubicBezTo>
                    <a:pt x="37335" y="41570"/>
                    <a:pt x="38896" y="40030"/>
                    <a:pt x="38937" y="37648"/>
                  </a:cubicBezTo>
                  <a:cubicBezTo>
                    <a:pt x="38978" y="35101"/>
                    <a:pt x="37397" y="33684"/>
                    <a:pt x="34850" y="33438"/>
                  </a:cubicBezTo>
                  <a:close/>
                  <a:moveTo>
                    <a:pt x="96202" y="33499"/>
                  </a:moveTo>
                  <a:cubicBezTo>
                    <a:pt x="93686" y="33499"/>
                    <a:pt x="92227" y="35016"/>
                    <a:pt x="92104" y="37648"/>
                  </a:cubicBezTo>
                  <a:cubicBezTo>
                    <a:pt x="92310" y="40132"/>
                    <a:pt x="93788" y="41570"/>
                    <a:pt x="96129" y="41570"/>
                  </a:cubicBezTo>
                  <a:cubicBezTo>
                    <a:pt x="98635" y="41570"/>
                    <a:pt x="100278" y="40091"/>
                    <a:pt x="100237" y="37422"/>
                  </a:cubicBezTo>
                  <a:cubicBezTo>
                    <a:pt x="100175" y="34937"/>
                    <a:pt x="98594" y="33520"/>
                    <a:pt x="96253" y="33499"/>
                  </a:cubicBezTo>
                  <a:cubicBezTo>
                    <a:pt x="96236" y="33499"/>
                    <a:pt x="96219" y="33499"/>
                    <a:pt x="96202" y="33499"/>
                  </a:cubicBezTo>
                  <a:close/>
                  <a:moveTo>
                    <a:pt x="4260" y="33499"/>
                  </a:moveTo>
                  <a:cubicBezTo>
                    <a:pt x="1744" y="33499"/>
                    <a:pt x="145" y="34955"/>
                    <a:pt x="165" y="37607"/>
                  </a:cubicBezTo>
                  <a:cubicBezTo>
                    <a:pt x="186" y="40091"/>
                    <a:pt x="1767" y="41529"/>
                    <a:pt x="4108" y="41570"/>
                  </a:cubicBezTo>
                  <a:cubicBezTo>
                    <a:pt x="4142" y="41571"/>
                    <a:pt x="4175" y="41571"/>
                    <a:pt x="4209" y="41571"/>
                  </a:cubicBezTo>
                  <a:cubicBezTo>
                    <a:pt x="6674" y="41571"/>
                    <a:pt x="8155" y="40077"/>
                    <a:pt x="8297" y="37483"/>
                  </a:cubicBezTo>
                  <a:cubicBezTo>
                    <a:pt x="8092" y="34998"/>
                    <a:pt x="6695" y="33540"/>
                    <a:pt x="4313" y="33499"/>
                  </a:cubicBezTo>
                  <a:cubicBezTo>
                    <a:pt x="4296" y="33499"/>
                    <a:pt x="4278" y="33499"/>
                    <a:pt x="4260" y="33499"/>
                  </a:cubicBezTo>
                  <a:close/>
                  <a:moveTo>
                    <a:pt x="65452" y="33513"/>
                  </a:moveTo>
                  <a:cubicBezTo>
                    <a:pt x="63009" y="33513"/>
                    <a:pt x="61485" y="35051"/>
                    <a:pt x="61465" y="37483"/>
                  </a:cubicBezTo>
                  <a:cubicBezTo>
                    <a:pt x="61424" y="40002"/>
                    <a:pt x="63005" y="41572"/>
                    <a:pt x="65509" y="41572"/>
                  </a:cubicBezTo>
                  <a:cubicBezTo>
                    <a:pt x="65557" y="41572"/>
                    <a:pt x="65605" y="41571"/>
                    <a:pt x="65654" y="41570"/>
                  </a:cubicBezTo>
                  <a:cubicBezTo>
                    <a:pt x="68016" y="41508"/>
                    <a:pt x="69433" y="40071"/>
                    <a:pt x="69556" y="37565"/>
                  </a:cubicBezTo>
                  <a:cubicBezTo>
                    <a:pt x="69474" y="35101"/>
                    <a:pt x="68139" y="33643"/>
                    <a:pt x="65736" y="33520"/>
                  </a:cubicBezTo>
                  <a:cubicBezTo>
                    <a:pt x="65640" y="33515"/>
                    <a:pt x="65545" y="33513"/>
                    <a:pt x="65452" y="33513"/>
                  </a:cubicBezTo>
                  <a:close/>
                  <a:moveTo>
                    <a:pt x="4190" y="66994"/>
                  </a:moveTo>
                  <a:cubicBezTo>
                    <a:pt x="1767" y="66994"/>
                    <a:pt x="247" y="68452"/>
                    <a:pt x="186" y="70854"/>
                  </a:cubicBezTo>
                  <a:cubicBezTo>
                    <a:pt x="103" y="73463"/>
                    <a:pt x="1623" y="75023"/>
                    <a:pt x="4231" y="75044"/>
                  </a:cubicBezTo>
                  <a:cubicBezTo>
                    <a:pt x="4247" y="75044"/>
                    <a:pt x="4264" y="75044"/>
                    <a:pt x="4280" y="75044"/>
                  </a:cubicBezTo>
                  <a:cubicBezTo>
                    <a:pt x="6692" y="75044"/>
                    <a:pt x="7951" y="73529"/>
                    <a:pt x="8318" y="71204"/>
                  </a:cubicBezTo>
                  <a:cubicBezTo>
                    <a:pt x="8112" y="68616"/>
                    <a:pt x="6819" y="66994"/>
                    <a:pt x="4190" y="66994"/>
                  </a:cubicBezTo>
                  <a:close/>
                  <a:moveTo>
                    <a:pt x="34918" y="66969"/>
                  </a:moveTo>
                  <a:cubicBezTo>
                    <a:pt x="34841" y="66969"/>
                    <a:pt x="34764" y="66970"/>
                    <a:pt x="34686" y="66973"/>
                  </a:cubicBezTo>
                  <a:cubicBezTo>
                    <a:pt x="32222" y="67076"/>
                    <a:pt x="30989" y="68595"/>
                    <a:pt x="30825" y="71019"/>
                  </a:cubicBezTo>
                  <a:cubicBezTo>
                    <a:pt x="31010" y="73442"/>
                    <a:pt x="32242" y="74941"/>
                    <a:pt x="34706" y="75044"/>
                  </a:cubicBezTo>
                  <a:cubicBezTo>
                    <a:pt x="34799" y="75048"/>
                    <a:pt x="34890" y="75050"/>
                    <a:pt x="34980" y="75050"/>
                  </a:cubicBezTo>
                  <a:cubicBezTo>
                    <a:pt x="37501" y="75050"/>
                    <a:pt x="38937" y="73398"/>
                    <a:pt x="38937" y="71019"/>
                  </a:cubicBezTo>
                  <a:cubicBezTo>
                    <a:pt x="38937" y="68607"/>
                    <a:pt x="37447" y="66969"/>
                    <a:pt x="34918" y="66969"/>
                  </a:cubicBezTo>
                  <a:close/>
                  <a:moveTo>
                    <a:pt x="96017" y="66987"/>
                  </a:moveTo>
                  <a:cubicBezTo>
                    <a:pt x="93750" y="66987"/>
                    <a:pt x="92519" y="68455"/>
                    <a:pt x="92104" y="70608"/>
                  </a:cubicBezTo>
                  <a:cubicBezTo>
                    <a:pt x="92145" y="73134"/>
                    <a:pt x="93295" y="74756"/>
                    <a:pt x="95698" y="75023"/>
                  </a:cubicBezTo>
                  <a:cubicBezTo>
                    <a:pt x="95910" y="75045"/>
                    <a:pt x="96115" y="75056"/>
                    <a:pt x="96315" y="75056"/>
                  </a:cubicBezTo>
                  <a:cubicBezTo>
                    <a:pt x="98570" y="75056"/>
                    <a:pt x="100007" y="73684"/>
                    <a:pt x="100195" y="71306"/>
                  </a:cubicBezTo>
                  <a:cubicBezTo>
                    <a:pt x="100401" y="68719"/>
                    <a:pt x="98902" y="67117"/>
                    <a:pt x="96294" y="66994"/>
                  </a:cubicBezTo>
                  <a:cubicBezTo>
                    <a:pt x="96200" y="66989"/>
                    <a:pt x="96108" y="66987"/>
                    <a:pt x="96017" y="66987"/>
                  </a:cubicBezTo>
                  <a:close/>
                  <a:moveTo>
                    <a:pt x="65436" y="66972"/>
                  </a:moveTo>
                  <a:cubicBezTo>
                    <a:pt x="62989" y="66972"/>
                    <a:pt x="61566" y="68543"/>
                    <a:pt x="61465" y="70834"/>
                  </a:cubicBezTo>
                  <a:cubicBezTo>
                    <a:pt x="61362" y="73360"/>
                    <a:pt x="62882" y="74859"/>
                    <a:pt x="65510" y="75126"/>
                  </a:cubicBezTo>
                  <a:cubicBezTo>
                    <a:pt x="67913" y="74879"/>
                    <a:pt x="69453" y="73688"/>
                    <a:pt x="69515" y="71204"/>
                  </a:cubicBezTo>
                  <a:cubicBezTo>
                    <a:pt x="69576" y="68575"/>
                    <a:pt x="68159" y="67035"/>
                    <a:pt x="65531" y="66973"/>
                  </a:cubicBezTo>
                  <a:cubicBezTo>
                    <a:pt x="65499" y="66973"/>
                    <a:pt x="65467" y="66972"/>
                    <a:pt x="65436" y="66972"/>
                  </a:cubicBezTo>
                  <a:close/>
                  <a:moveTo>
                    <a:pt x="4181" y="100486"/>
                  </a:moveTo>
                  <a:cubicBezTo>
                    <a:pt x="1742" y="100486"/>
                    <a:pt x="165" y="101939"/>
                    <a:pt x="165" y="104554"/>
                  </a:cubicBezTo>
                  <a:cubicBezTo>
                    <a:pt x="165" y="107039"/>
                    <a:pt x="1726" y="108476"/>
                    <a:pt x="4087" y="108518"/>
                  </a:cubicBezTo>
                  <a:cubicBezTo>
                    <a:pt x="4138" y="108519"/>
                    <a:pt x="4189" y="108519"/>
                    <a:pt x="4239" y="108519"/>
                  </a:cubicBezTo>
                  <a:cubicBezTo>
                    <a:pt x="6693" y="108519"/>
                    <a:pt x="8136" y="107048"/>
                    <a:pt x="8297" y="104492"/>
                  </a:cubicBezTo>
                  <a:cubicBezTo>
                    <a:pt x="8112" y="101967"/>
                    <a:pt x="6695" y="100529"/>
                    <a:pt x="4334" y="100488"/>
                  </a:cubicBezTo>
                  <a:cubicBezTo>
                    <a:pt x="4282" y="100487"/>
                    <a:pt x="4232" y="100486"/>
                    <a:pt x="4181" y="100486"/>
                  </a:cubicBezTo>
                  <a:close/>
                  <a:moveTo>
                    <a:pt x="34865" y="100467"/>
                  </a:moveTo>
                  <a:cubicBezTo>
                    <a:pt x="34833" y="100467"/>
                    <a:pt x="34800" y="100467"/>
                    <a:pt x="34768" y="100467"/>
                  </a:cubicBezTo>
                  <a:cubicBezTo>
                    <a:pt x="32406" y="100529"/>
                    <a:pt x="30969" y="101925"/>
                    <a:pt x="30846" y="104492"/>
                  </a:cubicBezTo>
                  <a:cubicBezTo>
                    <a:pt x="30927" y="107082"/>
                    <a:pt x="32426" y="108538"/>
                    <a:pt x="34941" y="108538"/>
                  </a:cubicBezTo>
                  <a:cubicBezTo>
                    <a:pt x="34959" y="108538"/>
                    <a:pt x="34976" y="108538"/>
                    <a:pt x="34994" y="108538"/>
                  </a:cubicBezTo>
                  <a:cubicBezTo>
                    <a:pt x="37376" y="108518"/>
                    <a:pt x="38916" y="106957"/>
                    <a:pt x="38937" y="104575"/>
                  </a:cubicBezTo>
                  <a:cubicBezTo>
                    <a:pt x="38957" y="102060"/>
                    <a:pt x="37395" y="100467"/>
                    <a:pt x="34865" y="100467"/>
                  </a:cubicBezTo>
                  <a:close/>
                  <a:moveTo>
                    <a:pt x="96170" y="100385"/>
                  </a:moveTo>
                  <a:cubicBezTo>
                    <a:pt x="93870" y="100714"/>
                    <a:pt x="92228" y="101782"/>
                    <a:pt x="92145" y="104308"/>
                  </a:cubicBezTo>
                  <a:cubicBezTo>
                    <a:pt x="92063" y="106998"/>
                    <a:pt x="93645" y="108497"/>
                    <a:pt x="96170" y="108538"/>
                  </a:cubicBezTo>
                  <a:cubicBezTo>
                    <a:pt x="96204" y="108539"/>
                    <a:pt x="96237" y="108539"/>
                    <a:pt x="96271" y="108539"/>
                  </a:cubicBezTo>
                  <a:cubicBezTo>
                    <a:pt x="98558" y="108539"/>
                    <a:pt x="100135" y="107147"/>
                    <a:pt x="100216" y="104698"/>
                  </a:cubicBezTo>
                  <a:cubicBezTo>
                    <a:pt x="100319" y="102028"/>
                    <a:pt x="98717" y="100734"/>
                    <a:pt x="96170" y="100406"/>
                  </a:cubicBezTo>
                  <a:lnTo>
                    <a:pt x="96170" y="100385"/>
                  </a:lnTo>
                  <a:close/>
                  <a:moveTo>
                    <a:pt x="65415" y="100479"/>
                  </a:moveTo>
                  <a:cubicBezTo>
                    <a:pt x="63013" y="100479"/>
                    <a:pt x="61504" y="102032"/>
                    <a:pt x="61465" y="104451"/>
                  </a:cubicBezTo>
                  <a:cubicBezTo>
                    <a:pt x="61445" y="106951"/>
                    <a:pt x="63007" y="108540"/>
                    <a:pt x="65511" y="108540"/>
                  </a:cubicBezTo>
                  <a:cubicBezTo>
                    <a:pt x="65558" y="108540"/>
                    <a:pt x="65606" y="108539"/>
                    <a:pt x="65654" y="108538"/>
                  </a:cubicBezTo>
                  <a:cubicBezTo>
                    <a:pt x="68016" y="108456"/>
                    <a:pt x="69433" y="107060"/>
                    <a:pt x="69556" y="104554"/>
                  </a:cubicBezTo>
                  <a:cubicBezTo>
                    <a:pt x="69494" y="102069"/>
                    <a:pt x="68118" y="100611"/>
                    <a:pt x="65736" y="100488"/>
                  </a:cubicBezTo>
                  <a:cubicBezTo>
                    <a:pt x="65627" y="100482"/>
                    <a:pt x="65520" y="100479"/>
                    <a:pt x="65415" y="100479"/>
                  </a:cubicBezTo>
                  <a:close/>
                  <a:moveTo>
                    <a:pt x="4071" y="133950"/>
                  </a:moveTo>
                  <a:cubicBezTo>
                    <a:pt x="1829" y="133950"/>
                    <a:pt x="376" y="135322"/>
                    <a:pt x="206" y="137699"/>
                  </a:cubicBezTo>
                  <a:cubicBezTo>
                    <a:pt x="1" y="140287"/>
                    <a:pt x="1500" y="141889"/>
                    <a:pt x="4108" y="142012"/>
                  </a:cubicBezTo>
                  <a:cubicBezTo>
                    <a:pt x="4202" y="142017"/>
                    <a:pt x="4294" y="142019"/>
                    <a:pt x="4384" y="142019"/>
                  </a:cubicBezTo>
                  <a:cubicBezTo>
                    <a:pt x="6651" y="142019"/>
                    <a:pt x="7883" y="140550"/>
                    <a:pt x="8297" y="138398"/>
                  </a:cubicBezTo>
                  <a:cubicBezTo>
                    <a:pt x="8256" y="135872"/>
                    <a:pt x="7086" y="134249"/>
                    <a:pt x="4683" y="133982"/>
                  </a:cubicBezTo>
                  <a:cubicBezTo>
                    <a:pt x="4473" y="133961"/>
                    <a:pt x="4269" y="133950"/>
                    <a:pt x="4071" y="133950"/>
                  </a:cubicBezTo>
                  <a:close/>
                  <a:moveTo>
                    <a:pt x="65551" y="133962"/>
                  </a:moveTo>
                  <a:cubicBezTo>
                    <a:pt x="62861" y="133962"/>
                    <a:pt x="61403" y="135646"/>
                    <a:pt x="61465" y="138131"/>
                  </a:cubicBezTo>
                  <a:cubicBezTo>
                    <a:pt x="61526" y="140451"/>
                    <a:pt x="63005" y="142032"/>
                    <a:pt x="65490" y="142032"/>
                  </a:cubicBezTo>
                  <a:cubicBezTo>
                    <a:pt x="68134" y="142012"/>
                    <a:pt x="69428" y="140436"/>
                    <a:pt x="69576" y="137857"/>
                  </a:cubicBezTo>
                  <a:lnTo>
                    <a:pt x="69576" y="137857"/>
                  </a:lnTo>
                  <a:cubicBezTo>
                    <a:pt x="69576" y="137859"/>
                    <a:pt x="69576" y="137861"/>
                    <a:pt x="69576" y="137864"/>
                  </a:cubicBezTo>
                  <a:lnTo>
                    <a:pt x="69576" y="137843"/>
                  </a:lnTo>
                  <a:cubicBezTo>
                    <a:pt x="69576" y="137848"/>
                    <a:pt x="69576" y="137852"/>
                    <a:pt x="69576" y="137857"/>
                  </a:cubicBezTo>
                  <a:lnTo>
                    <a:pt x="69576" y="137857"/>
                  </a:lnTo>
                  <a:cubicBezTo>
                    <a:pt x="69307" y="135417"/>
                    <a:pt x="68013" y="133962"/>
                    <a:pt x="65551" y="133962"/>
                  </a:cubicBezTo>
                  <a:close/>
                  <a:moveTo>
                    <a:pt x="34665" y="133880"/>
                  </a:moveTo>
                  <a:cubicBezTo>
                    <a:pt x="32181" y="134249"/>
                    <a:pt x="30722" y="135646"/>
                    <a:pt x="30887" y="138295"/>
                  </a:cubicBezTo>
                  <a:cubicBezTo>
                    <a:pt x="31049" y="140722"/>
                    <a:pt x="32525" y="142033"/>
                    <a:pt x="34904" y="142033"/>
                  </a:cubicBezTo>
                  <a:cubicBezTo>
                    <a:pt x="34941" y="142033"/>
                    <a:pt x="34977" y="142033"/>
                    <a:pt x="35014" y="142032"/>
                  </a:cubicBezTo>
                  <a:cubicBezTo>
                    <a:pt x="37499" y="141971"/>
                    <a:pt x="38937" y="140348"/>
                    <a:pt x="38937" y="138048"/>
                  </a:cubicBezTo>
                  <a:cubicBezTo>
                    <a:pt x="38957" y="135522"/>
                    <a:pt x="37397" y="134023"/>
                    <a:pt x="34665" y="133880"/>
                  </a:cubicBezTo>
                  <a:close/>
                  <a:moveTo>
                    <a:pt x="96294" y="133975"/>
                  </a:moveTo>
                  <a:cubicBezTo>
                    <a:pt x="96199" y="133975"/>
                    <a:pt x="96103" y="133978"/>
                    <a:pt x="96006" y="133982"/>
                  </a:cubicBezTo>
                  <a:cubicBezTo>
                    <a:pt x="93398" y="134085"/>
                    <a:pt x="91981" y="135728"/>
                    <a:pt x="92186" y="138336"/>
                  </a:cubicBezTo>
                  <a:cubicBezTo>
                    <a:pt x="92351" y="140780"/>
                    <a:pt x="93973" y="141930"/>
                    <a:pt x="96396" y="142094"/>
                  </a:cubicBezTo>
                  <a:cubicBezTo>
                    <a:pt x="98717" y="141704"/>
                    <a:pt x="100257" y="140431"/>
                    <a:pt x="100216" y="137987"/>
                  </a:cubicBezTo>
                  <a:cubicBezTo>
                    <a:pt x="100176" y="135496"/>
                    <a:pt x="98729" y="133975"/>
                    <a:pt x="96294" y="133975"/>
                  </a:cubicBezTo>
                  <a:close/>
                  <a:moveTo>
                    <a:pt x="96073" y="167435"/>
                  </a:moveTo>
                  <a:cubicBezTo>
                    <a:pt x="93808" y="167435"/>
                    <a:pt x="92347" y="168846"/>
                    <a:pt x="92104" y="171276"/>
                  </a:cubicBezTo>
                  <a:cubicBezTo>
                    <a:pt x="92166" y="173740"/>
                    <a:pt x="93419" y="175301"/>
                    <a:pt x="95821" y="175465"/>
                  </a:cubicBezTo>
                  <a:cubicBezTo>
                    <a:pt x="95977" y="175476"/>
                    <a:pt x="96130" y="175482"/>
                    <a:pt x="96279" y="175482"/>
                  </a:cubicBezTo>
                  <a:cubicBezTo>
                    <a:pt x="98606" y="175482"/>
                    <a:pt x="100100" y="174135"/>
                    <a:pt x="100216" y="171645"/>
                  </a:cubicBezTo>
                  <a:cubicBezTo>
                    <a:pt x="100339" y="168976"/>
                    <a:pt x="98696" y="167456"/>
                    <a:pt x="96170" y="167436"/>
                  </a:cubicBezTo>
                  <a:cubicBezTo>
                    <a:pt x="96138" y="167435"/>
                    <a:pt x="96105" y="167435"/>
                    <a:pt x="96073" y="167435"/>
                  </a:cubicBezTo>
                  <a:close/>
                  <a:moveTo>
                    <a:pt x="4209" y="167435"/>
                  </a:moveTo>
                  <a:cubicBezTo>
                    <a:pt x="4175" y="167435"/>
                    <a:pt x="4142" y="167435"/>
                    <a:pt x="4108" y="167436"/>
                  </a:cubicBezTo>
                  <a:cubicBezTo>
                    <a:pt x="1767" y="167477"/>
                    <a:pt x="186" y="168914"/>
                    <a:pt x="165" y="171399"/>
                  </a:cubicBezTo>
                  <a:cubicBezTo>
                    <a:pt x="145" y="174032"/>
                    <a:pt x="1723" y="175487"/>
                    <a:pt x="4209" y="175487"/>
                  </a:cubicBezTo>
                  <a:cubicBezTo>
                    <a:pt x="4244" y="175487"/>
                    <a:pt x="4278" y="175486"/>
                    <a:pt x="4313" y="175486"/>
                  </a:cubicBezTo>
                  <a:cubicBezTo>
                    <a:pt x="6695" y="175465"/>
                    <a:pt x="8092" y="174007"/>
                    <a:pt x="8297" y="171522"/>
                  </a:cubicBezTo>
                  <a:cubicBezTo>
                    <a:pt x="8155" y="168929"/>
                    <a:pt x="6674" y="167435"/>
                    <a:pt x="4209" y="167435"/>
                  </a:cubicBezTo>
                  <a:close/>
                  <a:moveTo>
                    <a:pt x="65457" y="167429"/>
                  </a:moveTo>
                  <a:cubicBezTo>
                    <a:pt x="63030" y="167429"/>
                    <a:pt x="61485" y="168986"/>
                    <a:pt x="61465" y="171440"/>
                  </a:cubicBezTo>
                  <a:cubicBezTo>
                    <a:pt x="61445" y="173923"/>
                    <a:pt x="62967" y="175489"/>
                    <a:pt x="65462" y="175489"/>
                  </a:cubicBezTo>
                  <a:cubicBezTo>
                    <a:pt x="65525" y="175489"/>
                    <a:pt x="65589" y="175488"/>
                    <a:pt x="65654" y="175486"/>
                  </a:cubicBezTo>
                  <a:cubicBezTo>
                    <a:pt x="68036" y="175424"/>
                    <a:pt x="69433" y="174007"/>
                    <a:pt x="69535" y="171543"/>
                  </a:cubicBezTo>
                  <a:cubicBezTo>
                    <a:pt x="69494" y="169017"/>
                    <a:pt x="68098" y="167559"/>
                    <a:pt x="65736" y="167436"/>
                  </a:cubicBezTo>
                  <a:cubicBezTo>
                    <a:pt x="65642" y="167431"/>
                    <a:pt x="65549" y="167429"/>
                    <a:pt x="65457" y="167429"/>
                  </a:cubicBezTo>
                  <a:close/>
                  <a:moveTo>
                    <a:pt x="34884" y="167435"/>
                  </a:moveTo>
                  <a:cubicBezTo>
                    <a:pt x="34852" y="167435"/>
                    <a:pt x="34821" y="167435"/>
                    <a:pt x="34789" y="167436"/>
                  </a:cubicBezTo>
                  <a:cubicBezTo>
                    <a:pt x="32427" y="167477"/>
                    <a:pt x="30989" y="168894"/>
                    <a:pt x="30846" y="171543"/>
                  </a:cubicBezTo>
                  <a:cubicBezTo>
                    <a:pt x="30907" y="173843"/>
                    <a:pt x="32201" y="175342"/>
                    <a:pt x="34604" y="175486"/>
                  </a:cubicBezTo>
                  <a:cubicBezTo>
                    <a:pt x="34717" y="175492"/>
                    <a:pt x="34829" y="175495"/>
                    <a:pt x="34939" y="175495"/>
                  </a:cubicBezTo>
                  <a:cubicBezTo>
                    <a:pt x="37354" y="175495"/>
                    <a:pt x="38878" y="173999"/>
                    <a:pt x="38937" y="171563"/>
                  </a:cubicBezTo>
                  <a:cubicBezTo>
                    <a:pt x="38998" y="169048"/>
                    <a:pt x="37416" y="167435"/>
                    <a:pt x="34884" y="167435"/>
                  </a:cubicBezTo>
                  <a:close/>
                  <a:moveTo>
                    <a:pt x="96115" y="200929"/>
                  </a:moveTo>
                  <a:cubicBezTo>
                    <a:pt x="93714" y="200929"/>
                    <a:pt x="92469" y="202439"/>
                    <a:pt x="92084" y="204729"/>
                  </a:cubicBezTo>
                  <a:cubicBezTo>
                    <a:pt x="92269" y="207317"/>
                    <a:pt x="93542" y="208959"/>
                    <a:pt x="96170" y="208980"/>
                  </a:cubicBezTo>
                  <a:cubicBezTo>
                    <a:pt x="96204" y="208981"/>
                    <a:pt x="96237" y="208981"/>
                    <a:pt x="96270" y="208981"/>
                  </a:cubicBezTo>
                  <a:cubicBezTo>
                    <a:pt x="98635" y="208981"/>
                    <a:pt x="100115" y="207530"/>
                    <a:pt x="100216" y="205160"/>
                  </a:cubicBezTo>
                  <a:cubicBezTo>
                    <a:pt x="100298" y="202552"/>
                    <a:pt x="98820" y="200991"/>
                    <a:pt x="96212" y="200930"/>
                  </a:cubicBezTo>
                  <a:cubicBezTo>
                    <a:pt x="96179" y="200929"/>
                    <a:pt x="96147" y="200929"/>
                    <a:pt x="96115" y="200929"/>
                  </a:cubicBezTo>
                  <a:close/>
                  <a:moveTo>
                    <a:pt x="4092" y="200923"/>
                  </a:moveTo>
                  <a:cubicBezTo>
                    <a:pt x="1811" y="200923"/>
                    <a:pt x="358" y="202315"/>
                    <a:pt x="206" y="204708"/>
                  </a:cubicBezTo>
                  <a:cubicBezTo>
                    <a:pt x="21" y="207296"/>
                    <a:pt x="1541" y="208898"/>
                    <a:pt x="4128" y="208980"/>
                  </a:cubicBezTo>
                  <a:cubicBezTo>
                    <a:pt x="4207" y="208983"/>
                    <a:pt x="4285" y="208985"/>
                    <a:pt x="4362" y="208985"/>
                  </a:cubicBezTo>
                  <a:cubicBezTo>
                    <a:pt x="6656" y="208985"/>
                    <a:pt x="7900" y="207505"/>
                    <a:pt x="8318" y="205160"/>
                  </a:cubicBezTo>
                  <a:cubicBezTo>
                    <a:pt x="8195" y="202840"/>
                    <a:pt x="7086" y="201197"/>
                    <a:pt x="4662" y="200950"/>
                  </a:cubicBezTo>
                  <a:cubicBezTo>
                    <a:pt x="4467" y="200932"/>
                    <a:pt x="4277" y="200923"/>
                    <a:pt x="4092" y="200923"/>
                  </a:cubicBezTo>
                  <a:close/>
                  <a:moveTo>
                    <a:pt x="34885" y="200929"/>
                  </a:moveTo>
                  <a:cubicBezTo>
                    <a:pt x="34853" y="200929"/>
                    <a:pt x="34821" y="200929"/>
                    <a:pt x="34789" y="200930"/>
                  </a:cubicBezTo>
                  <a:cubicBezTo>
                    <a:pt x="32324" y="200971"/>
                    <a:pt x="31072" y="202450"/>
                    <a:pt x="30825" y="204873"/>
                  </a:cubicBezTo>
                  <a:cubicBezTo>
                    <a:pt x="30988" y="207444"/>
                    <a:pt x="32307" y="209001"/>
                    <a:pt x="34902" y="209001"/>
                  </a:cubicBezTo>
                  <a:cubicBezTo>
                    <a:pt x="34919" y="209001"/>
                    <a:pt x="34936" y="209001"/>
                    <a:pt x="34953" y="209001"/>
                  </a:cubicBezTo>
                  <a:cubicBezTo>
                    <a:pt x="37438" y="209001"/>
                    <a:pt x="38916" y="207378"/>
                    <a:pt x="38937" y="205058"/>
                  </a:cubicBezTo>
                  <a:cubicBezTo>
                    <a:pt x="38957" y="202602"/>
                    <a:pt x="37534" y="200929"/>
                    <a:pt x="34885" y="200929"/>
                  </a:cubicBezTo>
                  <a:close/>
                  <a:moveTo>
                    <a:pt x="65777" y="200868"/>
                  </a:moveTo>
                  <a:cubicBezTo>
                    <a:pt x="63025" y="200971"/>
                    <a:pt x="61465" y="202470"/>
                    <a:pt x="61444" y="204975"/>
                  </a:cubicBezTo>
                  <a:cubicBezTo>
                    <a:pt x="61424" y="207296"/>
                    <a:pt x="62861" y="208918"/>
                    <a:pt x="65346" y="209001"/>
                  </a:cubicBezTo>
                  <a:cubicBezTo>
                    <a:pt x="65419" y="209003"/>
                    <a:pt x="65490" y="209004"/>
                    <a:pt x="65561" y="209004"/>
                  </a:cubicBezTo>
                  <a:cubicBezTo>
                    <a:pt x="67860" y="209004"/>
                    <a:pt x="69315" y="207715"/>
                    <a:pt x="69494" y="205304"/>
                  </a:cubicBezTo>
                  <a:cubicBezTo>
                    <a:pt x="69700" y="202675"/>
                    <a:pt x="68262" y="201238"/>
                    <a:pt x="65777" y="200868"/>
                  </a:cubicBezTo>
                  <a:close/>
                </a:path>
              </a:pathLst>
            </a:custGeom>
            <a:gradFill>
              <a:gsLst>
                <a:gs pos="0">
                  <a:srgbClr val="FAFAFA"/>
                </a:gs>
                <a:gs pos="100000">
                  <a:srgbClr val="B9B9B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5325" y="1073925"/>
              <a:ext cx="204350" cy="203325"/>
            </a:xfrm>
            <a:custGeom>
              <a:avLst/>
              <a:gdLst/>
              <a:ahLst/>
              <a:cxnLst/>
              <a:rect l="l" t="t" r="r" b="b"/>
              <a:pathLst>
                <a:path w="8174" h="8133" extrusionOk="0">
                  <a:moveTo>
                    <a:pt x="4025" y="1"/>
                  </a:moveTo>
                  <a:cubicBezTo>
                    <a:pt x="1643" y="309"/>
                    <a:pt x="103" y="1459"/>
                    <a:pt x="41" y="3985"/>
                  </a:cubicBezTo>
                  <a:cubicBezTo>
                    <a:pt x="0" y="6675"/>
                    <a:pt x="1581" y="8133"/>
                    <a:pt x="4107" y="8133"/>
                  </a:cubicBezTo>
                  <a:cubicBezTo>
                    <a:pt x="6510" y="8133"/>
                    <a:pt x="8071" y="6593"/>
                    <a:pt x="8112" y="4211"/>
                  </a:cubicBezTo>
                  <a:cubicBezTo>
                    <a:pt x="8173" y="1664"/>
                    <a:pt x="6572" y="247"/>
                    <a:pt x="4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080300" y="1075800"/>
              <a:ext cx="203300" cy="201500"/>
            </a:xfrm>
            <a:custGeom>
              <a:avLst/>
              <a:gdLst/>
              <a:ahLst/>
              <a:cxnLst/>
              <a:rect l="l" t="t" r="r" b="b"/>
              <a:pathLst>
                <a:path w="8132" h="8060" extrusionOk="0">
                  <a:moveTo>
                    <a:pt x="4024" y="1"/>
                  </a:moveTo>
                  <a:cubicBezTo>
                    <a:pt x="1584" y="1"/>
                    <a:pt x="61" y="1520"/>
                    <a:pt x="41" y="3971"/>
                  </a:cubicBezTo>
                  <a:cubicBezTo>
                    <a:pt x="0" y="6490"/>
                    <a:pt x="1581" y="8060"/>
                    <a:pt x="4085" y="8060"/>
                  </a:cubicBezTo>
                  <a:cubicBezTo>
                    <a:pt x="4133" y="8060"/>
                    <a:pt x="4181" y="8059"/>
                    <a:pt x="4230" y="8058"/>
                  </a:cubicBezTo>
                  <a:cubicBezTo>
                    <a:pt x="6592" y="7976"/>
                    <a:pt x="8009" y="6559"/>
                    <a:pt x="8132" y="4053"/>
                  </a:cubicBezTo>
                  <a:cubicBezTo>
                    <a:pt x="8050" y="1569"/>
                    <a:pt x="6715" y="131"/>
                    <a:pt x="4312" y="8"/>
                  </a:cubicBezTo>
                  <a:cubicBezTo>
                    <a:pt x="4215" y="3"/>
                    <a:pt x="4119" y="1"/>
                    <a:pt x="40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5825" y="2750150"/>
              <a:ext cx="202800" cy="201325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0300" y="2749950"/>
              <a:ext cx="202800" cy="201075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15825" y="4423850"/>
              <a:ext cx="203825" cy="201550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80800" y="4423700"/>
              <a:ext cx="202800" cy="201525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313275" y="238000"/>
              <a:ext cx="204850" cy="203450"/>
            </a:xfrm>
            <a:custGeom>
              <a:avLst/>
              <a:gdLst/>
              <a:ahLst/>
              <a:cxnLst/>
              <a:rect l="l" t="t" r="r" b="b"/>
              <a:pathLst>
                <a:path w="8194" h="8138" extrusionOk="0">
                  <a:moveTo>
                    <a:pt x="4252" y="1"/>
                  </a:moveTo>
                  <a:cubicBezTo>
                    <a:pt x="4177" y="1"/>
                    <a:pt x="4101" y="2"/>
                    <a:pt x="4025" y="5"/>
                  </a:cubicBezTo>
                  <a:cubicBezTo>
                    <a:pt x="1396" y="108"/>
                    <a:pt x="0" y="1709"/>
                    <a:pt x="144" y="4338"/>
                  </a:cubicBezTo>
                  <a:cubicBezTo>
                    <a:pt x="288" y="6844"/>
                    <a:pt x="1848" y="7973"/>
                    <a:pt x="4210" y="8137"/>
                  </a:cubicBezTo>
                  <a:cubicBezTo>
                    <a:pt x="6715" y="7911"/>
                    <a:pt x="8194" y="6433"/>
                    <a:pt x="8194" y="4112"/>
                  </a:cubicBezTo>
                  <a:cubicBezTo>
                    <a:pt x="8194" y="1679"/>
                    <a:pt x="6779" y="1"/>
                    <a:pt x="4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79250" y="238125"/>
              <a:ext cx="204875" cy="201775"/>
            </a:xfrm>
            <a:custGeom>
              <a:avLst/>
              <a:gdLst/>
              <a:ahLst/>
              <a:cxnLst/>
              <a:rect l="l" t="t" r="r" b="b"/>
              <a:pathLst>
                <a:path w="8195" h="8071" extrusionOk="0">
                  <a:moveTo>
                    <a:pt x="4149" y="0"/>
                  </a:moveTo>
                  <a:cubicBezTo>
                    <a:pt x="1500" y="0"/>
                    <a:pt x="1" y="1684"/>
                    <a:pt x="83" y="4210"/>
                  </a:cubicBezTo>
                  <a:cubicBezTo>
                    <a:pt x="144" y="6495"/>
                    <a:pt x="1584" y="8071"/>
                    <a:pt x="4060" y="8071"/>
                  </a:cubicBezTo>
                  <a:cubicBezTo>
                    <a:pt x="4076" y="8071"/>
                    <a:pt x="4092" y="8071"/>
                    <a:pt x="4108" y="8071"/>
                  </a:cubicBezTo>
                  <a:cubicBezTo>
                    <a:pt x="6798" y="8050"/>
                    <a:pt x="8051" y="6469"/>
                    <a:pt x="8194" y="3881"/>
                  </a:cubicBezTo>
                  <a:cubicBezTo>
                    <a:pt x="7927" y="1458"/>
                    <a:pt x="6593" y="0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315325" y="1912200"/>
              <a:ext cx="202800" cy="202025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78750" y="1912300"/>
              <a:ext cx="205875" cy="203850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8825" y="2750175"/>
              <a:ext cx="203325" cy="201300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846275" y="2747625"/>
              <a:ext cx="206400" cy="203850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12750" y="3584975"/>
              <a:ext cx="205900" cy="20387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79775" y="3587025"/>
              <a:ext cx="204350" cy="201800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15325" y="5261225"/>
              <a:ext cx="203325" cy="201800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080275" y="5259700"/>
              <a:ext cx="206925" cy="203425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48300" y="238450"/>
              <a:ext cx="206925" cy="20300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3964" y="1"/>
                  </a:moveTo>
                  <a:cubicBezTo>
                    <a:pt x="1529" y="1"/>
                    <a:pt x="81" y="1522"/>
                    <a:pt x="42" y="4033"/>
                  </a:cubicBezTo>
                  <a:cubicBezTo>
                    <a:pt x="0" y="6476"/>
                    <a:pt x="1520" y="7750"/>
                    <a:pt x="3841" y="8119"/>
                  </a:cubicBezTo>
                  <a:cubicBezTo>
                    <a:pt x="6284" y="7976"/>
                    <a:pt x="7886" y="6826"/>
                    <a:pt x="8071" y="4382"/>
                  </a:cubicBezTo>
                  <a:cubicBezTo>
                    <a:pt x="8276" y="1774"/>
                    <a:pt x="6839" y="131"/>
                    <a:pt x="4251" y="8"/>
                  </a:cubicBezTo>
                  <a:cubicBezTo>
                    <a:pt x="4154" y="3"/>
                    <a:pt x="4058" y="1"/>
                    <a:pt x="3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46775" y="238600"/>
              <a:ext cx="205900" cy="201200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93" y="1"/>
                  </a:moveTo>
                  <a:cubicBezTo>
                    <a:pt x="1611" y="1"/>
                    <a:pt x="366" y="1531"/>
                    <a:pt x="1" y="3801"/>
                  </a:cubicBezTo>
                  <a:cubicBezTo>
                    <a:pt x="145" y="6245"/>
                    <a:pt x="1315" y="7846"/>
                    <a:pt x="3738" y="8031"/>
                  </a:cubicBezTo>
                  <a:cubicBezTo>
                    <a:pt x="3889" y="8042"/>
                    <a:pt x="4037" y="8047"/>
                    <a:pt x="4181" y="8047"/>
                  </a:cubicBezTo>
                  <a:cubicBezTo>
                    <a:pt x="6551" y="8047"/>
                    <a:pt x="8016" y="6630"/>
                    <a:pt x="8112" y="4191"/>
                  </a:cubicBezTo>
                  <a:cubicBezTo>
                    <a:pt x="8236" y="1583"/>
                    <a:pt x="6675" y="22"/>
                    <a:pt x="4087" y="2"/>
                  </a:cubicBezTo>
                  <a:cubicBezTo>
                    <a:pt x="4056" y="1"/>
                    <a:pt x="4024" y="1"/>
                    <a:pt x="39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48300" y="1075475"/>
              <a:ext cx="203850" cy="201800"/>
            </a:xfrm>
            <a:custGeom>
              <a:avLst/>
              <a:gdLst/>
              <a:ahLst/>
              <a:cxnLst/>
              <a:rect l="l" t="t" r="r" b="b"/>
              <a:pathLst>
                <a:path w="8154" h="8072" extrusionOk="0">
                  <a:moveTo>
                    <a:pt x="4116" y="0"/>
                  </a:moveTo>
                  <a:cubicBezTo>
                    <a:pt x="1600" y="0"/>
                    <a:pt x="1" y="1456"/>
                    <a:pt x="21" y="4108"/>
                  </a:cubicBezTo>
                  <a:cubicBezTo>
                    <a:pt x="42" y="6592"/>
                    <a:pt x="1623" y="8030"/>
                    <a:pt x="3964" y="8071"/>
                  </a:cubicBezTo>
                  <a:cubicBezTo>
                    <a:pt x="3998" y="8072"/>
                    <a:pt x="4031" y="8072"/>
                    <a:pt x="4065" y="8072"/>
                  </a:cubicBezTo>
                  <a:cubicBezTo>
                    <a:pt x="6530" y="8072"/>
                    <a:pt x="8011" y="6578"/>
                    <a:pt x="8153" y="3984"/>
                  </a:cubicBezTo>
                  <a:cubicBezTo>
                    <a:pt x="7948" y="1499"/>
                    <a:pt x="6551" y="41"/>
                    <a:pt x="4169" y="0"/>
                  </a:cubicBezTo>
                  <a:cubicBezTo>
                    <a:pt x="4152" y="0"/>
                    <a:pt x="4134" y="0"/>
                    <a:pt x="4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47300" y="1075475"/>
              <a:ext cx="204350" cy="201775"/>
            </a:xfrm>
            <a:custGeom>
              <a:avLst/>
              <a:gdLst/>
              <a:ahLst/>
              <a:cxnLst/>
              <a:rect l="l" t="t" r="r" b="b"/>
              <a:pathLst>
                <a:path w="8174" h="8071" extrusionOk="0">
                  <a:moveTo>
                    <a:pt x="4098" y="0"/>
                  </a:moveTo>
                  <a:cubicBezTo>
                    <a:pt x="1582" y="0"/>
                    <a:pt x="123" y="1517"/>
                    <a:pt x="0" y="4149"/>
                  </a:cubicBezTo>
                  <a:cubicBezTo>
                    <a:pt x="206" y="6633"/>
                    <a:pt x="1664" y="8071"/>
                    <a:pt x="4005" y="8071"/>
                  </a:cubicBezTo>
                  <a:cubicBezTo>
                    <a:pt x="6531" y="8071"/>
                    <a:pt x="8174" y="6592"/>
                    <a:pt x="8112" y="3923"/>
                  </a:cubicBezTo>
                  <a:cubicBezTo>
                    <a:pt x="8071" y="1438"/>
                    <a:pt x="6490" y="21"/>
                    <a:pt x="4149" y="0"/>
                  </a:cubicBezTo>
                  <a:cubicBezTo>
                    <a:pt x="4132" y="0"/>
                    <a:pt x="4115" y="0"/>
                    <a:pt x="40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7275" y="1912825"/>
              <a:ext cx="205375" cy="201275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847300" y="1912650"/>
              <a:ext cx="207425" cy="201750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44700" y="3586725"/>
              <a:ext cx="207450" cy="201750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44225" y="3587375"/>
              <a:ext cx="206925" cy="20300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548300" y="4423850"/>
              <a:ext cx="203850" cy="201325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47300" y="4423850"/>
              <a:ext cx="205900" cy="201200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545225" y="5261050"/>
              <a:ext cx="207425" cy="201575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46775" y="5261225"/>
              <a:ext cx="205400" cy="201300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7"/>
          <p:cNvGrpSpPr/>
          <p:nvPr/>
        </p:nvGrpSpPr>
        <p:grpSpPr>
          <a:xfrm>
            <a:off x="7784688" y="534993"/>
            <a:ext cx="644323" cy="482128"/>
            <a:chOff x="9884101" y="2516393"/>
            <a:chExt cx="644323" cy="482128"/>
          </a:xfrm>
        </p:grpSpPr>
        <p:sp>
          <p:nvSpPr>
            <p:cNvPr id="402" name="Google Shape;402;p27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27"/>
          <p:cNvGrpSpPr/>
          <p:nvPr/>
        </p:nvGrpSpPr>
        <p:grpSpPr>
          <a:xfrm>
            <a:off x="715088" y="534993"/>
            <a:ext cx="644323" cy="482128"/>
            <a:chOff x="9884101" y="2516393"/>
            <a:chExt cx="644323" cy="482128"/>
          </a:xfrm>
        </p:grpSpPr>
        <p:sp>
          <p:nvSpPr>
            <p:cNvPr id="415" name="Google Shape;415;p27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8"/>
          <p:cNvGrpSpPr/>
          <p:nvPr/>
        </p:nvGrpSpPr>
        <p:grpSpPr>
          <a:xfrm>
            <a:off x="715088" y="534993"/>
            <a:ext cx="644323" cy="482128"/>
            <a:chOff x="9884101" y="2516393"/>
            <a:chExt cx="644323" cy="482128"/>
          </a:xfrm>
        </p:grpSpPr>
        <p:sp>
          <p:nvSpPr>
            <p:cNvPr id="429" name="Google Shape;429;p28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7784688" y="534993"/>
            <a:ext cx="644323" cy="482128"/>
            <a:chOff x="9884101" y="2516393"/>
            <a:chExt cx="644323" cy="482128"/>
          </a:xfrm>
        </p:grpSpPr>
        <p:sp>
          <p:nvSpPr>
            <p:cNvPr id="443" name="Google Shape;443;p29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30"/>
          <p:cNvGrpSpPr/>
          <p:nvPr/>
        </p:nvGrpSpPr>
        <p:grpSpPr>
          <a:xfrm>
            <a:off x="714988" y="534993"/>
            <a:ext cx="644323" cy="696478"/>
            <a:chOff x="9884101" y="2516393"/>
            <a:chExt cx="644323" cy="696478"/>
          </a:xfrm>
        </p:grpSpPr>
        <p:sp>
          <p:nvSpPr>
            <p:cNvPr id="457" name="Google Shape;457;p30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30"/>
          <p:cNvGrpSpPr/>
          <p:nvPr/>
        </p:nvGrpSpPr>
        <p:grpSpPr>
          <a:xfrm>
            <a:off x="7784688" y="534993"/>
            <a:ext cx="644323" cy="696478"/>
            <a:chOff x="9884101" y="2516393"/>
            <a:chExt cx="644323" cy="696478"/>
          </a:xfrm>
        </p:grpSpPr>
        <p:sp>
          <p:nvSpPr>
            <p:cNvPr id="474" name="Google Shape;474;p30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31"/>
          <p:cNvGrpSpPr/>
          <p:nvPr/>
        </p:nvGrpSpPr>
        <p:grpSpPr>
          <a:xfrm>
            <a:off x="715100" y="3696943"/>
            <a:ext cx="644323" cy="911522"/>
            <a:chOff x="9884101" y="2516393"/>
            <a:chExt cx="644323" cy="911522"/>
          </a:xfrm>
        </p:grpSpPr>
        <p:sp>
          <p:nvSpPr>
            <p:cNvPr id="492" name="Google Shape;492;p31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015301" y="1543925"/>
            <a:ext cx="3413700" cy="15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6796400" y="523425"/>
            <a:ext cx="16326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5972601" y="3906675"/>
            <a:ext cx="245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>
            <a:spLocks noGrp="1"/>
          </p:cNvSpPr>
          <p:nvPr>
            <p:ph type="pic" idx="3"/>
          </p:nvPr>
        </p:nvSpPr>
        <p:spPr>
          <a:xfrm>
            <a:off x="715100" y="531900"/>
            <a:ext cx="2963100" cy="4079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" name="Google Shape;48;p3"/>
          <p:cNvGrpSpPr/>
          <p:nvPr/>
        </p:nvGrpSpPr>
        <p:grpSpPr>
          <a:xfrm>
            <a:off x="4060250" y="3700068"/>
            <a:ext cx="644323" cy="911522"/>
            <a:chOff x="9884101" y="2516393"/>
            <a:chExt cx="644323" cy="911522"/>
          </a:xfrm>
        </p:grpSpPr>
        <p:sp>
          <p:nvSpPr>
            <p:cNvPr id="49" name="Google Shape;49;p3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body" idx="1"/>
          </p:nvPr>
        </p:nvSpPr>
        <p:spPr>
          <a:xfrm>
            <a:off x="720000" y="1114725"/>
            <a:ext cx="7704000" cy="3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 flipH="1">
            <a:off x="715000" y="422725"/>
            <a:ext cx="7713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 flipH="1">
            <a:off x="715000" y="422725"/>
            <a:ext cx="77139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5114298" y="733500"/>
            <a:ext cx="3314700" cy="21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ubTitle" idx="1"/>
          </p:nvPr>
        </p:nvSpPr>
        <p:spPr>
          <a:xfrm flipH="1">
            <a:off x="5114298" y="3191400"/>
            <a:ext cx="3314700" cy="12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>
            <a:spLocks noGrp="1"/>
          </p:cNvSpPr>
          <p:nvPr>
            <p:ph type="pic" idx="2"/>
          </p:nvPr>
        </p:nvSpPr>
        <p:spPr>
          <a:xfrm>
            <a:off x="715100" y="531900"/>
            <a:ext cx="2963100" cy="4079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4" name="Google Shape;84;p7"/>
          <p:cNvGrpSpPr/>
          <p:nvPr/>
        </p:nvGrpSpPr>
        <p:grpSpPr>
          <a:xfrm flipH="1">
            <a:off x="4073961" y="537368"/>
            <a:ext cx="644323" cy="911522"/>
            <a:chOff x="9884101" y="2516393"/>
            <a:chExt cx="644323" cy="911522"/>
          </a:xfrm>
        </p:grpSpPr>
        <p:sp>
          <p:nvSpPr>
            <p:cNvPr id="85" name="Google Shape;85;p7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15100" y="1690675"/>
            <a:ext cx="34095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15100" y="2909875"/>
            <a:ext cx="3409500" cy="16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9"/>
          <p:cNvSpPr>
            <a:spLocks noGrp="1"/>
          </p:cNvSpPr>
          <p:nvPr>
            <p:ph type="pic" idx="2"/>
          </p:nvPr>
        </p:nvSpPr>
        <p:spPr>
          <a:xfrm>
            <a:off x="5466075" y="531900"/>
            <a:ext cx="2963100" cy="4079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2" name="Google Shape;142;p9"/>
          <p:cNvGrpSpPr/>
          <p:nvPr/>
        </p:nvGrpSpPr>
        <p:grpSpPr>
          <a:xfrm>
            <a:off x="4387451" y="537368"/>
            <a:ext cx="644323" cy="696478"/>
            <a:chOff x="9884101" y="2516393"/>
            <a:chExt cx="644323" cy="696478"/>
          </a:xfrm>
        </p:grpSpPr>
        <p:sp>
          <p:nvSpPr>
            <p:cNvPr id="143" name="Google Shape;143;p9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>
            <a:spLocks noGrp="1"/>
          </p:cNvSpPr>
          <p:nvPr>
            <p:ph type="title"/>
          </p:nvPr>
        </p:nvSpPr>
        <p:spPr>
          <a:xfrm flipH="1">
            <a:off x="715625" y="3954150"/>
            <a:ext cx="3887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1" name="Google Shape;231;p14"/>
          <p:cNvSpPr txBox="1">
            <a:spLocks noGrp="1"/>
          </p:cNvSpPr>
          <p:nvPr>
            <p:ph type="subTitle" idx="1"/>
          </p:nvPr>
        </p:nvSpPr>
        <p:spPr>
          <a:xfrm flipH="1">
            <a:off x="715625" y="657450"/>
            <a:ext cx="3887400" cy="29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" name="Google Shape;232;p14"/>
          <p:cNvSpPr>
            <a:spLocks noGrp="1"/>
          </p:cNvSpPr>
          <p:nvPr>
            <p:ph type="pic" idx="2"/>
          </p:nvPr>
        </p:nvSpPr>
        <p:spPr>
          <a:xfrm>
            <a:off x="5838198" y="537150"/>
            <a:ext cx="2590800" cy="4069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3" name="Google Shape;233;p14"/>
          <p:cNvGrpSpPr/>
          <p:nvPr/>
        </p:nvGrpSpPr>
        <p:grpSpPr>
          <a:xfrm>
            <a:off x="4898450" y="537368"/>
            <a:ext cx="644323" cy="696478"/>
            <a:chOff x="9884101" y="2516393"/>
            <a:chExt cx="644323" cy="696478"/>
          </a:xfrm>
        </p:grpSpPr>
        <p:sp>
          <p:nvSpPr>
            <p:cNvPr id="234" name="Google Shape;234;p14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>
            <a:spLocks noGrp="1"/>
          </p:cNvSpPr>
          <p:nvPr>
            <p:ph type="pic" idx="2"/>
          </p:nvPr>
        </p:nvSpPr>
        <p:spPr>
          <a:xfrm>
            <a:off x="5838098" y="537100"/>
            <a:ext cx="2590800" cy="40692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17"/>
          <p:cNvSpPr txBox="1">
            <a:spLocks noGrp="1"/>
          </p:cNvSpPr>
          <p:nvPr>
            <p:ph type="body" idx="1"/>
          </p:nvPr>
        </p:nvSpPr>
        <p:spPr>
          <a:xfrm>
            <a:off x="715100" y="1948413"/>
            <a:ext cx="3575700" cy="25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title"/>
          </p:nvPr>
        </p:nvSpPr>
        <p:spPr>
          <a:xfrm>
            <a:off x="715100" y="534388"/>
            <a:ext cx="3723600" cy="10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8" name="Google Shape;258;p17"/>
          <p:cNvGrpSpPr/>
          <p:nvPr/>
        </p:nvGrpSpPr>
        <p:grpSpPr>
          <a:xfrm flipH="1">
            <a:off x="4774100" y="3696968"/>
            <a:ext cx="644323" cy="911522"/>
            <a:chOff x="9884101" y="2516393"/>
            <a:chExt cx="644323" cy="911522"/>
          </a:xfrm>
        </p:grpSpPr>
        <p:sp>
          <p:nvSpPr>
            <p:cNvPr id="259" name="Google Shape;259;p17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10082049" y="3161133"/>
              <a:ext cx="52322" cy="51738"/>
            </a:xfrm>
            <a:custGeom>
              <a:avLst/>
              <a:gdLst/>
              <a:ahLst/>
              <a:cxnLst/>
              <a:rect l="l" t="t" r="r" b="b"/>
              <a:pathLst>
                <a:path w="8153" h="8062" extrusionOk="0">
                  <a:moveTo>
                    <a:pt x="4039" y="1"/>
                  </a:moveTo>
                  <a:cubicBezTo>
                    <a:pt x="4007" y="1"/>
                    <a:pt x="3976" y="1"/>
                    <a:pt x="3944" y="2"/>
                  </a:cubicBezTo>
                  <a:cubicBezTo>
                    <a:pt x="1582" y="43"/>
                    <a:pt x="144" y="1460"/>
                    <a:pt x="1" y="4109"/>
                  </a:cubicBezTo>
                  <a:cubicBezTo>
                    <a:pt x="62" y="6409"/>
                    <a:pt x="1356" y="7908"/>
                    <a:pt x="3759" y="8052"/>
                  </a:cubicBezTo>
                  <a:cubicBezTo>
                    <a:pt x="3872" y="8058"/>
                    <a:pt x="3984" y="8061"/>
                    <a:pt x="4094" y="8061"/>
                  </a:cubicBezTo>
                  <a:cubicBezTo>
                    <a:pt x="6509" y="8061"/>
                    <a:pt x="8033" y="6565"/>
                    <a:pt x="8092" y="4129"/>
                  </a:cubicBezTo>
                  <a:cubicBezTo>
                    <a:pt x="8153" y="1614"/>
                    <a:pt x="6571" y="1"/>
                    <a:pt x="4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7"/>
            <p:cNvSpPr/>
            <p:nvPr/>
          </p:nvSpPr>
          <p:spPr>
            <a:xfrm>
              <a:off x="10278418" y="3161095"/>
              <a:ext cx="52059" cy="51731"/>
            </a:xfrm>
            <a:custGeom>
              <a:avLst/>
              <a:gdLst/>
              <a:ahLst/>
              <a:cxnLst/>
              <a:rect l="l" t="t" r="r" b="b"/>
              <a:pathLst>
                <a:path w="8112" h="8061" extrusionOk="0">
                  <a:moveTo>
                    <a:pt x="4013" y="1"/>
                  </a:moveTo>
                  <a:cubicBezTo>
                    <a:pt x="1586" y="1"/>
                    <a:pt x="41" y="1558"/>
                    <a:pt x="21" y="4012"/>
                  </a:cubicBezTo>
                  <a:cubicBezTo>
                    <a:pt x="1" y="6495"/>
                    <a:pt x="1543" y="8061"/>
                    <a:pt x="4019" y="8061"/>
                  </a:cubicBezTo>
                  <a:cubicBezTo>
                    <a:pt x="4082" y="8061"/>
                    <a:pt x="4146" y="8060"/>
                    <a:pt x="4210" y="8058"/>
                  </a:cubicBezTo>
                  <a:cubicBezTo>
                    <a:pt x="6592" y="7996"/>
                    <a:pt x="7989" y="6579"/>
                    <a:pt x="8091" y="4115"/>
                  </a:cubicBezTo>
                  <a:lnTo>
                    <a:pt x="8112" y="4115"/>
                  </a:lnTo>
                  <a:cubicBezTo>
                    <a:pt x="8050" y="1589"/>
                    <a:pt x="6654" y="131"/>
                    <a:pt x="4292" y="8"/>
                  </a:cubicBezTo>
                  <a:cubicBezTo>
                    <a:pt x="4198" y="3"/>
                    <a:pt x="4105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7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7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7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7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7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7"/>
            <p:cNvSpPr/>
            <p:nvPr/>
          </p:nvSpPr>
          <p:spPr>
            <a:xfrm>
              <a:off x="9885025" y="3161133"/>
              <a:ext cx="52328" cy="51680"/>
            </a:xfrm>
            <a:custGeom>
              <a:avLst/>
              <a:gdLst/>
              <a:ahLst/>
              <a:cxnLst/>
              <a:rect l="l" t="t" r="r" b="b"/>
              <a:pathLst>
                <a:path w="8154" h="8053" extrusionOk="0">
                  <a:moveTo>
                    <a:pt x="4065" y="1"/>
                  </a:moveTo>
                  <a:cubicBezTo>
                    <a:pt x="4031" y="1"/>
                    <a:pt x="3998" y="1"/>
                    <a:pt x="3964" y="2"/>
                  </a:cubicBezTo>
                  <a:cubicBezTo>
                    <a:pt x="1623" y="43"/>
                    <a:pt x="42" y="1480"/>
                    <a:pt x="21" y="3965"/>
                  </a:cubicBezTo>
                  <a:cubicBezTo>
                    <a:pt x="1" y="6598"/>
                    <a:pt x="1579" y="8053"/>
                    <a:pt x="4065" y="8053"/>
                  </a:cubicBezTo>
                  <a:cubicBezTo>
                    <a:pt x="4100" y="8053"/>
                    <a:pt x="4134" y="8052"/>
                    <a:pt x="4169" y="8052"/>
                  </a:cubicBezTo>
                  <a:cubicBezTo>
                    <a:pt x="6551" y="8031"/>
                    <a:pt x="7948" y="6573"/>
                    <a:pt x="8153" y="4088"/>
                  </a:cubicBezTo>
                  <a:cubicBezTo>
                    <a:pt x="8011" y="1495"/>
                    <a:pt x="6530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7"/>
            <p:cNvSpPr/>
            <p:nvPr/>
          </p:nvSpPr>
          <p:spPr>
            <a:xfrm>
              <a:off x="10475178" y="3161133"/>
              <a:ext cx="52855" cy="51648"/>
            </a:xfrm>
            <a:custGeom>
              <a:avLst/>
              <a:gdLst/>
              <a:ahLst/>
              <a:cxnLst/>
              <a:rect l="l" t="t" r="r" b="b"/>
              <a:pathLst>
                <a:path w="8236" h="8048" extrusionOk="0">
                  <a:moveTo>
                    <a:pt x="3969" y="1"/>
                  </a:moveTo>
                  <a:cubicBezTo>
                    <a:pt x="1704" y="1"/>
                    <a:pt x="243" y="1412"/>
                    <a:pt x="0" y="3842"/>
                  </a:cubicBezTo>
                  <a:cubicBezTo>
                    <a:pt x="62" y="6306"/>
                    <a:pt x="1315" y="7867"/>
                    <a:pt x="3717" y="8031"/>
                  </a:cubicBezTo>
                  <a:cubicBezTo>
                    <a:pt x="3873" y="8042"/>
                    <a:pt x="4026" y="8048"/>
                    <a:pt x="4175" y="8048"/>
                  </a:cubicBezTo>
                  <a:cubicBezTo>
                    <a:pt x="6502" y="8048"/>
                    <a:pt x="7996" y="6701"/>
                    <a:pt x="8112" y="4211"/>
                  </a:cubicBezTo>
                  <a:cubicBezTo>
                    <a:pt x="8235" y="1542"/>
                    <a:pt x="6592" y="22"/>
                    <a:pt x="4066" y="2"/>
                  </a:cubicBezTo>
                  <a:cubicBezTo>
                    <a:pt x="4034" y="1"/>
                    <a:pt x="4001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7"/>
            <p:cNvSpPr/>
            <p:nvPr/>
          </p:nvSpPr>
          <p:spPr>
            <a:xfrm>
              <a:off x="10475043" y="3376088"/>
              <a:ext cx="52726" cy="51674"/>
            </a:xfrm>
            <a:custGeom>
              <a:avLst/>
              <a:gdLst/>
              <a:ahLst/>
              <a:cxnLst/>
              <a:rect l="l" t="t" r="r" b="b"/>
              <a:pathLst>
                <a:path w="8216" h="8052" extrusionOk="0">
                  <a:moveTo>
                    <a:pt x="4012" y="0"/>
                  </a:moveTo>
                  <a:cubicBezTo>
                    <a:pt x="1631" y="0"/>
                    <a:pt x="386" y="1510"/>
                    <a:pt x="1" y="3800"/>
                  </a:cubicBezTo>
                  <a:cubicBezTo>
                    <a:pt x="186" y="6408"/>
                    <a:pt x="1459" y="8030"/>
                    <a:pt x="4087" y="8051"/>
                  </a:cubicBezTo>
                  <a:cubicBezTo>
                    <a:pt x="4121" y="8052"/>
                    <a:pt x="4154" y="8052"/>
                    <a:pt x="4187" y="8052"/>
                  </a:cubicBezTo>
                  <a:cubicBezTo>
                    <a:pt x="6552" y="8052"/>
                    <a:pt x="8031" y="6601"/>
                    <a:pt x="8112" y="4231"/>
                  </a:cubicBezTo>
                  <a:cubicBezTo>
                    <a:pt x="8215" y="1623"/>
                    <a:pt x="6737" y="62"/>
                    <a:pt x="4108" y="1"/>
                  </a:cubicBezTo>
                  <a:cubicBezTo>
                    <a:pt x="4076" y="0"/>
                    <a:pt x="4044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7"/>
            <p:cNvSpPr/>
            <p:nvPr/>
          </p:nvSpPr>
          <p:spPr>
            <a:xfrm>
              <a:off x="10278283" y="3375696"/>
              <a:ext cx="53118" cy="52219"/>
            </a:xfrm>
            <a:custGeom>
              <a:avLst/>
              <a:gdLst/>
              <a:ahLst/>
              <a:cxnLst/>
              <a:rect l="l" t="t" r="r" b="b"/>
              <a:pathLst>
                <a:path w="8277" h="8137" extrusionOk="0">
                  <a:moveTo>
                    <a:pt x="4354" y="0"/>
                  </a:moveTo>
                  <a:cubicBezTo>
                    <a:pt x="1602" y="82"/>
                    <a:pt x="42" y="1602"/>
                    <a:pt x="21" y="4107"/>
                  </a:cubicBezTo>
                  <a:cubicBezTo>
                    <a:pt x="1" y="6428"/>
                    <a:pt x="1459" y="8050"/>
                    <a:pt x="3923" y="8133"/>
                  </a:cubicBezTo>
                  <a:cubicBezTo>
                    <a:pt x="3996" y="8135"/>
                    <a:pt x="4067" y="8136"/>
                    <a:pt x="4138" y="8136"/>
                  </a:cubicBezTo>
                  <a:cubicBezTo>
                    <a:pt x="6438" y="8136"/>
                    <a:pt x="7912" y="6847"/>
                    <a:pt x="8071" y="4436"/>
                  </a:cubicBezTo>
                  <a:cubicBezTo>
                    <a:pt x="8277" y="1807"/>
                    <a:pt x="6839" y="370"/>
                    <a:pt x="4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7"/>
            <p:cNvSpPr/>
            <p:nvPr/>
          </p:nvSpPr>
          <p:spPr>
            <a:xfrm>
              <a:off x="10081920" y="3376088"/>
              <a:ext cx="52194" cy="51802"/>
            </a:xfrm>
            <a:custGeom>
              <a:avLst/>
              <a:gdLst/>
              <a:ahLst/>
              <a:cxnLst/>
              <a:rect l="l" t="t" r="r" b="b"/>
              <a:pathLst>
                <a:path w="8133" h="8072" extrusionOk="0">
                  <a:moveTo>
                    <a:pt x="4060" y="0"/>
                  </a:moveTo>
                  <a:cubicBezTo>
                    <a:pt x="4028" y="0"/>
                    <a:pt x="3996" y="0"/>
                    <a:pt x="3964" y="1"/>
                  </a:cubicBezTo>
                  <a:cubicBezTo>
                    <a:pt x="1499" y="42"/>
                    <a:pt x="247" y="1521"/>
                    <a:pt x="0" y="3944"/>
                  </a:cubicBezTo>
                  <a:cubicBezTo>
                    <a:pt x="164" y="6531"/>
                    <a:pt x="1499" y="8072"/>
                    <a:pt x="4128" y="8072"/>
                  </a:cubicBezTo>
                  <a:cubicBezTo>
                    <a:pt x="6613" y="8051"/>
                    <a:pt x="8091" y="6449"/>
                    <a:pt x="8112" y="4129"/>
                  </a:cubicBezTo>
                  <a:cubicBezTo>
                    <a:pt x="8132" y="1673"/>
                    <a:pt x="6709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7"/>
            <p:cNvSpPr/>
            <p:nvPr/>
          </p:nvSpPr>
          <p:spPr>
            <a:xfrm>
              <a:off x="9884236" y="3376043"/>
              <a:ext cx="53246" cy="51744"/>
            </a:xfrm>
            <a:custGeom>
              <a:avLst/>
              <a:gdLst/>
              <a:ahLst/>
              <a:cxnLst/>
              <a:rect l="l" t="t" r="r" b="b"/>
              <a:pathLst>
                <a:path w="8297" h="8063" extrusionOk="0">
                  <a:moveTo>
                    <a:pt x="4065" y="0"/>
                  </a:moveTo>
                  <a:cubicBezTo>
                    <a:pt x="1787" y="0"/>
                    <a:pt x="337" y="1375"/>
                    <a:pt x="185" y="3766"/>
                  </a:cubicBezTo>
                  <a:cubicBezTo>
                    <a:pt x="0" y="6374"/>
                    <a:pt x="1520" y="7955"/>
                    <a:pt x="4107" y="8058"/>
                  </a:cubicBezTo>
                  <a:cubicBezTo>
                    <a:pt x="4185" y="8061"/>
                    <a:pt x="4262" y="8063"/>
                    <a:pt x="4338" y="8063"/>
                  </a:cubicBezTo>
                  <a:cubicBezTo>
                    <a:pt x="6634" y="8063"/>
                    <a:pt x="7879" y="6564"/>
                    <a:pt x="8297" y="4238"/>
                  </a:cubicBezTo>
                  <a:cubicBezTo>
                    <a:pt x="8174" y="1918"/>
                    <a:pt x="7065" y="275"/>
                    <a:pt x="4641" y="28"/>
                  </a:cubicBezTo>
                  <a:cubicBezTo>
                    <a:pt x="4444" y="10"/>
                    <a:pt x="4251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03575"/>
            <a:ext cx="77139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miko"/>
              <a:buNone/>
              <a:defRPr sz="33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369075"/>
            <a:ext cx="7713900" cy="3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60" r:id="rId8"/>
    <p:sldLayoutId id="2147483663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5"/>
          <p:cNvSpPr txBox="1">
            <a:spLocks noGrp="1"/>
          </p:cNvSpPr>
          <p:nvPr>
            <p:ph type="ctrTitle"/>
          </p:nvPr>
        </p:nvSpPr>
        <p:spPr>
          <a:xfrm>
            <a:off x="611560" y="699542"/>
            <a:ext cx="4305000" cy="1656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smtClean="0"/>
              <a:t>Az </a:t>
            </a:r>
            <a:r>
              <a:rPr lang="hu-HU" sz="2400" dirty="0" err="1" smtClean="0"/>
              <a:t>apokaliptika</a:t>
            </a:r>
            <a:r>
              <a:rPr lang="hu-HU" sz="2400" dirty="0" smtClean="0"/>
              <a:t> nyelvezetének felbukkanása az ökológiai válságjelenségek leírásában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524" name="Google Shape;524;p35"/>
          <p:cNvSpPr txBox="1">
            <a:spLocks noGrp="1"/>
          </p:cNvSpPr>
          <p:nvPr>
            <p:ph type="subTitle" idx="1"/>
          </p:nvPr>
        </p:nvSpPr>
        <p:spPr>
          <a:xfrm>
            <a:off x="611560" y="3723878"/>
            <a:ext cx="2278200" cy="5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EHE Biblikus Szabadegyetem 2024. 04. 09.</a:t>
            </a:r>
            <a:endParaRPr dirty="0"/>
          </a:p>
        </p:txBody>
      </p:sp>
      <p:cxnSp>
        <p:nvCxnSpPr>
          <p:cNvPr id="526" name="Google Shape;526;p35"/>
          <p:cNvCxnSpPr/>
          <p:nvPr/>
        </p:nvCxnSpPr>
        <p:spPr>
          <a:xfrm>
            <a:off x="-18050" y="2571750"/>
            <a:ext cx="4693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 l="14560" r="14560"/>
          <a:stretch>
            <a:fillRect/>
          </a:stretch>
        </p:blipFill>
        <p:spPr bwMode="auto">
          <a:xfrm>
            <a:off x="5465763" y="531813"/>
            <a:ext cx="2963862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„A várható eseményeket úgy írták le, mintha az utolsó ítélet köze-</a:t>
            </a:r>
            <a:br>
              <a:rPr lang="hu-HU" dirty="0" smtClean="0"/>
            </a:br>
            <a:r>
              <a:rPr lang="hu-HU" dirty="0" err="1" smtClean="0"/>
              <a:t>ledne</a:t>
            </a:r>
            <a:r>
              <a:rPr lang="hu-HU" dirty="0" smtClean="0"/>
              <a:t>, és akkor még túlságosan is udvariasan fogalmaztak. A </a:t>
            </a:r>
            <a:r>
              <a:rPr lang="hu-HU" dirty="0" err="1" smtClean="0"/>
              <a:t>tudomá-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nyos</a:t>
            </a:r>
            <a:r>
              <a:rPr lang="hu-HU" dirty="0" smtClean="0"/>
              <a:t> Gondolkodók közül néhányan valósággal sikoltozni kezdtek, hogy</a:t>
            </a:r>
            <a:br>
              <a:rPr lang="hu-HU" dirty="0" smtClean="0"/>
            </a:br>
            <a:r>
              <a:rPr lang="hu-HU" dirty="0" smtClean="0"/>
              <a:t>figyelmeztetéseikre odafigyeljenek. Fiúk, mondták, ne legyetek ostobák!</a:t>
            </a:r>
            <a:br>
              <a:rPr lang="hu-HU" dirty="0" smtClean="0"/>
            </a:br>
            <a:r>
              <a:rPr lang="hu-HU" dirty="0" smtClean="0"/>
              <a:t>Ha mindezt így engedjük tovább, hamarosan a Harmadik Apokalipszis-</a:t>
            </a:r>
            <a:br>
              <a:rPr lang="hu-HU" dirty="0" smtClean="0"/>
            </a:br>
            <a:r>
              <a:rPr lang="hu-HU" dirty="0" err="1" smtClean="0"/>
              <a:t>ről</a:t>
            </a:r>
            <a:r>
              <a:rPr lang="hu-HU" dirty="0" smtClean="0"/>
              <a:t> beszélhetünk.” </a:t>
            </a:r>
          </a:p>
          <a:p>
            <a:endParaRPr lang="hu-HU" dirty="0" smtClean="0"/>
          </a:p>
          <a:p>
            <a:pPr>
              <a:buNone/>
            </a:pPr>
            <a:r>
              <a:rPr lang="hu-HU" dirty="0" smtClean="0"/>
              <a:t>	</a:t>
            </a:r>
            <a:r>
              <a:rPr lang="hu-HU" dirty="0" err="1" smtClean="0"/>
              <a:t>Jeremy</a:t>
            </a:r>
            <a:r>
              <a:rPr lang="hu-HU" dirty="0" smtClean="0"/>
              <a:t> </a:t>
            </a:r>
            <a:r>
              <a:rPr lang="hu-HU" dirty="0" err="1" smtClean="0"/>
              <a:t>Leggett</a:t>
            </a:r>
            <a:r>
              <a:rPr lang="hu-HU" dirty="0" smtClean="0"/>
              <a:t>: </a:t>
            </a:r>
            <a:r>
              <a:rPr lang="hu-HU" i="1" dirty="0" smtClean="0"/>
              <a:t>A fele elfogyott. Olaj, gáz, forró levegő és globális energiaválság</a:t>
            </a:r>
            <a:r>
              <a:rPr lang="hu-HU" dirty="0" smtClean="0"/>
              <a:t>. </a:t>
            </a:r>
            <a:r>
              <a:rPr lang="hu-HU" dirty="0" err="1" smtClean="0"/>
              <a:t>Typotex</a:t>
            </a:r>
            <a:r>
              <a:rPr lang="hu-HU" dirty="0" smtClean="0"/>
              <a:t>, Budapest, 2008. 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Tudományos leírások metaforái</a:t>
            </a:r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483518"/>
            <a:ext cx="3409500" cy="785400"/>
          </a:xfrm>
        </p:spPr>
        <p:txBody>
          <a:bodyPr/>
          <a:lstStyle/>
          <a:p>
            <a:r>
              <a:rPr lang="hu-HU" sz="1400" dirty="0" smtClean="0"/>
              <a:t>Apokalipszis – zárt vagy </a:t>
            </a:r>
            <a:r>
              <a:rPr lang="hu-HU" sz="1400" dirty="0" smtClean="0"/>
              <a:t>nyitott jövő?  </a:t>
            </a:r>
            <a:endParaRPr lang="hu-HU" sz="1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9512" y="1059582"/>
            <a:ext cx="4104456" cy="354889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sz="1000" dirty="0" smtClean="0"/>
              <a:t>Negatív elfogultság, pesszimizmus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„Az apokalipszis megbénít”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Az apokaliptikus fenyegetettség nem segít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Klímavita mint krízisdiskurzus – a bolygó pusztulásának képe nem motivál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Jean-Pierre </a:t>
            </a:r>
            <a:r>
              <a:rPr lang="hu-HU" sz="1000" dirty="0" err="1" smtClean="0"/>
              <a:t>Dupuy</a:t>
            </a:r>
            <a:r>
              <a:rPr lang="hu-HU" sz="1000" dirty="0" smtClean="0"/>
              <a:t>: „felvilágosult </a:t>
            </a:r>
            <a:r>
              <a:rPr lang="hu-HU" sz="1000" dirty="0" err="1" smtClean="0"/>
              <a:t>katasztrofizmusra</a:t>
            </a:r>
            <a:r>
              <a:rPr lang="hu-HU" sz="1000" dirty="0" smtClean="0"/>
              <a:t> ” van szükség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A jövő értelmezése a történelem felől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Zsidó-keresztény jövőfelfogás: a jövő nyitottsága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A modern jövőfelfogás gyökere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Az apokalipszis nem mindent megsemmisítő, globális szerencsétlenség, sem a civilizáció összeomlásának fenyegetése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Sokkal inkább: válságjelenség – alapvető társadalmi és politikai változások kísérője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Motívumok: kétségbeesés, bosszúfantáziák, vágyak és félelmek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Témák: utolsó ítélet, megváltásba vetett hit, a jó uralom helyreállítása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A kezdet és a vég közt egyre satnyuló </a:t>
            </a:r>
            <a:r>
              <a:rPr lang="hu-HU" sz="1000" dirty="0" err="1" smtClean="0"/>
              <a:t>aiónok</a:t>
            </a:r>
            <a:endParaRPr lang="hu-HU" sz="1000" dirty="0" smtClean="0"/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A megtapasztalt nyomorúság átmeneti állapot</a:t>
            </a:r>
          </a:p>
          <a:p>
            <a:pPr>
              <a:buFont typeface="Arial" pitchFamily="34" charset="0"/>
              <a:buChar char="•"/>
            </a:pPr>
            <a:r>
              <a:rPr lang="hu-HU" sz="1000" dirty="0" smtClean="0"/>
              <a:t>3 fázis: krízis – katarzis – üdvösség (Michael </a:t>
            </a:r>
            <a:r>
              <a:rPr lang="hu-HU" sz="1000" dirty="0" err="1" smtClean="0"/>
              <a:t>Tilly</a:t>
            </a:r>
            <a:r>
              <a:rPr lang="hu-HU" sz="1000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hu-H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/>
          <a:srcRect l="20699" r="2069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62"/>
          <p:cNvSpPr txBox="1">
            <a:spLocks noGrp="1"/>
          </p:cNvSpPr>
          <p:nvPr>
            <p:ph type="title"/>
          </p:nvPr>
        </p:nvSpPr>
        <p:spPr>
          <a:xfrm>
            <a:off x="715100" y="534388"/>
            <a:ext cx="3723600" cy="1063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smtClean="0"/>
              <a:t>Fogalmak – vallástudományi szemszögből</a:t>
            </a:r>
            <a:endParaRPr sz="2400" dirty="0"/>
          </a:p>
        </p:txBody>
      </p:sp>
      <p:sp>
        <p:nvSpPr>
          <p:cNvPr id="1511" name="Google Shape;1511;p62"/>
          <p:cNvSpPr txBox="1">
            <a:spLocks noGrp="1"/>
          </p:cNvSpPr>
          <p:nvPr>
            <p:ph type="body" idx="1"/>
          </p:nvPr>
        </p:nvSpPr>
        <p:spPr>
          <a:xfrm>
            <a:off x="683568" y="2139702"/>
            <a:ext cx="3575700" cy="25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Apokalipszis / </a:t>
            </a:r>
            <a:r>
              <a:rPr lang="hu-HU" dirty="0" err="1" smtClean="0"/>
              <a:t>apokaliptika</a:t>
            </a:r>
            <a:endParaRPr lang="hu-H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 smtClean="0"/>
              <a:t>Eszkatológia</a:t>
            </a: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Utópia / </a:t>
            </a:r>
            <a:r>
              <a:rPr lang="hu-HU" dirty="0" err="1" smtClean="0"/>
              <a:t>disztópia</a:t>
            </a:r>
            <a:endParaRPr lang="hu-HU" dirty="0" smtClean="0"/>
          </a:p>
        </p:txBody>
      </p:sp>
      <p:cxnSp>
        <p:nvCxnSpPr>
          <p:cNvPr id="1512" name="Google Shape;1512;p62"/>
          <p:cNvCxnSpPr/>
          <p:nvPr/>
        </p:nvCxnSpPr>
        <p:spPr>
          <a:xfrm>
            <a:off x="29400" y="1749650"/>
            <a:ext cx="416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70" name="Picture 2" descr="C:\Users\Szűcs Kinga\Downloads\Utopia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 l="30555" r="30555"/>
          <a:stretch>
            <a:fillRect/>
          </a:stretch>
        </p:blipFill>
        <p:spPr bwMode="auto">
          <a:xfrm>
            <a:off x="5838825" y="536575"/>
            <a:ext cx="2590800" cy="4070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000" dirty="0" smtClean="0"/>
              <a:t>ἀποκάλυψις</a:t>
            </a:r>
            <a:r>
              <a:rPr lang="hu-HU" sz="1000" dirty="0" smtClean="0"/>
              <a:t> – feltárás, leleplezés, felfedés, kijelentés, kinyilatkoztatás</a:t>
            </a:r>
          </a:p>
          <a:p>
            <a:r>
              <a:rPr lang="hu-HU" sz="1000" dirty="0" smtClean="0"/>
              <a:t>Szekuláris szövegkörnyezetben is használatos, de nem pusztán mindent elpusztító, globális szerencsétlenség vagy az általunk ismert emberi civilizáció pusztulása</a:t>
            </a:r>
          </a:p>
          <a:p>
            <a:r>
              <a:rPr lang="hu-HU" sz="1000" dirty="0" smtClean="0"/>
              <a:t>Irodalmi műfajmegjelölés eredetileg – tartalmi és formai szempontból a Jelenések könyvéhez hasonló irodalmi alkotások</a:t>
            </a:r>
          </a:p>
          <a:p>
            <a:r>
              <a:rPr lang="hu-HU" sz="1000" dirty="0" smtClean="0"/>
              <a:t>Mitológiai utalások, szimbolikus telítettség</a:t>
            </a:r>
          </a:p>
          <a:p>
            <a:r>
              <a:rPr lang="hu-HU" sz="1000" dirty="0" smtClean="0"/>
              <a:t>Közeli végidők jövendölése</a:t>
            </a:r>
          </a:p>
          <a:p>
            <a:r>
              <a:rPr lang="hu-HU" sz="1000" dirty="0" err="1" smtClean="0"/>
              <a:t>Audíciók</a:t>
            </a:r>
            <a:r>
              <a:rPr lang="hu-HU" sz="1000" dirty="0" smtClean="0"/>
              <a:t>, víziók</a:t>
            </a:r>
          </a:p>
          <a:p>
            <a:r>
              <a:rPr lang="hu-HU" sz="1000" dirty="0" err="1" smtClean="0"/>
              <a:t>Pszeudonimitás</a:t>
            </a:r>
            <a:r>
              <a:rPr lang="hu-HU" sz="1000" dirty="0" smtClean="0"/>
              <a:t> (fiktív szerzőség)</a:t>
            </a:r>
          </a:p>
          <a:p>
            <a:r>
              <a:rPr lang="hu-HU" sz="1000" dirty="0" err="1" smtClean="0"/>
              <a:t>Vaticinium</a:t>
            </a:r>
            <a:r>
              <a:rPr lang="hu-HU" sz="1000" dirty="0" smtClean="0"/>
              <a:t> ex </a:t>
            </a:r>
            <a:r>
              <a:rPr lang="hu-HU" sz="1000" dirty="0" err="1" smtClean="0"/>
              <a:t>eventu</a:t>
            </a:r>
            <a:r>
              <a:rPr lang="hu-HU" sz="1000" dirty="0" smtClean="0"/>
              <a:t> (visszamenőleges történetmagyarázat)</a:t>
            </a:r>
          </a:p>
          <a:p>
            <a:r>
              <a:rPr lang="hu-HU" sz="1000" dirty="0" smtClean="0"/>
              <a:t>A korszakváltáshoz vezető út leírása</a:t>
            </a:r>
          </a:p>
          <a:p>
            <a:r>
              <a:rPr lang="hu-HU" sz="1000" dirty="0" smtClean="0"/>
              <a:t>Nem csupán a kereszténységben </a:t>
            </a:r>
          </a:p>
          <a:p>
            <a:r>
              <a:rPr lang="hu-HU" sz="1000" dirty="0" smtClean="0"/>
              <a:t>Eredete bizonytalan (klasszikus korszaka: Kr. e. 3. sz. – Kr. u. 3. sz.)</a:t>
            </a:r>
          </a:p>
          <a:p>
            <a:r>
              <a:rPr lang="hu-HU" sz="1000" dirty="0" smtClean="0"/>
              <a:t>Dualista szemlélet (jó és rossz kozmikus harca)</a:t>
            </a:r>
          </a:p>
          <a:p>
            <a:r>
              <a:rPr lang="hu-HU" sz="1000" dirty="0" smtClean="0"/>
              <a:t>Isten teremtése és az emberi hatalom viszonya</a:t>
            </a:r>
          </a:p>
          <a:p>
            <a:r>
              <a:rPr lang="hu-HU" sz="1000" dirty="0" smtClean="0"/>
              <a:t>Számmisztika</a:t>
            </a:r>
          </a:p>
          <a:p>
            <a:r>
              <a:rPr lang="hu-HU" sz="1000" dirty="0" smtClean="0"/>
              <a:t>Köztes és emberfeletti lények jelentős szerepe</a:t>
            </a:r>
          </a:p>
          <a:p>
            <a:r>
              <a:rPr lang="hu-HU" sz="1000" dirty="0" smtClean="0"/>
              <a:t>Apokaliptikus ábrázolásmóddal szembeni egyházi bizalmatlanság</a:t>
            </a:r>
          </a:p>
          <a:p>
            <a:endParaRPr lang="hu-HU" sz="1000" dirty="0" smtClean="0"/>
          </a:p>
          <a:p>
            <a:endParaRPr lang="hu-HU" sz="1000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Apokalipszis / </a:t>
            </a:r>
            <a:r>
              <a:rPr lang="hu-HU" dirty="0" err="1" smtClean="0"/>
              <a:t>apokaliptika</a:t>
            </a:r>
            <a:endParaRPr lang="hu-H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53"/>
          <p:cNvSpPr txBox="1">
            <a:spLocks noGrp="1"/>
          </p:cNvSpPr>
          <p:nvPr>
            <p:ph type="title"/>
          </p:nvPr>
        </p:nvSpPr>
        <p:spPr>
          <a:xfrm flipH="1">
            <a:off x="715000" y="422725"/>
            <a:ext cx="7713900" cy="53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err="1" smtClean="0"/>
              <a:t>Apokaliptika</a:t>
            </a:r>
            <a:r>
              <a:rPr lang="hu-HU" sz="2400" dirty="0" smtClean="0"/>
              <a:t> </a:t>
            </a:r>
            <a:r>
              <a:rPr lang="hu-HU" sz="2400" dirty="0" smtClean="0"/>
              <a:t>az ókori (Közel)</a:t>
            </a:r>
            <a:r>
              <a:rPr lang="hu-HU" sz="2400" dirty="0" err="1" smtClean="0"/>
              <a:t>-Keleten</a:t>
            </a:r>
            <a:endParaRPr sz="2400" dirty="0"/>
          </a:p>
        </p:txBody>
      </p:sp>
      <p:graphicFrame>
        <p:nvGraphicFramePr>
          <p:cNvPr id="1087" name="Google Shape;1087;p53"/>
          <p:cNvGraphicFramePr/>
          <p:nvPr/>
        </p:nvGraphicFramePr>
        <p:xfrm>
          <a:off x="0" y="1275606"/>
          <a:ext cx="9144000" cy="2465600"/>
        </p:xfrm>
        <a:graphic>
          <a:graphicData uri="http://schemas.openxmlformats.org/drawingml/2006/table">
            <a:tbl>
              <a:tblPr>
                <a:noFill/>
                <a:tableStyleId>{C9EF6DCD-8429-46CD-8423-B3AA45B98AFF}</a:tableStyleId>
              </a:tblPr>
              <a:tblGrid>
                <a:gridCol w="716850"/>
                <a:gridCol w="1933100"/>
                <a:gridCol w="1933100"/>
                <a:gridCol w="1933100"/>
                <a:gridCol w="1933100"/>
                <a:gridCol w="694750"/>
              </a:tblGrid>
              <a:tr h="54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dirty="0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Amiko SemiBold"/>
                          <a:ea typeface="Amiko SemiBold"/>
                          <a:cs typeface="Amiko SemiBold"/>
                          <a:sym typeface="Amiko SemiBold"/>
                        </a:rPr>
                        <a:t>Hinduizmus</a:t>
                      </a: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b="1" dirty="0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Egyre rosszabbodó, rövidülő</a:t>
                      </a:r>
                      <a:r>
                        <a:rPr lang="hu-HU" sz="1000" b="1" baseline="0" dirty="0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 világkorszakok</a:t>
                      </a:r>
                      <a:endParaRPr sz="1000" b="1" dirty="0">
                        <a:solidFill>
                          <a:schemeClr val="accent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b="1" dirty="0" err="1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Visnu</a:t>
                      </a:r>
                      <a:r>
                        <a:rPr lang="hu-HU" sz="1000" b="1" dirty="0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 visszatérései a kasztrendszer</a:t>
                      </a:r>
                      <a:r>
                        <a:rPr lang="hu-HU" sz="1000" b="1" baseline="0" dirty="0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 </a:t>
                      </a:r>
                      <a:r>
                        <a:rPr lang="hu-HU" sz="1000" b="1" baseline="0" dirty="0" err="1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jell</a:t>
                      </a:r>
                      <a:r>
                        <a:rPr lang="hu-HU" sz="1000" b="1" baseline="0" dirty="0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. színei szerint</a:t>
                      </a:r>
                      <a:endParaRPr sz="1000" b="1" dirty="0">
                        <a:solidFill>
                          <a:schemeClr val="accent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b="1" dirty="0" smtClean="0">
                          <a:solidFill>
                            <a:schemeClr val="accent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Állandó ismétlődés</a:t>
                      </a:r>
                      <a:endParaRPr sz="1000" b="1" dirty="0">
                        <a:solidFill>
                          <a:schemeClr val="accent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9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miko SemiBold"/>
                        <a:ea typeface="Amiko SemiBold"/>
                        <a:cs typeface="Amiko SemiBold"/>
                        <a:sym typeface="Amiko SemiBol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Amiko SemiBold"/>
                          <a:ea typeface="Amiko SemiBold"/>
                          <a:cs typeface="Amiko SemiBold"/>
                          <a:sym typeface="Amiko SemiBold"/>
                        </a:rPr>
                        <a:t>Irán / </a:t>
                      </a:r>
                      <a:r>
                        <a:rPr lang="hu-HU" sz="1000" dirty="0" err="1" smtClean="0">
                          <a:solidFill>
                            <a:schemeClr val="dk1"/>
                          </a:solidFill>
                          <a:latin typeface="Amiko SemiBold"/>
                          <a:ea typeface="Amiko SemiBold"/>
                          <a:cs typeface="Amiko SemiBold"/>
                          <a:sym typeface="Amiko SemiBold"/>
                        </a:rPr>
                        <a:t>zoroasztrizmus</a:t>
                      </a:r>
                      <a:r>
                        <a:rPr lang="hu-HU" sz="1000" baseline="0" dirty="0" smtClean="0">
                          <a:solidFill>
                            <a:schemeClr val="dk1"/>
                          </a:solidFill>
                          <a:latin typeface="Amiko SemiBold"/>
                          <a:ea typeface="Amiko SemiBold"/>
                          <a:cs typeface="Amiko SemiBold"/>
                          <a:sym typeface="Amiko SemiBold"/>
                        </a:rPr>
                        <a:t> </a:t>
                      </a:r>
                      <a:endParaRPr lang="hu-HU" sz="1000" dirty="0" smtClean="0">
                        <a:solidFill>
                          <a:schemeClr val="dk1"/>
                        </a:solidFill>
                        <a:latin typeface="Amiko SemiBold"/>
                        <a:ea typeface="Amiko SemiBold"/>
                        <a:cs typeface="Amiko SemiBold"/>
                        <a:sym typeface="Amiko SemiBol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miko SemiBold"/>
                        <a:ea typeface="Amiko SemiBold"/>
                        <a:cs typeface="Amiko SemiBold"/>
                        <a:sym typeface="Amiko SemiBol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3000 éves</a:t>
                      </a:r>
                      <a:r>
                        <a:rPr lang="hu-HU" sz="10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világkorszakok (4)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r>
                        <a:rPr lang="hu-HU" sz="10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rossz megjelenése az utolsó előtti </a:t>
                      </a:r>
                      <a:r>
                        <a:rPr lang="hu-HU" sz="1000" baseline="0" dirty="0" err="1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vk-ban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Ez</a:t>
                      </a:r>
                      <a:r>
                        <a:rPr lang="hu-HU" sz="10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 világ megszűnik, megjelenik a végidők megváltója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9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miko SemiBold"/>
                        <a:ea typeface="Amiko SemiBold"/>
                        <a:cs typeface="Amiko SemiBold"/>
                        <a:sym typeface="Amiko SemiBol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Amiko SemiBold"/>
                          <a:ea typeface="Amiko SemiBold"/>
                          <a:cs typeface="Amiko SemiBold"/>
                          <a:sym typeface="Amiko SemiBold"/>
                        </a:rPr>
                        <a:t>Hésziodosz</a:t>
                      </a:r>
                      <a:endParaRPr sz="1000" dirty="0">
                        <a:solidFill>
                          <a:schemeClr val="dk1"/>
                        </a:solidFill>
                        <a:latin typeface="Amiko SemiBold"/>
                        <a:ea typeface="Amiko SemiBold"/>
                        <a:cs typeface="Amiko SemiBold"/>
                        <a:sym typeface="Amiko SemiBold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Egyre romló világkorszakok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Fémek jelölte</a:t>
                      </a:r>
                      <a:r>
                        <a:rPr lang="hu-HU" sz="10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hu-HU" sz="1000" baseline="0" dirty="0" err="1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vk-ok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„Csak a baj meg a kór marad”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9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miko SemiBold"/>
                        <a:ea typeface="Amiko SemiBold"/>
                        <a:cs typeface="Amiko SemiBold"/>
                        <a:sym typeface="Amiko SemiBol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Amiko SemiBold"/>
                          <a:ea typeface="Amiko SemiBold"/>
                          <a:cs typeface="Amiko SemiBold"/>
                          <a:sym typeface="Amiko SemiBold"/>
                        </a:rPr>
                        <a:t>Dániel</a:t>
                      </a:r>
                      <a:r>
                        <a:rPr lang="hu-HU" sz="1000" baseline="0" dirty="0" smtClean="0">
                          <a:solidFill>
                            <a:schemeClr val="dk1"/>
                          </a:solidFill>
                          <a:latin typeface="Amiko SemiBold"/>
                          <a:ea typeface="Amiko SemiBold"/>
                          <a:cs typeface="Amiko SemiBold"/>
                          <a:sym typeface="Amiko SemiBold"/>
                        </a:rPr>
                        <a:t> </a:t>
                      </a:r>
                      <a:endParaRPr sz="1000" dirty="0">
                        <a:solidFill>
                          <a:schemeClr val="dk1"/>
                        </a:solidFill>
                        <a:latin typeface="Amiko SemiBold"/>
                        <a:ea typeface="Amiko SemiBold"/>
                        <a:cs typeface="Amiko SemiBold"/>
                        <a:sym typeface="Amiko SemiBol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Egyre romló világkorszakok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Fémek jelölte </a:t>
                      </a:r>
                      <a:r>
                        <a:rPr lang="hu-HU" sz="1000" dirty="0" err="1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vk-ok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Feltámadás örök életre / kárhozatra</a:t>
                      </a: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Speciálisan teológiai tartalomra vonatkozik</a:t>
            </a:r>
          </a:p>
          <a:p>
            <a:r>
              <a:rPr lang="hu-HU" dirty="0" smtClean="0"/>
              <a:t>Nem műfaj vagy látásmód</a:t>
            </a:r>
          </a:p>
          <a:p>
            <a:r>
              <a:rPr lang="hu-HU" dirty="0" smtClean="0"/>
              <a:t>Ennek az </a:t>
            </a:r>
            <a:r>
              <a:rPr lang="hu-HU" dirty="0" err="1" smtClean="0"/>
              <a:t>aiónnak</a:t>
            </a:r>
            <a:r>
              <a:rPr lang="hu-HU" dirty="0" smtClean="0"/>
              <a:t> (világkorszaknak) a végére vonatkozik, az eljövendő eleje</a:t>
            </a:r>
          </a:p>
          <a:p>
            <a:r>
              <a:rPr lang="hu-HU" dirty="0" err="1" smtClean="0"/>
              <a:t>Eszkaton</a:t>
            </a:r>
            <a:r>
              <a:rPr lang="hu-HU" dirty="0" smtClean="0"/>
              <a:t>: a végső, legutolsó</a:t>
            </a:r>
          </a:p>
          <a:p>
            <a:r>
              <a:rPr lang="hu-HU" dirty="0" smtClean="0"/>
              <a:t>A végső dolgokkal foglalkozó dogmatikai ág [</a:t>
            </a:r>
            <a:r>
              <a:rPr lang="hu-HU" dirty="0" err="1" smtClean="0"/>
              <a:t>Tractatus</a:t>
            </a:r>
            <a:r>
              <a:rPr lang="hu-HU" dirty="0" smtClean="0"/>
              <a:t> de </a:t>
            </a:r>
            <a:r>
              <a:rPr lang="hu-HU" dirty="0" err="1" smtClean="0"/>
              <a:t>novissimis</a:t>
            </a:r>
            <a:r>
              <a:rPr lang="hu-HU" dirty="0" smtClean="0"/>
              <a:t>] (halál, feltámadás, ítélet, mennyország, pokol, a világ vége és megújulása)</a:t>
            </a:r>
          </a:p>
          <a:p>
            <a:r>
              <a:rPr lang="hu-HU" dirty="0" smtClean="0"/>
              <a:t>A végidőkre és a reménységre vonatkozó tanítás</a:t>
            </a:r>
          </a:p>
          <a:p>
            <a:r>
              <a:rPr lang="hu-HU" dirty="0" smtClean="0"/>
              <a:t>Az </a:t>
            </a:r>
            <a:r>
              <a:rPr lang="hu-HU" dirty="0" err="1" smtClean="0"/>
              <a:t>eszkatológiai</a:t>
            </a:r>
            <a:r>
              <a:rPr lang="hu-HU" dirty="0" smtClean="0"/>
              <a:t> érdeklődés a </a:t>
            </a:r>
            <a:r>
              <a:rPr lang="hu-HU" dirty="0" err="1" smtClean="0"/>
              <a:t>conditio</a:t>
            </a:r>
            <a:r>
              <a:rPr lang="hu-HU" dirty="0" smtClean="0"/>
              <a:t> humana része – kultúrától, időtől, vallástól függetlenül </a:t>
            </a:r>
          </a:p>
          <a:p>
            <a:r>
              <a:rPr lang="hu-HU" dirty="0" smtClean="0"/>
              <a:t>A 17. </a:t>
            </a:r>
            <a:r>
              <a:rPr lang="hu-HU" dirty="0" err="1" smtClean="0"/>
              <a:t>sz.-tól</a:t>
            </a:r>
            <a:r>
              <a:rPr lang="hu-HU" dirty="0" smtClean="0"/>
              <a:t> kezdve használatos terminusként a végső dolgokra vonatk</a:t>
            </a:r>
            <a:r>
              <a:rPr lang="hu-HU" dirty="0" smtClean="0"/>
              <a:t>ozó tanításként</a:t>
            </a:r>
            <a:endParaRPr lang="hu-HU" dirty="0" smtClean="0"/>
          </a:p>
          <a:p>
            <a:r>
              <a:rPr lang="hu-HU" dirty="0" smtClean="0"/>
              <a:t>A 20. sz. </a:t>
            </a:r>
            <a:r>
              <a:rPr lang="hu-HU" dirty="0" err="1" smtClean="0"/>
              <a:t>polikrízis-állapota</a:t>
            </a:r>
            <a:r>
              <a:rPr lang="hu-HU" dirty="0" smtClean="0"/>
              <a:t> újra hangsúlyos területté teszi („</a:t>
            </a:r>
            <a:r>
              <a:rPr lang="hu-HU" dirty="0" err="1" smtClean="0"/>
              <a:t>eszkatológiai</a:t>
            </a:r>
            <a:r>
              <a:rPr lang="hu-HU" dirty="0" smtClean="0"/>
              <a:t> iroda” forgalma)</a:t>
            </a:r>
          </a:p>
          <a:p>
            <a:r>
              <a:rPr lang="hu-HU" dirty="0" smtClean="0"/>
              <a:t>A valláspedagógiában háttérszerep – jelenleg éledő érdeklődés</a:t>
            </a:r>
          </a:p>
          <a:p>
            <a:pPr>
              <a:buNone/>
            </a:pP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Eszkatológia</a:t>
            </a:r>
            <a:endParaRPr lang="hu-H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Világi </a:t>
            </a:r>
            <a:r>
              <a:rPr lang="hu-HU" dirty="0" smtClean="0"/>
              <a:t>apokalipszisek (Ernst Bloch: az utópia az apokaliptikus tudat modern változata)</a:t>
            </a:r>
            <a:endParaRPr lang="hu-HU" dirty="0" smtClean="0"/>
          </a:p>
          <a:p>
            <a:r>
              <a:rPr lang="hu-HU" dirty="0" smtClean="0"/>
              <a:t>Immanens krízis és üdvösség kézzelfogható víziója</a:t>
            </a:r>
          </a:p>
          <a:p>
            <a:r>
              <a:rPr lang="hu-HU" dirty="0" smtClean="0"/>
              <a:t>Krízisfelfogásában eltér az </a:t>
            </a:r>
            <a:r>
              <a:rPr lang="hu-HU" dirty="0" err="1" smtClean="0"/>
              <a:t>apokaliptikától</a:t>
            </a:r>
            <a:r>
              <a:rPr lang="hu-HU" dirty="0" smtClean="0"/>
              <a:t> (implicit, belső és közvetett válság)</a:t>
            </a:r>
          </a:p>
          <a:p>
            <a:r>
              <a:rPr lang="hu-HU" dirty="0" smtClean="0"/>
              <a:t>Az üdvösség fogalma központi jelentőségű</a:t>
            </a:r>
          </a:p>
          <a:p>
            <a:r>
              <a:rPr lang="hu-HU" dirty="0" smtClean="0"/>
              <a:t>A kognitív disszonancia táplálja</a:t>
            </a:r>
          </a:p>
          <a:p>
            <a:r>
              <a:rPr lang="hu-HU" dirty="0" smtClean="0"/>
              <a:t>Átmeneti eset: „csonkolt apokalipszisek” (</a:t>
            </a:r>
            <a:r>
              <a:rPr lang="hu-HU" dirty="0" err="1" smtClean="0"/>
              <a:t>Vondung</a:t>
            </a:r>
            <a:r>
              <a:rPr lang="hu-HU" dirty="0" smtClean="0"/>
              <a:t>) / </a:t>
            </a:r>
            <a:r>
              <a:rPr lang="hu-HU" dirty="0" err="1" smtClean="0"/>
              <a:t>disztópiák</a:t>
            </a:r>
            <a:r>
              <a:rPr lang="hu-HU" dirty="0" smtClean="0"/>
              <a:t>: az üdvösség állapotáig nem jutnak el, a krízis mint romlási folyamat áll a középpontban, a nyomorúság állapota statiku</a:t>
            </a:r>
            <a:r>
              <a:rPr lang="hu-HU" dirty="0" smtClean="0"/>
              <a:t>s végállapotként jelenik meg</a:t>
            </a:r>
            <a:r>
              <a:rPr lang="hu-HU" dirty="0" smtClean="0"/>
              <a:t> </a:t>
            </a:r>
          </a:p>
          <a:p>
            <a:pPr>
              <a:buNone/>
            </a:pP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Utópia / </a:t>
            </a:r>
            <a:r>
              <a:rPr lang="hu-HU" dirty="0" err="1" smtClean="0"/>
              <a:t>disztópia</a:t>
            </a:r>
            <a:r>
              <a:rPr lang="hu-HU" dirty="0" smtClean="0"/>
              <a:t> </a:t>
            </a:r>
            <a:endParaRPr lang="hu-H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267494"/>
            <a:ext cx="3409500" cy="785400"/>
          </a:xfrm>
        </p:spPr>
        <p:txBody>
          <a:bodyPr/>
          <a:lstStyle/>
          <a:p>
            <a:r>
              <a:rPr lang="hu-HU" sz="2400" dirty="0" smtClean="0"/>
              <a:t>Bibliai </a:t>
            </a:r>
            <a:r>
              <a:rPr lang="hu-HU" sz="2400" dirty="0" err="1" smtClean="0"/>
              <a:t>apokaliptika</a:t>
            </a:r>
            <a:r>
              <a:rPr lang="hu-HU" sz="2400" dirty="0" smtClean="0"/>
              <a:t> – Ószövetség</a:t>
            </a:r>
            <a:endParaRPr lang="hu-HU" sz="2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347614"/>
            <a:ext cx="7848872" cy="34267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sz="1200" dirty="0" smtClean="0"/>
              <a:t>Apokaliptikus szöveghelyek a kánonban: Dán; </a:t>
            </a:r>
            <a:r>
              <a:rPr lang="hu-HU" sz="1200" dirty="0" err="1" smtClean="0"/>
              <a:t>Ézs</a:t>
            </a:r>
            <a:r>
              <a:rPr lang="hu-HU" sz="1200" dirty="0" smtClean="0"/>
              <a:t> 24–27; </a:t>
            </a:r>
            <a:r>
              <a:rPr lang="hu-HU" sz="1200" dirty="0" err="1" smtClean="0"/>
              <a:t>Jóel</a:t>
            </a:r>
            <a:r>
              <a:rPr lang="hu-HU" sz="1200" dirty="0" smtClean="0"/>
              <a:t>, </a:t>
            </a:r>
            <a:r>
              <a:rPr lang="hu-HU" sz="1200" dirty="0" err="1" smtClean="0"/>
              <a:t>Zak</a:t>
            </a:r>
            <a:r>
              <a:rPr lang="hu-HU" sz="1200" dirty="0" smtClean="0"/>
              <a:t> 9–14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Apokrifek: </a:t>
            </a:r>
            <a:r>
              <a:rPr lang="hu-HU" sz="1200" dirty="0" err="1" smtClean="0"/>
              <a:t>Énókh</a:t>
            </a:r>
            <a:r>
              <a:rPr lang="hu-HU" sz="1200" dirty="0" smtClean="0"/>
              <a:t>, </a:t>
            </a:r>
            <a:r>
              <a:rPr lang="hu-HU" sz="1200" dirty="0" err="1" smtClean="0"/>
              <a:t>Báruk</a:t>
            </a:r>
            <a:r>
              <a:rPr lang="hu-HU" sz="1200" dirty="0" smtClean="0"/>
              <a:t>, 4. </a:t>
            </a:r>
            <a:r>
              <a:rPr lang="hu-HU" sz="1200" dirty="0" err="1" smtClean="0"/>
              <a:t>Ezsdrás</a:t>
            </a:r>
            <a:r>
              <a:rPr lang="hu-HU" sz="1200" dirty="0" smtClean="0"/>
              <a:t>, Ábrahám apokalipszise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(</a:t>
            </a:r>
            <a:r>
              <a:rPr lang="hu-HU" sz="1200" dirty="0" err="1" smtClean="0"/>
              <a:t>Intertestamentális</a:t>
            </a:r>
            <a:r>
              <a:rPr lang="hu-HU" sz="1200" dirty="0" smtClean="0"/>
              <a:t> kor: több </a:t>
            </a:r>
            <a:r>
              <a:rPr lang="hu-HU" sz="1200" dirty="0" err="1" smtClean="0"/>
              <a:t>qumráni</a:t>
            </a:r>
            <a:r>
              <a:rPr lang="hu-HU" sz="1200" dirty="0" smtClean="0"/>
              <a:t> töredék)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Lehetséges hatások: bölcsességirodalom; perzsa hatás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Papi körökből induló apokaliptikus történetírás, esetleg fogság alatti/ fogság utáni próféták sajátos világlátása (az Isten igéjébe vetett hit krízise); vö. </a:t>
            </a:r>
            <a:r>
              <a:rPr lang="hu-HU" sz="1200" dirty="0" err="1" smtClean="0"/>
              <a:t>Ézs</a:t>
            </a:r>
            <a:r>
              <a:rPr lang="hu-HU" sz="1200" dirty="0" smtClean="0"/>
              <a:t> 49–66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Világtörténet bemutatása: az adott kor eseményeinek magyarázata (jövő és múlt sajátos viszonya)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Igazak gyülekezete: az apokaliptikus művek első számú megszólítottja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Kisebbségi helyzet, egzisztenciális fenyegetettség (Dán 6)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Az igazi Izrael: bölcsek és igazak közössége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A közeljövőben várható fordulat azonnali megtérést követel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A hirtelen fordulat után ítélet következik (igazak és hűtlenek elkülönítése)</a:t>
            </a:r>
          </a:p>
          <a:p>
            <a:pPr>
              <a:buFont typeface="Arial" pitchFamily="34" charset="0"/>
              <a:buChar char="•"/>
            </a:pPr>
            <a:r>
              <a:rPr lang="hu-HU" sz="1200" dirty="0" smtClean="0"/>
              <a:t>Kozmikus ábrázolásmód </a:t>
            </a:r>
            <a:endParaRPr lang="hu-HU" sz="1200" dirty="0"/>
          </a:p>
        </p:txBody>
      </p:sp>
      <p:sp>
        <p:nvSpPr>
          <p:cNvPr id="4" name="Kép helye 3"/>
          <p:cNvSpPr>
            <a:spLocks noGrp="1"/>
          </p:cNvSpPr>
          <p:nvPr>
            <p:ph type="pic" idx="2"/>
          </p:nvPr>
        </p:nvSpPr>
        <p:spPr/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339502"/>
            <a:ext cx="3409500" cy="785400"/>
          </a:xfrm>
        </p:spPr>
        <p:txBody>
          <a:bodyPr/>
          <a:lstStyle/>
          <a:p>
            <a:r>
              <a:rPr lang="hu-HU" sz="2400" dirty="0" smtClean="0"/>
              <a:t>Bibliai </a:t>
            </a:r>
            <a:r>
              <a:rPr lang="hu-HU" sz="2400" dirty="0" err="1" smtClean="0"/>
              <a:t>apokaliptika</a:t>
            </a:r>
            <a:r>
              <a:rPr lang="hu-HU" sz="2400" dirty="0" smtClean="0"/>
              <a:t> – Újszövetség I.</a:t>
            </a:r>
            <a:endParaRPr lang="hu-HU" sz="2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1491630"/>
            <a:ext cx="6840760" cy="311684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Sajátos teológiai problematika: Jézus fellépése, Isten országa közelítésének hirdetése és a </a:t>
            </a:r>
            <a:r>
              <a:rPr lang="hu-HU" dirty="0" err="1" smtClean="0"/>
              <a:t>végváradalmak</a:t>
            </a:r>
            <a:r>
              <a:rPr lang="hu-HU" dirty="0" smtClean="0"/>
              <a:t> (</a:t>
            </a:r>
            <a:r>
              <a:rPr lang="hu-HU" dirty="0" err="1" smtClean="0"/>
              <a:t>a</a:t>
            </a:r>
            <a:r>
              <a:rPr lang="hu-HU" dirty="0" smtClean="0"/>
              <a:t> diadalmasan visszatérő Krisztus) ideje közötti feszültség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Keresztelő János a zsidó </a:t>
            </a:r>
            <a:r>
              <a:rPr lang="hu-HU" dirty="0" err="1" smtClean="0"/>
              <a:t>apokaliptika</a:t>
            </a:r>
            <a:r>
              <a:rPr lang="hu-HU" dirty="0" smtClean="0"/>
              <a:t> talaján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A Jézus által használt apokaliptikus képek kevésbé élesek (és nem is olyan gyakoriak)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Egyértelmű apokaliptikus motívumok:</a:t>
            </a:r>
          </a:p>
          <a:p>
            <a:r>
              <a:rPr lang="hu-HU" sz="1200" dirty="0" smtClean="0"/>
              <a:t>		- Isten országának hangsúlyozása (történelem fölötti, mégis immanens erő 	betörése a világba)</a:t>
            </a:r>
          </a:p>
          <a:p>
            <a:r>
              <a:rPr lang="hu-HU" sz="1200" dirty="0" smtClean="0"/>
              <a:t>		- Végítélet képe</a:t>
            </a:r>
          </a:p>
          <a:p>
            <a:r>
              <a:rPr lang="hu-HU" sz="1200" dirty="0" smtClean="0"/>
              <a:t>		- Templom megtisztítása</a:t>
            </a:r>
          </a:p>
          <a:p>
            <a:r>
              <a:rPr lang="hu-HU" sz="1200" dirty="0" smtClean="0"/>
              <a:t>		- Időfogalom, idők jeleinek értelmezése</a:t>
            </a:r>
          </a:p>
          <a:p>
            <a:r>
              <a:rPr lang="hu-HU" sz="1200" dirty="0" smtClean="0"/>
              <a:t>		[- A végső fordulat idejének kiszámíthatóságától elhatárolja magát (</a:t>
            </a:r>
            <a:r>
              <a:rPr lang="hu-HU" sz="1200" dirty="0" err="1" smtClean="0"/>
              <a:t>Lk</a:t>
            </a:r>
            <a:r>
              <a:rPr lang="hu-HU" sz="1200" dirty="0" smtClean="0"/>
              <a:t> 17,20)]</a:t>
            </a:r>
            <a:endParaRPr lang="hu-HU" sz="1200" dirty="0"/>
          </a:p>
        </p:txBody>
      </p:sp>
      <p:sp>
        <p:nvSpPr>
          <p:cNvPr id="4" name="Kép helye 3"/>
          <p:cNvSpPr>
            <a:spLocks noGrp="1"/>
          </p:cNvSpPr>
          <p:nvPr>
            <p:ph type="pic" idx="2"/>
          </p:nvPr>
        </p:nvSpPr>
        <p:spPr/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267494"/>
            <a:ext cx="3409500" cy="785400"/>
          </a:xfrm>
        </p:spPr>
        <p:txBody>
          <a:bodyPr/>
          <a:lstStyle/>
          <a:p>
            <a:r>
              <a:rPr lang="hu-HU" sz="2400" dirty="0" smtClean="0"/>
              <a:t>Bibliai </a:t>
            </a:r>
            <a:r>
              <a:rPr lang="hu-HU" sz="2400" dirty="0" err="1" smtClean="0"/>
              <a:t>apokaliptika</a:t>
            </a:r>
            <a:r>
              <a:rPr lang="hu-HU" sz="2400" dirty="0" smtClean="0"/>
              <a:t> – Újszövetség </a:t>
            </a:r>
            <a:r>
              <a:rPr lang="hu-HU" sz="2400" dirty="0" smtClean="0"/>
              <a:t>II.</a:t>
            </a:r>
            <a:endParaRPr lang="hu-HU" sz="2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15100" y="1491630"/>
            <a:ext cx="7097260" cy="311684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sz="1400" dirty="0" smtClean="0"/>
              <a:t>Evangéliumok: Jézus igehirdetése a szerzők elvárási horizontjának tükrében jelenik meg – nem az eredeti apokaliptikus helyzetet ábrázolják, hanem annak recepcióját az ősgyülekezetekben</a:t>
            </a:r>
          </a:p>
          <a:p>
            <a:pPr>
              <a:buFont typeface="Arial" pitchFamily="34" charset="0"/>
              <a:buChar char="•"/>
            </a:pPr>
            <a:r>
              <a:rPr lang="hu-HU" sz="1400" dirty="0" smtClean="0"/>
              <a:t>Pál: időfogalom a Jézus által is használt világkorszakokon nyugszik, a jelen </a:t>
            </a:r>
            <a:r>
              <a:rPr lang="hu-HU" sz="1400" dirty="0" err="1" smtClean="0"/>
              <a:t>aión</a:t>
            </a:r>
            <a:r>
              <a:rPr lang="hu-HU" sz="1400" dirty="0" smtClean="0"/>
              <a:t> gonosz (</a:t>
            </a:r>
            <a:r>
              <a:rPr lang="hu-HU" sz="1400" dirty="0" err="1" smtClean="0"/>
              <a:t>Gal</a:t>
            </a:r>
            <a:r>
              <a:rPr lang="hu-HU" sz="1400" dirty="0" smtClean="0"/>
              <a:t> 4), Krisztus fellépése az ember megtérésre szolgáló ideje (1Kor 10,11), Krisztus visszajövetelével kezdetét veszi a végső dráma (2Thessz 1,5kk), Isten hatalma győz a </a:t>
            </a:r>
            <a:r>
              <a:rPr lang="hu-HU" sz="1400" dirty="0" smtClean="0"/>
              <a:t>S</a:t>
            </a:r>
            <a:r>
              <a:rPr lang="hu-HU" sz="1400" dirty="0" smtClean="0"/>
              <a:t>átán felett (Róm 16,20), az új teremtés megalkotása (2Kor 5,17); a Krisztusba vetett hit mindezt előrevetíti (új mozgatóerő: Krisztusvárás)</a:t>
            </a:r>
          </a:p>
          <a:p>
            <a:pPr>
              <a:buFont typeface="Arial" pitchFamily="34" charset="0"/>
              <a:buChar char="•"/>
            </a:pPr>
            <a:r>
              <a:rPr lang="hu-HU" sz="1400" dirty="0" smtClean="0"/>
              <a:t>Jelenések könyve: a teológiai fogalom kialakulásában döntő szerep (tipikus jegyek: mitikus metaforák, dualizmus, látomásszerűség, számmisztika, köztes lények szerepeltetése), mégsem felel meg a műfaj összes jellegzetességének (nem ábrázolja az elmúlt történelmet, csak az eljövendő </a:t>
            </a:r>
            <a:r>
              <a:rPr lang="hu-HU" sz="1400" dirty="0" err="1" smtClean="0"/>
              <a:t>aión</a:t>
            </a:r>
            <a:r>
              <a:rPr lang="hu-HU" sz="1400" dirty="0" smtClean="0"/>
              <a:t> végső drámáját)</a:t>
            </a:r>
          </a:p>
          <a:p>
            <a:pPr>
              <a:buFont typeface="Arial" pitchFamily="34" charset="0"/>
              <a:buChar char="•"/>
            </a:pPr>
            <a:r>
              <a:rPr lang="hu-HU" sz="1400" dirty="0" smtClean="0"/>
              <a:t>Újszövetségi apokrifek (Péter apokalipszise, a Tizenkét pátriárka testamentuma, Ézsaiás mennybemenetele)</a:t>
            </a:r>
            <a:endParaRPr lang="hu-HU" sz="1400" dirty="0"/>
          </a:p>
        </p:txBody>
      </p:sp>
      <p:sp>
        <p:nvSpPr>
          <p:cNvPr id="4" name="Kép helye 3"/>
          <p:cNvSpPr>
            <a:spLocks noGrp="1"/>
          </p:cNvSpPr>
          <p:nvPr>
            <p:ph type="pic" idx="2"/>
          </p:nvPr>
        </p:nvSpPr>
        <p:spPr/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1" name="Google Shape;531;p36"/>
          <p:cNvGraphicFramePr/>
          <p:nvPr/>
        </p:nvGraphicFramePr>
        <p:xfrm>
          <a:off x="0" y="1705575"/>
          <a:ext cx="9144000" cy="2188200"/>
        </p:xfrm>
        <a:graphic>
          <a:graphicData uri="http://schemas.openxmlformats.org/drawingml/2006/table">
            <a:tbl>
              <a:tblPr>
                <a:noFill/>
                <a:tableStyleId>{C9EF6DCD-8429-46CD-8423-B3AA45B98AFF}</a:tableStyleId>
              </a:tblPr>
              <a:tblGrid>
                <a:gridCol w="3490575"/>
                <a:gridCol w="5653425"/>
              </a:tblGrid>
              <a:tr h="364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miko"/>
                          <a:ea typeface="Amiko"/>
                          <a:cs typeface="Amiko"/>
                          <a:sym typeface="Amiko"/>
                        </a:rPr>
                        <a:t>Bevezetés</a:t>
                      </a:r>
                      <a:endParaRPr sz="1000" dirty="0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731500" marR="91425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Az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ö</a:t>
                      </a: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kológiai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krízis / </a:t>
                      </a:r>
                      <a:r>
                        <a:rPr lang="hu-HU" sz="900" baseline="0" dirty="0" err="1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polikrízis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nemzedékei egykor és most</a:t>
                      </a:r>
                      <a:endParaRPr sz="9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miko"/>
                          <a:ea typeface="Amiko"/>
                          <a:cs typeface="Amiko"/>
                          <a:sym typeface="Amiko"/>
                        </a:rPr>
                        <a:t>Találkozási</a:t>
                      </a:r>
                      <a:r>
                        <a:rPr lang="hu-HU" sz="1000" baseline="0" dirty="0" smtClean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miko"/>
                          <a:ea typeface="Amiko"/>
                          <a:cs typeface="Amiko"/>
                          <a:sym typeface="Amiko"/>
                        </a:rPr>
                        <a:t> pontok</a:t>
                      </a:r>
                      <a:endParaRPr sz="1000" dirty="0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731500" marR="91425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krízis megjelenítései a kortárs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művészetben</a:t>
                      </a:r>
                      <a:endParaRPr sz="9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731500" marR="91425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 krízis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leírásai a médiában és a tudományos diskurzusban</a:t>
                      </a:r>
                      <a:endParaRPr sz="9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miko"/>
                          <a:ea typeface="Amiko"/>
                          <a:cs typeface="Amiko"/>
                          <a:sym typeface="Amiko"/>
                        </a:rPr>
                        <a:t>Fogalmak</a:t>
                      </a:r>
                      <a:endParaRPr sz="1000" dirty="0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731500" marR="91425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Apokalipszis, </a:t>
                      </a:r>
                      <a:r>
                        <a:rPr lang="hu-HU" sz="900" dirty="0" err="1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eszkatológia</a:t>
                      </a: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utópia – vallástudományi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megközelítés</a:t>
                      </a:r>
                      <a:endParaRPr sz="9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Amiko"/>
                          <a:ea typeface="Amiko"/>
                          <a:cs typeface="Amiko"/>
                          <a:sym typeface="Amiko"/>
                        </a:rPr>
                        <a:t>Biblia</a:t>
                      </a:r>
                      <a:endParaRPr sz="1000" dirty="0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731500" marR="91425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bibliai </a:t>
                      </a:r>
                      <a:r>
                        <a:rPr lang="hu-HU" sz="900" baseline="0" dirty="0" err="1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apokaliptika</a:t>
                      </a:r>
                      <a:endParaRPr sz="900" dirty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000" dirty="0" smtClean="0">
                          <a:solidFill>
                            <a:schemeClr val="dk1"/>
                          </a:solidFill>
                          <a:latin typeface="Amiko"/>
                          <a:ea typeface="Amiko"/>
                          <a:cs typeface="Amiko"/>
                          <a:sym typeface="Amiko"/>
                        </a:rPr>
                        <a:t>Kitekintés</a:t>
                      </a:r>
                      <a:endParaRPr sz="1000" dirty="0">
                        <a:solidFill>
                          <a:schemeClr val="dk1"/>
                        </a:solidFill>
                        <a:latin typeface="Amiko"/>
                        <a:ea typeface="Amiko"/>
                        <a:cs typeface="Amiko"/>
                        <a:sym typeface="Amiko"/>
                      </a:endParaRPr>
                    </a:p>
                  </a:txBody>
                  <a:tcPr marL="731500" marR="91425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90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Az</a:t>
                      </a:r>
                      <a:r>
                        <a:rPr lang="hu-HU" sz="900" baseline="0" dirty="0" smtClean="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apokaliptikus kifejezésmódok  lehetséges jelentései a szekularizált társadalmakban</a:t>
                      </a:r>
                      <a:endParaRPr lang="hu-HU" sz="900" dirty="0" smtClean="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0" marT="0" marB="0" anchor="ctr">
                    <a:lnL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32" name="Google Shape;532;p36"/>
          <p:cNvSpPr txBox="1"/>
          <p:nvPr/>
        </p:nvSpPr>
        <p:spPr>
          <a:xfrm>
            <a:off x="719950" y="1139950"/>
            <a:ext cx="77040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3" name="Google Shape;533;p36"/>
          <p:cNvSpPr txBox="1"/>
          <p:nvPr/>
        </p:nvSpPr>
        <p:spPr>
          <a:xfrm>
            <a:off x="718800" y="4229300"/>
            <a:ext cx="31824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Amiko SemiBold"/>
              <a:ea typeface="Amiko SemiBold"/>
              <a:cs typeface="Amiko SemiBold"/>
              <a:sym typeface="Amiko SemiBold"/>
            </a:endParaRPr>
          </a:p>
        </p:txBody>
      </p:sp>
      <p:sp>
        <p:nvSpPr>
          <p:cNvPr id="534" name="Google Shape;534;p36"/>
          <p:cNvSpPr txBox="1"/>
          <p:nvPr/>
        </p:nvSpPr>
        <p:spPr>
          <a:xfrm>
            <a:off x="5242800" y="4229300"/>
            <a:ext cx="31824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535" name="Google Shape;535;p36"/>
          <p:cNvSpPr txBox="1">
            <a:spLocks noGrp="1"/>
          </p:cNvSpPr>
          <p:nvPr>
            <p:ph type="title"/>
          </p:nvPr>
        </p:nvSpPr>
        <p:spPr>
          <a:xfrm flipH="1">
            <a:off x="715000" y="422725"/>
            <a:ext cx="7713900" cy="530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Apokalipszis - most</a:t>
            </a:r>
            <a:endParaRPr dirty="0"/>
          </a:p>
        </p:txBody>
      </p:sp>
      <p:grpSp>
        <p:nvGrpSpPr>
          <p:cNvPr id="536" name="Google Shape;536;p36"/>
          <p:cNvGrpSpPr/>
          <p:nvPr/>
        </p:nvGrpSpPr>
        <p:grpSpPr>
          <a:xfrm>
            <a:off x="4249838" y="4157268"/>
            <a:ext cx="644323" cy="482128"/>
            <a:chOff x="9884101" y="2516393"/>
            <a:chExt cx="644323" cy="482128"/>
          </a:xfrm>
        </p:grpSpPr>
        <p:sp>
          <p:nvSpPr>
            <p:cNvPr id="537" name="Google Shape;537;p36"/>
            <p:cNvSpPr/>
            <p:nvPr/>
          </p:nvSpPr>
          <p:spPr>
            <a:xfrm>
              <a:off x="10082049" y="2731495"/>
              <a:ext cx="52059" cy="51680"/>
            </a:xfrm>
            <a:custGeom>
              <a:avLst/>
              <a:gdLst/>
              <a:ahLst/>
              <a:cxnLst/>
              <a:rect l="l" t="t" r="r" b="b"/>
              <a:pathLst>
                <a:path w="8112" h="8053" extrusionOk="0">
                  <a:moveTo>
                    <a:pt x="4066" y="0"/>
                  </a:moveTo>
                  <a:cubicBezTo>
                    <a:pt x="4019" y="0"/>
                    <a:pt x="3971" y="1"/>
                    <a:pt x="3923" y="2"/>
                  </a:cubicBezTo>
                  <a:cubicBezTo>
                    <a:pt x="1561" y="43"/>
                    <a:pt x="124" y="1439"/>
                    <a:pt x="1" y="4006"/>
                  </a:cubicBezTo>
                  <a:cubicBezTo>
                    <a:pt x="82" y="6596"/>
                    <a:pt x="1581" y="8052"/>
                    <a:pt x="4076" y="8052"/>
                  </a:cubicBezTo>
                  <a:cubicBezTo>
                    <a:pt x="4093" y="8052"/>
                    <a:pt x="4111" y="8052"/>
                    <a:pt x="4128" y="8052"/>
                  </a:cubicBezTo>
                  <a:cubicBezTo>
                    <a:pt x="6531" y="8032"/>
                    <a:pt x="8071" y="6471"/>
                    <a:pt x="8092" y="4089"/>
                  </a:cubicBezTo>
                  <a:cubicBezTo>
                    <a:pt x="8112" y="1590"/>
                    <a:pt x="6570" y="0"/>
                    <a:pt x="4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0278289" y="2731443"/>
              <a:ext cx="52059" cy="51616"/>
            </a:xfrm>
            <a:custGeom>
              <a:avLst/>
              <a:gdLst/>
              <a:ahLst/>
              <a:cxnLst/>
              <a:rect l="l" t="t" r="r" b="b"/>
              <a:pathLst>
                <a:path w="8112" h="8043" extrusionOk="0">
                  <a:moveTo>
                    <a:pt x="3987" y="1"/>
                  </a:moveTo>
                  <a:cubicBezTo>
                    <a:pt x="1586" y="1"/>
                    <a:pt x="60" y="1535"/>
                    <a:pt x="41" y="3973"/>
                  </a:cubicBezTo>
                  <a:cubicBezTo>
                    <a:pt x="1" y="6457"/>
                    <a:pt x="1563" y="8043"/>
                    <a:pt x="4041" y="8043"/>
                  </a:cubicBezTo>
                  <a:cubicBezTo>
                    <a:pt x="4104" y="8043"/>
                    <a:pt x="4167" y="8042"/>
                    <a:pt x="4230" y="8040"/>
                  </a:cubicBezTo>
                  <a:cubicBezTo>
                    <a:pt x="6592" y="7978"/>
                    <a:pt x="8009" y="6561"/>
                    <a:pt x="8111" y="4076"/>
                  </a:cubicBezTo>
                  <a:cubicBezTo>
                    <a:pt x="8070" y="1571"/>
                    <a:pt x="6694" y="133"/>
                    <a:pt x="4312" y="10"/>
                  </a:cubicBezTo>
                  <a:cubicBezTo>
                    <a:pt x="4202" y="4"/>
                    <a:pt x="4094" y="1"/>
                    <a:pt x="3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0081920" y="2516393"/>
              <a:ext cx="52059" cy="51860"/>
            </a:xfrm>
            <a:custGeom>
              <a:avLst/>
              <a:gdLst/>
              <a:ahLst/>
              <a:cxnLst/>
              <a:rect l="l" t="t" r="r" b="b"/>
              <a:pathLst>
                <a:path w="8112" h="8081" extrusionOk="0">
                  <a:moveTo>
                    <a:pt x="4095" y="1"/>
                  </a:moveTo>
                  <a:cubicBezTo>
                    <a:pt x="4018" y="1"/>
                    <a:pt x="3940" y="2"/>
                    <a:pt x="3861" y="5"/>
                  </a:cubicBezTo>
                  <a:cubicBezTo>
                    <a:pt x="1397" y="108"/>
                    <a:pt x="164" y="1627"/>
                    <a:pt x="0" y="4051"/>
                  </a:cubicBezTo>
                  <a:cubicBezTo>
                    <a:pt x="185" y="6474"/>
                    <a:pt x="1417" y="7973"/>
                    <a:pt x="3881" y="8076"/>
                  </a:cubicBezTo>
                  <a:cubicBezTo>
                    <a:pt x="3960" y="8079"/>
                    <a:pt x="4038" y="8080"/>
                    <a:pt x="4115" y="8080"/>
                  </a:cubicBezTo>
                  <a:cubicBezTo>
                    <a:pt x="6661" y="8080"/>
                    <a:pt x="8112" y="6443"/>
                    <a:pt x="8112" y="4051"/>
                  </a:cubicBezTo>
                  <a:cubicBezTo>
                    <a:pt x="8112" y="1620"/>
                    <a:pt x="6623" y="1"/>
                    <a:pt x="4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0277891" y="2516418"/>
              <a:ext cx="52848" cy="52328"/>
            </a:xfrm>
            <a:custGeom>
              <a:avLst/>
              <a:gdLst/>
              <a:ahLst/>
              <a:cxnLst/>
              <a:rect l="l" t="t" r="r" b="b"/>
              <a:pathLst>
                <a:path w="8235" h="8154" extrusionOk="0">
                  <a:moveTo>
                    <a:pt x="4074" y="0"/>
                  </a:moveTo>
                  <a:cubicBezTo>
                    <a:pt x="1627" y="0"/>
                    <a:pt x="204" y="1571"/>
                    <a:pt x="103" y="3862"/>
                  </a:cubicBezTo>
                  <a:cubicBezTo>
                    <a:pt x="0" y="6388"/>
                    <a:pt x="1520" y="7907"/>
                    <a:pt x="4148" y="8154"/>
                  </a:cubicBezTo>
                  <a:cubicBezTo>
                    <a:pt x="6551" y="7907"/>
                    <a:pt x="8091" y="6716"/>
                    <a:pt x="8153" y="4232"/>
                  </a:cubicBezTo>
                  <a:cubicBezTo>
                    <a:pt x="8235" y="1603"/>
                    <a:pt x="6797" y="63"/>
                    <a:pt x="4169" y="1"/>
                  </a:cubicBezTo>
                  <a:cubicBezTo>
                    <a:pt x="4137" y="1"/>
                    <a:pt x="4105" y="0"/>
                    <a:pt x="40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9885160" y="2731501"/>
              <a:ext cx="52194" cy="51674"/>
            </a:xfrm>
            <a:custGeom>
              <a:avLst/>
              <a:gdLst/>
              <a:ahLst/>
              <a:cxnLst/>
              <a:rect l="l" t="t" r="r" b="b"/>
              <a:pathLst>
                <a:path w="8133" h="8052" extrusionOk="0">
                  <a:moveTo>
                    <a:pt x="4064" y="0"/>
                  </a:moveTo>
                  <a:cubicBezTo>
                    <a:pt x="1598" y="0"/>
                    <a:pt x="0" y="1435"/>
                    <a:pt x="0" y="4067"/>
                  </a:cubicBezTo>
                  <a:cubicBezTo>
                    <a:pt x="0" y="6552"/>
                    <a:pt x="1561" y="7989"/>
                    <a:pt x="3922" y="8051"/>
                  </a:cubicBezTo>
                  <a:cubicBezTo>
                    <a:pt x="3957" y="8052"/>
                    <a:pt x="3991" y="8052"/>
                    <a:pt x="4025" y="8052"/>
                  </a:cubicBezTo>
                  <a:cubicBezTo>
                    <a:pt x="6509" y="8052"/>
                    <a:pt x="7970" y="6578"/>
                    <a:pt x="8132" y="4005"/>
                  </a:cubicBezTo>
                  <a:cubicBezTo>
                    <a:pt x="7947" y="1500"/>
                    <a:pt x="6530" y="42"/>
                    <a:pt x="4169" y="1"/>
                  </a:cubicBezTo>
                  <a:cubicBezTo>
                    <a:pt x="4134" y="0"/>
                    <a:pt x="4099" y="0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0474915" y="2730846"/>
              <a:ext cx="52983" cy="52328"/>
            </a:xfrm>
            <a:custGeom>
              <a:avLst/>
              <a:gdLst/>
              <a:ahLst/>
              <a:cxnLst/>
              <a:rect l="l" t="t" r="r" b="b"/>
              <a:pathLst>
                <a:path w="8256" h="8154" extrusionOk="0">
                  <a:moveTo>
                    <a:pt x="4107" y="0"/>
                  </a:moveTo>
                  <a:cubicBezTo>
                    <a:pt x="1807" y="329"/>
                    <a:pt x="165" y="1397"/>
                    <a:pt x="82" y="3923"/>
                  </a:cubicBezTo>
                  <a:cubicBezTo>
                    <a:pt x="0" y="6613"/>
                    <a:pt x="1582" y="8112"/>
                    <a:pt x="4107" y="8153"/>
                  </a:cubicBezTo>
                  <a:cubicBezTo>
                    <a:pt x="4140" y="8154"/>
                    <a:pt x="4173" y="8154"/>
                    <a:pt x="4206" y="8154"/>
                  </a:cubicBezTo>
                  <a:cubicBezTo>
                    <a:pt x="6494" y="8154"/>
                    <a:pt x="8072" y="6742"/>
                    <a:pt x="8153" y="4313"/>
                  </a:cubicBezTo>
                  <a:cubicBezTo>
                    <a:pt x="8256" y="1643"/>
                    <a:pt x="6654" y="349"/>
                    <a:pt x="41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0081259" y="2945794"/>
              <a:ext cx="52855" cy="52335"/>
            </a:xfrm>
            <a:custGeom>
              <a:avLst/>
              <a:gdLst/>
              <a:ahLst/>
              <a:cxnLst/>
              <a:rect l="l" t="t" r="r" b="b"/>
              <a:pathLst>
                <a:path w="8236" h="8155" extrusionOk="0">
                  <a:moveTo>
                    <a:pt x="3943" y="1"/>
                  </a:moveTo>
                  <a:cubicBezTo>
                    <a:pt x="1459" y="370"/>
                    <a:pt x="0" y="1767"/>
                    <a:pt x="165" y="4416"/>
                  </a:cubicBezTo>
                  <a:cubicBezTo>
                    <a:pt x="327" y="6843"/>
                    <a:pt x="1803" y="8154"/>
                    <a:pt x="4182" y="8154"/>
                  </a:cubicBezTo>
                  <a:cubicBezTo>
                    <a:pt x="4219" y="8154"/>
                    <a:pt x="4255" y="8154"/>
                    <a:pt x="4292" y="8153"/>
                  </a:cubicBezTo>
                  <a:cubicBezTo>
                    <a:pt x="6777" y="8092"/>
                    <a:pt x="8215" y="6469"/>
                    <a:pt x="8215" y="4169"/>
                  </a:cubicBezTo>
                  <a:cubicBezTo>
                    <a:pt x="8235" y="1643"/>
                    <a:pt x="6675" y="144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10278155" y="2946320"/>
              <a:ext cx="52457" cy="51802"/>
            </a:xfrm>
            <a:custGeom>
              <a:avLst/>
              <a:gdLst/>
              <a:ahLst/>
              <a:cxnLst/>
              <a:rect l="l" t="t" r="r" b="b"/>
              <a:pathLst>
                <a:path w="8174" h="8072" extrusionOk="0">
                  <a:moveTo>
                    <a:pt x="4148" y="1"/>
                  </a:moveTo>
                  <a:cubicBezTo>
                    <a:pt x="1458" y="1"/>
                    <a:pt x="0" y="1685"/>
                    <a:pt x="62" y="4170"/>
                  </a:cubicBezTo>
                  <a:cubicBezTo>
                    <a:pt x="123" y="6475"/>
                    <a:pt x="1583" y="8072"/>
                    <a:pt x="4040" y="8072"/>
                  </a:cubicBezTo>
                  <a:cubicBezTo>
                    <a:pt x="4055" y="8072"/>
                    <a:pt x="4071" y="8072"/>
                    <a:pt x="4087" y="8071"/>
                  </a:cubicBezTo>
                  <a:cubicBezTo>
                    <a:pt x="6736" y="8051"/>
                    <a:pt x="8030" y="6470"/>
                    <a:pt x="8173" y="3903"/>
                  </a:cubicBezTo>
                  <a:cubicBezTo>
                    <a:pt x="7906" y="1459"/>
                    <a:pt x="6613" y="1"/>
                    <a:pt x="4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9884762" y="2516553"/>
              <a:ext cx="52720" cy="51667"/>
            </a:xfrm>
            <a:custGeom>
              <a:avLst/>
              <a:gdLst/>
              <a:ahLst/>
              <a:cxnLst/>
              <a:rect l="l" t="t" r="r" b="b"/>
              <a:pathLst>
                <a:path w="8215" h="8051" extrusionOk="0">
                  <a:moveTo>
                    <a:pt x="4087" y="1"/>
                  </a:moveTo>
                  <a:cubicBezTo>
                    <a:pt x="1664" y="1"/>
                    <a:pt x="144" y="1438"/>
                    <a:pt x="83" y="3861"/>
                  </a:cubicBezTo>
                  <a:cubicBezTo>
                    <a:pt x="0" y="6470"/>
                    <a:pt x="1520" y="8030"/>
                    <a:pt x="4128" y="8051"/>
                  </a:cubicBezTo>
                  <a:cubicBezTo>
                    <a:pt x="4144" y="8051"/>
                    <a:pt x="4161" y="8051"/>
                    <a:pt x="4177" y="8051"/>
                  </a:cubicBezTo>
                  <a:cubicBezTo>
                    <a:pt x="6589" y="8051"/>
                    <a:pt x="7848" y="6536"/>
                    <a:pt x="8215" y="4211"/>
                  </a:cubicBezTo>
                  <a:cubicBezTo>
                    <a:pt x="8009" y="1623"/>
                    <a:pt x="6716" y="1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10475178" y="2516508"/>
              <a:ext cx="53246" cy="51789"/>
            </a:xfrm>
            <a:custGeom>
              <a:avLst/>
              <a:gdLst/>
              <a:ahLst/>
              <a:cxnLst/>
              <a:rect l="l" t="t" r="r" b="b"/>
              <a:pathLst>
                <a:path w="8297" h="8070" extrusionOk="0">
                  <a:moveTo>
                    <a:pt x="3913" y="1"/>
                  </a:moveTo>
                  <a:cubicBezTo>
                    <a:pt x="1646" y="1"/>
                    <a:pt x="415" y="1469"/>
                    <a:pt x="0" y="3622"/>
                  </a:cubicBezTo>
                  <a:cubicBezTo>
                    <a:pt x="41" y="6148"/>
                    <a:pt x="1191" y="7770"/>
                    <a:pt x="3594" y="8037"/>
                  </a:cubicBezTo>
                  <a:cubicBezTo>
                    <a:pt x="3806" y="8059"/>
                    <a:pt x="4011" y="8070"/>
                    <a:pt x="4211" y="8070"/>
                  </a:cubicBezTo>
                  <a:cubicBezTo>
                    <a:pt x="6466" y="8070"/>
                    <a:pt x="7903" y="6698"/>
                    <a:pt x="8091" y="4320"/>
                  </a:cubicBezTo>
                  <a:cubicBezTo>
                    <a:pt x="8297" y="1733"/>
                    <a:pt x="6798" y="131"/>
                    <a:pt x="4190" y="8"/>
                  </a:cubicBezTo>
                  <a:cubicBezTo>
                    <a:pt x="4096" y="3"/>
                    <a:pt x="4004" y="1"/>
                    <a:pt x="3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9884101" y="2946243"/>
              <a:ext cx="53252" cy="51789"/>
            </a:xfrm>
            <a:custGeom>
              <a:avLst/>
              <a:gdLst/>
              <a:ahLst/>
              <a:cxnLst/>
              <a:rect l="l" t="t" r="r" b="b"/>
              <a:pathLst>
                <a:path w="8298" h="8070" extrusionOk="0">
                  <a:moveTo>
                    <a:pt x="4071" y="1"/>
                  </a:moveTo>
                  <a:cubicBezTo>
                    <a:pt x="1829" y="1"/>
                    <a:pt x="376" y="1373"/>
                    <a:pt x="206" y="3750"/>
                  </a:cubicBezTo>
                  <a:cubicBezTo>
                    <a:pt x="1" y="6338"/>
                    <a:pt x="1500" y="7940"/>
                    <a:pt x="4108" y="8063"/>
                  </a:cubicBezTo>
                  <a:cubicBezTo>
                    <a:pt x="4202" y="8068"/>
                    <a:pt x="4294" y="8070"/>
                    <a:pt x="4384" y="8070"/>
                  </a:cubicBezTo>
                  <a:cubicBezTo>
                    <a:pt x="6651" y="8070"/>
                    <a:pt x="7883" y="6601"/>
                    <a:pt x="8297" y="4449"/>
                  </a:cubicBezTo>
                  <a:cubicBezTo>
                    <a:pt x="8236" y="1923"/>
                    <a:pt x="7086" y="300"/>
                    <a:pt x="4683" y="33"/>
                  </a:cubicBezTo>
                  <a:cubicBezTo>
                    <a:pt x="4473" y="12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10474389" y="2946410"/>
              <a:ext cx="53118" cy="52110"/>
            </a:xfrm>
            <a:custGeom>
              <a:avLst/>
              <a:gdLst/>
              <a:ahLst/>
              <a:cxnLst/>
              <a:rect l="l" t="t" r="r" b="b"/>
              <a:pathLst>
                <a:path w="8277" h="8120" extrusionOk="0">
                  <a:moveTo>
                    <a:pt x="4313" y="0"/>
                  </a:moveTo>
                  <a:cubicBezTo>
                    <a:pt x="4218" y="0"/>
                    <a:pt x="4122" y="3"/>
                    <a:pt x="4025" y="7"/>
                  </a:cubicBezTo>
                  <a:cubicBezTo>
                    <a:pt x="1417" y="110"/>
                    <a:pt x="0" y="1753"/>
                    <a:pt x="205" y="4361"/>
                  </a:cubicBezTo>
                  <a:cubicBezTo>
                    <a:pt x="370" y="6805"/>
                    <a:pt x="1992" y="7955"/>
                    <a:pt x="4415" y="8119"/>
                  </a:cubicBezTo>
                  <a:cubicBezTo>
                    <a:pt x="6736" y="7729"/>
                    <a:pt x="8276" y="6456"/>
                    <a:pt x="8235" y="4012"/>
                  </a:cubicBezTo>
                  <a:cubicBezTo>
                    <a:pt x="8195" y="1521"/>
                    <a:pt x="6748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483518"/>
            <a:ext cx="3409500" cy="785400"/>
          </a:xfrm>
        </p:spPr>
        <p:txBody>
          <a:bodyPr/>
          <a:lstStyle/>
          <a:p>
            <a:r>
              <a:rPr lang="hu-HU" sz="2400" dirty="0" smtClean="0"/>
              <a:t>Modern végidő-tudat</a:t>
            </a:r>
            <a:endParaRPr lang="hu-HU" sz="2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15100" y="1707654"/>
            <a:ext cx="7169268" cy="2900821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hu-HU" sz="1100" dirty="0" err="1" smtClean="0"/>
              <a:t>Umberto</a:t>
            </a:r>
            <a:r>
              <a:rPr lang="hu-HU" sz="1100" dirty="0" smtClean="0"/>
              <a:t> </a:t>
            </a:r>
            <a:r>
              <a:rPr lang="hu-HU" sz="1100" dirty="0" err="1" smtClean="0"/>
              <a:t>Eco</a:t>
            </a:r>
            <a:r>
              <a:rPr lang="hu-HU" sz="1100" dirty="0" smtClean="0"/>
              <a:t> – Carlo Maria Martini levelezése: </a:t>
            </a:r>
            <a:r>
              <a:rPr lang="hu-HU" sz="1100" i="1" dirty="0" smtClean="0"/>
              <a:t>Apokalipszis most?</a:t>
            </a:r>
            <a:r>
              <a:rPr lang="hu-HU" sz="1100" dirty="0" smtClean="0"/>
              <a:t> (1995) –„A végidőkön való töprengés ma jellemzőbb a laikus világra, mint a kereszténységre.”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Az </a:t>
            </a:r>
            <a:r>
              <a:rPr lang="hu-HU" sz="1100" dirty="0" err="1" smtClean="0"/>
              <a:t>apokaliptika</a:t>
            </a:r>
            <a:r>
              <a:rPr lang="hu-HU" sz="1100" dirty="0" smtClean="0"/>
              <a:t> szekuláris megjelenésének oka: olyan félelmek szorongatják az embert, amelyek már nem vallási eredetűek, a </a:t>
            </a:r>
            <a:r>
              <a:rPr lang="hu-HU" sz="1100" dirty="0" err="1" smtClean="0"/>
              <a:t>prófétikus</a:t>
            </a:r>
            <a:r>
              <a:rPr lang="hu-HU" sz="1100" dirty="0" smtClean="0"/>
              <a:t> fenyegetések nem a vallás közegéből jönnek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Egyházi fellépés inkább a mérsékelt realizmus talaján (biztonság, jó gyakorlatok, reménység)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Elhatárolódás a szektás prófétáktól, modern, felvilágosodás utáni evilági felelősségvállalás – a pesszimista hangokat háttérbe szorítja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Remény mint kötelesség – nem világos, mi a reménység tárgya: Isten megtartó kegyelme vagy az emberiség jövője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Szekuláris </a:t>
            </a:r>
            <a:r>
              <a:rPr lang="hu-HU" sz="1100" dirty="0" err="1" smtClean="0"/>
              <a:t>apokaliptika</a:t>
            </a:r>
            <a:r>
              <a:rPr lang="hu-HU" sz="1100" dirty="0" smtClean="0"/>
              <a:t>: ugyanabból a jövővel kapcsolatos szorongásból táplálkozik, mint a bibliai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Modern </a:t>
            </a:r>
            <a:r>
              <a:rPr lang="hu-HU" sz="1100" dirty="0" err="1" smtClean="0"/>
              <a:t>apokaliptika</a:t>
            </a:r>
            <a:r>
              <a:rPr lang="hu-HU" sz="1100" dirty="0" smtClean="0"/>
              <a:t>: a katasztrófára koncentrál, az általunk ismert világ végére (Isten országának ígérete nélkül), a bibliai </a:t>
            </a:r>
            <a:r>
              <a:rPr lang="hu-HU" sz="1100" dirty="0" err="1" smtClean="0"/>
              <a:t>apokaliptika</a:t>
            </a:r>
            <a:r>
              <a:rPr lang="hu-HU" sz="1100" dirty="0" smtClean="0"/>
              <a:t> fontos strukturális jegyeinek felhasználásával (kinyilatkoztatás, történelmi fordulópont, közeli végidők feltételezése)</a:t>
            </a:r>
          </a:p>
          <a:p>
            <a:pPr>
              <a:buFont typeface="Arial" pitchFamily="34" charset="0"/>
              <a:buChar char="•"/>
            </a:pPr>
            <a:r>
              <a:rPr lang="hu-HU" sz="1100" dirty="0" smtClean="0"/>
              <a:t>Lehetséges-e összefésülni a bibliai történetszemléletet a modern történetszemlélettel? (Nem </a:t>
            </a:r>
            <a:r>
              <a:rPr lang="hu-HU" sz="1100" dirty="0" err="1" smtClean="0"/>
              <a:t>mitologizáló</a:t>
            </a:r>
            <a:r>
              <a:rPr lang="hu-HU" sz="1100" dirty="0" smtClean="0"/>
              <a:t>, </a:t>
            </a:r>
            <a:r>
              <a:rPr lang="hu-HU" sz="1100" dirty="0" err="1" smtClean="0"/>
              <a:t>nem</a:t>
            </a:r>
            <a:r>
              <a:rPr lang="hu-HU" sz="1100" dirty="0" smtClean="0"/>
              <a:t> fundamentalista és nem felületes módon)</a:t>
            </a:r>
            <a:endParaRPr lang="hu-HU" sz="1100" dirty="0"/>
          </a:p>
        </p:txBody>
      </p:sp>
      <p:sp>
        <p:nvSpPr>
          <p:cNvPr id="4" name="Kép helye 3"/>
          <p:cNvSpPr>
            <a:spLocks noGrp="1"/>
          </p:cNvSpPr>
          <p:nvPr>
            <p:ph type="pic" idx="2"/>
          </p:nvPr>
        </p:nvSpPr>
        <p:spPr/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 flipH="1">
            <a:off x="5004048" y="3219822"/>
            <a:ext cx="3314700" cy="1218600"/>
          </a:xfrm>
        </p:spPr>
        <p:txBody>
          <a:bodyPr/>
          <a:lstStyle/>
          <a:p>
            <a:r>
              <a:rPr lang="hu-HU" dirty="0" smtClean="0"/>
              <a:t>Képek:</a:t>
            </a:r>
          </a:p>
          <a:p>
            <a:r>
              <a:rPr lang="hu-HU" dirty="0" err="1" smtClean="0"/>
              <a:t>Tettamanti</a:t>
            </a:r>
            <a:r>
              <a:rPr lang="hu-HU" dirty="0" smtClean="0"/>
              <a:t> Zsófia</a:t>
            </a:r>
          </a:p>
          <a:p>
            <a:r>
              <a:rPr lang="hu-HU" dirty="0" smtClean="0"/>
              <a:t>Isaac </a:t>
            </a:r>
            <a:r>
              <a:rPr lang="hu-HU" dirty="0" err="1" smtClean="0"/>
              <a:t>Cordal</a:t>
            </a:r>
            <a:endParaRPr lang="hu-HU" dirty="0" smtClean="0"/>
          </a:p>
          <a:p>
            <a:r>
              <a:rPr lang="hu-HU" dirty="0" err="1" smtClean="0"/>
              <a:t>Lori</a:t>
            </a:r>
            <a:r>
              <a:rPr lang="hu-HU" dirty="0" smtClean="0"/>
              <a:t> </a:t>
            </a:r>
            <a:r>
              <a:rPr lang="hu-HU" dirty="0" err="1" smtClean="0"/>
              <a:t>Nix</a:t>
            </a:r>
            <a:r>
              <a:rPr lang="hu-HU" dirty="0" smtClean="0"/>
              <a:t> – </a:t>
            </a:r>
            <a:r>
              <a:rPr lang="hu-HU" dirty="0" err="1" smtClean="0"/>
              <a:t>Kathleen</a:t>
            </a:r>
            <a:r>
              <a:rPr lang="hu-HU" dirty="0" smtClean="0"/>
              <a:t> Gerber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Kép helye 4" descr="TZS_Babilon_birds.jpg"/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5266" r="15266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8"/>
          <p:cNvSpPr txBox="1">
            <a:spLocks noGrp="1"/>
          </p:cNvSpPr>
          <p:nvPr>
            <p:ph type="subTitle" idx="1"/>
          </p:nvPr>
        </p:nvSpPr>
        <p:spPr>
          <a:xfrm>
            <a:off x="5972601" y="3906675"/>
            <a:ext cx="2456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9" name="Google Shape;599;p38"/>
          <p:cNvSpPr txBox="1">
            <a:spLocks noGrp="1"/>
          </p:cNvSpPr>
          <p:nvPr>
            <p:ph type="title"/>
          </p:nvPr>
        </p:nvSpPr>
        <p:spPr>
          <a:xfrm>
            <a:off x="5076056" y="1491630"/>
            <a:ext cx="3413700" cy="15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 smtClean="0"/>
              <a:t>Ökológiai krízis /</a:t>
            </a:r>
            <a:r>
              <a:rPr lang="hu-HU" sz="3600" dirty="0" err="1" smtClean="0"/>
              <a:t>polikrízis</a:t>
            </a:r>
            <a:endParaRPr sz="3600" dirty="0"/>
          </a:p>
        </p:txBody>
      </p:sp>
      <p:cxnSp>
        <p:nvCxnSpPr>
          <p:cNvPr id="601" name="Google Shape;601;p38"/>
          <p:cNvCxnSpPr/>
          <p:nvPr/>
        </p:nvCxnSpPr>
        <p:spPr>
          <a:xfrm>
            <a:off x="5229325" y="3295650"/>
            <a:ext cx="39147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0" name="Picture 2"/>
          <p:cNvPicPr>
            <a:picLocks noGrp="1" noChangeAspect="1" noChangeArrowheads="1"/>
          </p:cNvPicPr>
          <p:nvPr>
            <p:ph type="pic" idx="3"/>
          </p:nvPr>
        </p:nvPicPr>
        <p:blipFill>
          <a:blip r:embed="rId3"/>
          <a:srcRect l="10095" r="10095"/>
          <a:stretch>
            <a:fillRect/>
          </a:stretch>
        </p:blipFill>
        <p:spPr bwMode="auto">
          <a:xfrm>
            <a:off x="714375" y="531813"/>
            <a:ext cx="2963863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 smtClean="0"/>
              <a:t>Alapvető krízistapasztalatok</a:t>
            </a:r>
            <a:endParaRPr lang="hu-HU" sz="1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2427734"/>
            <a:ext cx="3409500" cy="1698600"/>
          </a:xfrm>
        </p:spPr>
        <p:txBody>
          <a:bodyPr/>
          <a:lstStyle/>
          <a:p>
            <a:r>
              <a:rPr lang="hu-HU" dirty="0" smtClean="0"/>
              <a:t>Természeti katasztrófák</a:t>
            </a:r>
          </a:p>
          <a:p>
            <a:r>
              <a:rPr lang="hu-HU" dirty="0" smtClean="0"/>
              <a:t>Erőforrások elapadása</a:t>
            </a:r>
          </a:p>
          <a:p>
            <a:r>
              <a:rPr lang="hu-HU" dirty="0" smtClean="0"/>
              <a:t>Háború</a:t>
            </a:r>
          </a:p>
          <a:p>
            <a:r>
              <a:rPr lang="hu-HU" dirty="0" smtClean="0"/>
              <a:t>Járványok</a:t>
            </a:r>
          </a:p>
          <a:p>
            <a:r>
              <a:rPr lang="hu-HU" dirty="0" smtClean="0"/>
              <a:t>Szegénység/Éhség</a:t>
            </a:r>
          </a:p>
          <a:p>
            <a:r>
              <a:rPr lang="hu-HU" dirty="0" smtClean="0"/>
              <a:t>Kizsákmányolás</a:t>
            </a:r>
          </a:p>
          <a:p>
            <a:r>
              <a:rPr lang="hu-HU" dirty="0" smtClean="0"/>
              <a:t>Üldöztetés</a:t>
            </a:r>
            <a:endParaRPr lang="hu-HU" dirty="0"/>
          </a:p>
        </p:txBody>
      </p:sp>
      <p:pic>
        <p:nvPicPr>
          <p:cNvPr id="8194" name="Picture 2" descr="C:\Users\Szűcs Kinga\Downloads\Farm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2"/>
          <a:srcRect l="25824" r="258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5"/>
          <p:cNvSpPr txBox="1">
            <a:spLocks noGrp="1"/>
          </p:cNvSpPr>
          <p:nvPr>
            <p:ph type="title"/>
          </p:nvPr>
        </p:nvSpPr>
        <p:spPr>
          <a:xfrm flipH="1">
            <a:off x="715625" y="3954150"/>
            <a:ext cx="38874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Isaac </a:t>
            </a:r>
            <a:r>
              <a:rPr lang="hu-HU" dirty="0" err="1" smtClean="0"/>
              <a:t>Cordal</a:t>
            </a:r>
            <a:r>
              <a:rPr lang="hu-HU" dirty="0" smtClean="0"/>
              <a:t>: </a:t>
            </a:r>
            <a:r>
              <a:rPr lang="hu-HU" dirty="0" err="1" smtClean="0"/>
              <a:t>Follow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Leaders</a:t>
            </a:r>
            <a:r>
              <a:rPr lang="hu-HU" dirty="0" smtClean="0"/>
              <a:t> (2012)</a:t>
            </a:r>
            <a:endParaRPr dirty="0"/>
          </a:p>
        </p:txBody>
      </p:sp>
      <p:sp>
        <p:nvSpPr>
          <p:cNvPr id="798" name="Google Shape;798;p45"/>
          <p:cNvSpPr txBox="1">
            <a:spLocks noGrp="1"/>
          </p:cNvSpPr>
          <p:nvPr>
            <p:ph type="subTitle" idx="1"/>
          </p:nvPr>
        </p:nvSpPr>
        <p:spPr>
          <a:xfrm flipH="1">
            <a:off x="683568" y="411510"/>
            <a:ext cx="3887400" cy="29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hu-HU" sz="1600" dirty="0" smtClean="0"/>
              <a:t>Mai „apokalipsziseink</a:t>
            </a:r>
            <a:r>
              <a:rPr lang="hu-HU" sz="1600" dirty="0" smtClean="0"/>
              <a:t>”</a:t>
            </a:r>
            <a:r>
              <a:rPr lang="hu-HU" sz="1400" dirty="0" smtClean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hu-HU" sz="14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Biológiai degradáció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Fajpusztulás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Természetes élőhelyek pusztulása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err="1" smtClean="0"/>
              <a:t>Biodiverzitás-csökkenés</a:t>
            </a:r>
            <a:endParaRPr lang="hu-HU" sz="14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Klímaváltozás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err="1" smtClean="0"/>
              <a:t>Hulladékelhelyezés</a:t>
            </a:r>
            <a:r>
              <a:rPr lang="hu-HU" sz="1400" dirty="0" smtClean="0"/>
              <a:t> problémái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Népességszaporodás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Migráció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Járványok, új kórokozók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 Negatív </a:t>
            </a:r>
            <a:r>
              <a:rPr lang="hu-HU" sz="1400" dirty="0" err="1" smtClean="0"/>
              <a:t>ökoérzelmek</a:t>
            </a:r>
            <a:r>
              <a:rPr lang="hu-HU" sz="1400" dirty="0" smtClean="0"/>
              <a:t>: klímagyász, </a:t>
            </a:r>
            <a:r>
              <a:rPr lang="hu-HU" sz="1400" dirty="0" err="1" smtClean="0"/>
              <a:t>ökoszorongás</a:t>
            </a:r>
            <a:r>
              <a:rPr lang="hu-HU" sz="1400" dirty="0" smtClean="0"/>
              <a:t>, </a:t>
            </a:r>
            <a:r>
              <a:rPr lang="hu-HU" sz="1400" dirty="0" err="1" smtClean="0"/>
              <a:t>ökobűntudat</a:t>
            </a:r>
            <a:endParaRPr lang="hu-HU" sz="14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hu-HU" sz="1400" dirty="0" smtClean="0"/>
              <a:t>Az ember képes elpusztítani saját világát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sz="1400" dirty="0"/>
          </a:p>
        </p:txBody>
      </p:sp>
      <p:cxnSp>
        <p:nvCxnSpPr>
          <p:cNvPr id="800" name="Google Shape;800;p45"/>
          <p:cNvCxnSpPr/>
          <p:nvPr/>
        </p:nvCxnSpPr>
        <p:spPr>
          <a:xfrm>
            <a:off x="0" y="3761550"/>
            <a:ext cx="44577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74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 l="28818" r="28818"/>
          <a:stretch>
            <a:fillRect/>
          </a:stretch>
        </p:blipFill>
        <p:spPr bwMode="auto">
          <a:xfrm>
            <a:off x="5838825" y="536575"/>
            <a:ext cx="25908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9"/>
          <p:cNvSpPr txBox="1">
            <a:spLocks noGrp="1"/>
          </p:cNvSpPr>
          <p:nvPr>
            <p:ph type="subTitle" idx="1"/>
          </p:nvPr>
        </p:nvSpPr>
        <p:spPr>
          <a:xfrm>
            <a:off x="715100" y="2909875"/>
            <a:ext cx="3409500" cy="16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hu-HU" dirty="0" smtClean="0"/>
              <a:t>Isaac </a:t>
            </a:r>
            <a:r>
              <a:rPr lang="hu-HU" dirty="0" err="1" smtClean="0"/>
              <a:t>Cordal</a:t>
            </a:r>
            <a:r>
              <a:rPr lang="hu-HU" dirty="0" smtClean="0"/>
              <a:t>: </a:t>
            </a:r>
            <a:r>
              <a:rPr lang="hu-HU" dirty="0" err="1" smtClean="0"/>
              <a:t>Follow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Leaders</a:t>
            </a:r>
            <a:endParaRPr lang="hu-HU" dirty="0" smtClean="0"/>
          </a:p>
          <a:p>
            <a:pPr marL="0" lvl="0" indent="0">
              <a:spcAft>
                <a:spcPts val="1600"/>
              </a:spcAft>
            </a:pPr>
            <a:r>
              <a:rPr lang="hu-HU" dirty="0" smtClean="0"/>
              <a:t>(2012)</a:t>
            </a:r>
            <a:endParaRPr dirty="0"/>
          </a:p>
        </p:txBody>
      </p:sp>
      <p:sp>
        <p:nvSpPr>
          <p:cNvPr id="607" name="Google Shape;607;p39"/>
          <p:cNvSpPr txBox="1">
            <a:spLocks noGrp="1"/>
          </p:cNvSpPr>
          <p:nvPr>
            <p:ph type="title"/>
          </p:nvPr>
        </p:nvSpPr>
        <p:spPr>
          <a:xfrm>
            <a:off x="715100" y="1690675"/>
            <a:ext cx="34095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u-HU" sz="1800" dirty="0" smtClean="0"/>
              <a:t>„</a:t>
            </a:r>
            <a:r>
              <a:rPr lang="en-US" sz="1800" dirty="0" smtClean="0"/>
              <a:t>a metaphor for the collapse of capitalism and the side effects of progress</a:t>
            </a:r>
            <a:r>
              <a:rPr lang="hu-HU" sz="1800" dirty="0" smtClean="0"/>
              <a:t>”</a:t>
            </a:r>
            <a:endParaRPr sz="1800" dirty="0"/>
          </a:p>
        </p:txBody>
      </p:sp>
      <p:cxnSp>
        <p:nvCxnSpPr>
          <p:cNvPr id="609" name="Google Shape;609;p39"/>
          <p:cNvCxnSpPr/>
          <p:nvPr/>
        </p:nvCxnSpPr>
        <p:spPr>
          <a:xfrm>
            <a:off x="-36100" y="2702500"/>
            <a:ext cx="40749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8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/>
          <a:srcRect l="25964" r="25964"/>
          <a:stretch>
            <a:fillRect/>
          </a:stretch>
        </p:blipFill>
        <p:spPr bwMode="auto">
          <a:xfrm>
            <a:off x="5508625" y="555625"/>
            <a:ext cx="296227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 flipH="1">
            <a:off x="4716016" y="3219822"/>
            <a:ext cx="3314700" cy="1218600"/>
          </a:xfrm>
        </p:spPr>
        <p:txBody>
          <a:bodyPr/>
          <a:lstStyle/>
          <a:p>
            <a:pPr algn="l"/>
            <a:r>
              <a:rPr lang="hu-HU" sz="1000" dirty="0" smtClean="0"/>
              <a:t>	</a:t>
            </a:r>
            <a:r>
              <a:rPr lang="hu-HU" sz="1000" dirty="0" err="1" smtClean="0"/>
              <a:t>Jaison</a:t>
            </a:r>
            <a:r>
              <a:rPr lang="hu-HU" sz="1000" dirty="0" smtClean="0"/>
              <a:t> </a:t>
            </a:r>
            <a:r>
              <a:rPr lang="hu-HU" sz="1000" dirty="0" err="1" smtClean="0"/>
              <a:t>deCaire</a:t>
            </a:r>
            <a:r>
              <a:rPr lang="hu-HU" sz="1000" dirty="0" smtClean="0"/>
              <a:t> Taylor: The </a:t>
            </a:r>
            <a:r>
              <a:rPr lang="hu-HU" sz="1000" dirty="0" err="1" smtClean="0"/>
              <a:t>Rising</a:t>
            </a:r>
            <a:r>
              <a:rPr lang="hu-HU" sz="1000" dirty="0" smtClean="0"/>
              <a:t> </a:t>
            </a:r>
            <a:r>
              <a:rPr lang="hu-HU" sz="1000" dirty="0" err="1" smtClean="0"/>
              <a:t>Tide</a:t>
            </a:r>
            <a:r>
              <a:rPr lang="hu-HU" sz="1000" dirty="0" smtClean="0"/>
              <a:t> (London, 2015)</a:t>
            </a:r>
          </a:p>
          <a:p>
            <a:pPr algn="l"/>
            <a:endParaRPr lang="hu-HU" sz="1000" dirty="0" smtClean="0"/>
          </a:p>
          <a:p>
            <a:pPr algn="l"/>
            <a:r>
              <a:rPr lang="hu-HU" sz="1000" dirty="0" smtClean="0"/>
              <a:t>	„</a:t>
            </a:r>
            <a:r>
              <a:rPr lang="en-US" sz="1000" dirty="0" smtClean="0"/>
              <a:t>The installation comprises four life-size shire horses, standing as a symbol of the origins of </a:t>
            </a:r>
            <a:r>
              <a:rPr lang="en-US" sz="1000" dirty="0" err="1" smtClean="0"/>
              <a:t>industrialisation</a:t>
            </a:r>
            <a:r>
              <a:rPr lang="en-US" sz="1000" dirty="0" smtClean="0"/>
              <a:t> but also as a warning for the bleak future it is creating for the world by their representation of the four horsemen of the apocalypse.</a:t>
            </a:r>
            <a:r>
              <a:rPr lang="hu-HU" sz="1000" dirty="0" smtClean="0"/>
              <a:t>”</a:t>
            </a:r>
            <a:endParaRPr lang="hu-HU" sz="1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243649"/>
            <a:ext cx="4017516" cy="267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Kép helye 6"/>
          <p:cNvSpPr>
            <a:spLocks noGrp="1"/>
          </p:cNvSpPr>
          <p:nvPr>
            <p:ph type="pic" idx="2"/>
          </p:nvPr>
        </p:nvSpPr>
        <p:spPr/>
      </p:sp>
      <p:pic>
        <p:nvPicPr>
          <p:cNvPr id="5124" name="Picture 4" descr="C:\Users\Szűcs Kinga\Downloads\Szobrok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821434"/>
            <a:ext cx="4032448" cy="2683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/>
              <a:t>Lori</a:t>
            </a:r>
            <a:r>
              <a:rPr lang="hu-HU" dirty="0" smtClean="0"/>
              <a:t> </a:t>
            </a:r>
            <a:r>
              <a:rPr lang="hu-HU" dirty="0" err="1" smtClean="0"/>
              <a:t>Nix</a:t>
            </a:r>
            <a:r>
              <a:rPr lang="hu-HU" dirty="0" smtClean="0"/>
              <a:t> / </a:t>
            </a:r>
            <a:r>
              <a:rPr lang="hu-HU" dirty="0" err="1" smtClean="0"/>
              <a:t>Kathleeen</a:t>
            </a:r>
            <a:r>
              <a:rPr lang="hu-HU" dirty="0" smtClean="0"/>
              <a:t> Gerber: </a:t>
            </a:r>
            <a:r>
              <a:rPr lang="hu-HU" dirty="0" err="1" smtClean="0"/>
              <a:t>Library</a:t>
            </a:r>
            <a:r>
              <a:rPr lang="hu-HU" dirty="0" smtClean="0"/>
              <a:t> (2007) </a:t>
            </a:r>
            <a:endParaRPr lang="hu-HU" dirty="0"/>
          </a:p>
        </p:txBody>
      </p:sp>
      <p:sp>
        <p:nvSpPr>
          <p:cNvPr id="4" name="Kép helye 3"/>
          <p:cNvSpPr>
            <a:spLocks noGrp="1"/>
          </p:cNvSpPr>
          <p:nvPr>
            <p:ph type="pic" idx="2"/>
          </p:nvPr>
        </p:nvSpPr>
        <p:spPr/>
      </p:sp>
      <p:pic>
        <p:nvPicPr>
          <p:cNvPr id="6146" name="Picture 2" descr="C:\Users\Szűcs Kinga\Downloads\Libr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771550"/>
            <a:ext cx="4762500" cy="370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000" b="1" dirty="0" smtClean="0"/>
              <a:t>Mi hozhatja el az apokalipszist a Földön? Itt a lista! (</a:t>
            </a:r>
            <a:r>
              <a:rPr lang="hu-HU" sz="1000" b="1" dirty="0" err="1" smtClean="0"/>
              <a:t>Portfolio</a:t>
            </a:r>
            <a:r>
              <a:rPr lang="hu-HU" sz="1000" b="1" dirty="0" smtClean="0"/>
              <a:t>, 2023. jan. 22.)</a:t>
            </a:r>
          </a:p>
          <a:p>
            <a:r>
              <a:rPr lang="hu-HU" sz="1000" b="1" dirty="0" smtClean="0"/>
              <a:t>Így fognak kinézni a világ nagyvárosai az apokalipszis után: megrázó képeket készített a mesterséges intelligencia (</a:t>
            </a:r>
            <a:r>
              <a:rPr lang="hu-HU" sz="1000" b="1" dirty="0" err="1" smtClean="0"/>
              <a:t>Femina</a:t>
            </a:r>
            <a:r>
              <a:rPr lang="hu-HU" sz="1000" b="1" dirty="0" smtClean="0"/>
              <a:t>, 2023. 08.12.)</a:t>
            </a:r>
          </a:p>
          <a:p>
            <a:r>
              <a:rPr lang="hu-HU" sz="1000" b="1" dirty="0" smtClean="0"/>
              <a:t>A koronavírus lenne a negyedik lovas? (Nyugat, 2020. márc. 20.)</a:t>
            </a:r>
          </a:p>
          <a:p>
            <a:r>
              <a:rPr lang="hu-HU" sz="1000" b="1" dirty="0" smtClean="0"/>
              <a:t>Apokalipszis, de mikor? (Népszava, 2014. 08.01.)</a:t>
            </a:r>
          </a:p>
          <a:p>
            <a:r>
              <a:rPr lang="hu-HU" sz="1000" b="1" dirty="0" smtClean="0"/>
              <a:t>Építészet az apokalipszis után? (Építészfórum, 2020. 04. 22.)</a:t>
            </a:r>
          </a:p>
          <a:p>
            <a:r>
              <a:rPr lang="en-US" sz="1000" b="1" dirty="0" err="1" smtClean="0"/>
              <a:t>Tudtad</a:t>
            </a:r>
            <a:r>
              <a:rPr lang="en-US" sz="1000" b="1" dirty="0" smtClean="0"/>
              <a:t>, </a:t>
            </a:r>
            <a:r>
              <a:rPr lang="en-US" sz="1000" b="1" dirty="0" err="1" smtClean="0"/>
              <a:t>hogy</a:t>
            </a:r>
            <a:r>
              <a:rPr lang="en-US" sz="1000" b="1" dirty="0" smtClean="0"/>
              <a:t> ma is mind </a:t>
            </a:r>
            <a:r>
              <a:rPr lang="en-US" sz="1000" b="1" dirty="0" err="1" smtClean="0"/>
              <a:t>meghalunk</a:t>
            </a:r>
            <a:r>
              <a:rPr lang="en-US" sz="1000" b="1" dirty="0" smtClean="0"/>
              <a:t>?</a:t>
            </a:r>
            <a:r>
              <a:rPr lang="hu-HU" sz="1000" b="1" dirty="0" smtClean="0"/>
              <a:t> (</a:t>
            </a:r>
            <a:r>
              <a:rPr lang="hu-HU" sz="1000" b="1" dirty="0" err="1" smtClean="0"/>
              <a:t>nlc</a:t>
            </a:r>
            <a:r>
              <a:rPr lang="hu-HU" sz="1000" b="1" dirty="0" smtClean="0"/>
              <a:t>, 2020. 02. 20.)</a:t>
            </a:r>
          </a:p>
          <a:p>
            <a:r>
              <a:rPr lang="hu-HU" sz="1000" b="1" dirty="0" smtClean="0"/>
              <a:t>Az apokalipszis rég nem volt ennyire kristálytiszta (</a:t>
            </a:r>
            <a:r>
              <a:rPr lang="hu-HU" sz="1000" b="1" dirty="0" err="1" smtClean="0"/>
              <a:t>Cinematrix</a:t>
            </a:r>
            <a:r>
              <a:rPr lang="hu-HU" sz="1000" b="1" dirty="0" smtClean="0"/>
              <a:t>, 2019. 09. 11.)</a:t>
            </a:r>
          </a:p>
          <a:p>
            <a:r>
              <a:rPr lang="hu-HU" sz="1000" b="1" dirty="0" smtClean="0"/>
              <a:t>Beütött az apokalipszis: szinte teljesen eltűntek ezek az állatok a magyar földekről (Agrárszektor, 2023. ápr. 20.) </a:t>
            </a:r>
          </a:p>
          <a:p>
            <a:r>
              <a:rPr lang="hu-HU" sz="1000" b="1" dirty="0" smtClean="0"/>
              <a:t>Apokalipszis most? Így készülj a világvégére, ha </a:t>
            </a:r>
            <a:r>
              <a:rPr lang="hu-HU" sz="1000" b="1" dirty="0" err="1" smtClean="0"/>
              <a:t>dollármilliárdokból</a:t>
            </a:r>
            <a:r>
              <a:rPr lang="hu-HU" sz="1000" b="1" dirty="0" smtClean="0"/>
              <a:t> gazdálkodhatsz (Telex, 2024. márc. 3.)</a:t>
            </a:r>
          </a:p>
          <a:p>
            <a:r>
              <a:rPr lang="hu-HU" sz="1000" b="1" dirty="0" smtClean="0"/>
              <a:t>Ha Izrael, akkor apokalipszis (Szombat Online, 2018. 05. 17.)</a:t>
            </a:r>
          </a:p>
          <a:p>
            <a:r>
              <a:rPr lang="hu-HU" sz="1000" b="1" dirty="0" smtClean="0"/>
              <a:t>A brit tudósok megmondták, hogyan élhetünk túl egy </a:t>
            </a:r>
            <a:r>
              <a:rPr lang="hu-HU" sz="1000" b="1" dirty="0" err="1" smtClean="0"/>
              <a:t>zombiapokalipszist</a:t>
            </a:r>
            <a:r>
              <a:rPr lang="hu-HU" sz="1000" b="1" dirty="0" smtClean="0"/>
              <a:t> (Bors, 2018. 10. 10.)</a:t>
            </a:r>
          </a:p>
          <a:p>
            <a:r>
              <a:rPr lang="hu-HU" sz="1000" b="1" dirty="0" smtClean="0"/>
              <a:t>Az apokalipszis ezer arca (Index, 2012. 12. 21.)</a:t>
            </a:r>
          </a:p>
          <a:p>
            <a:r>
              <a:rPr lang="hu-HU" sz="1000" b="1" dirty="0" smtClean="0"/>
              <a:t>Túlélnénk egy valódi zombi-apokalipszist? (24.hu, 2015. 03. 12.)</a:t>
            </a:r>
          </a:p>
          <a:p>
            <a:r>
              <a:rPr lang="hu-HU" sz="1000" b="1" dirty="0" smtClean="0"/>
              <a:t>MINDJÁRT MEGÉRKEZIK AZ APOKALIPSZIS NÉGY LOVASA BUDAPESTRE!!!! (444, 2016. júl. 13.)</a:t>
            </a:r>
          </a:p>
          <a:p>
            <a:r>
              <a:rPr lang="hu-HU" sz="1000" b="1" dirty="0" smtClean="0"/>
              <a:t>Így nézne ki Szeged az apokalipszis után (Szeged Ma, 2020. jún. 16.)</a:t>
            </a:r>
          </a:p>
          <a:p>
            <a:r>
              <a:rPr lang="hu-HU" sz="1000" b="1" dirty="0" smtClean="0"/>
              <a:t>Ó- és Új Év az Apokalipszis fényeiben (Múlt és Jövő, 2023. 12. 30.)</a:t>
            </a:r>
          </a:p>
          <a:p>
            <a:r>
              <a:rPr lang="hu-HU" sz="1000" b="1" dirty="0" smtClean="0"/>
              <a:t>Megváltás vagy apokalipszis? Holnaptól nem kell ember a földműveléshez… (Agrárágazat, 2017. febr. 22.)</a:t>
            </a:r>
          </a:p>
          <a:p>
            <a:r>
              <a:rPr lang="hu-HU" sz="1000" b="1" dirty="0" smtClean="0"/>
              <a:t>Klíma-apokalipszis: Hamarosan megindul a több tízmilliós klímamenekült áradat (</a:t>
            </a:r>
            <a:r>
              <a:rPr lang="hu-HU" sz="1000" b="1" dirty="0" err="1" smtClean="0"/>
              <a:t>Ecolounge</a:t>
            </a:r>
            <a:r>
              <a:rPr lang="hu-HU" sz="1000" b="1" dirty="0" smtClean="0"/>
              <a:t>, 2016. 09. 18.)</a:t>
            </a:r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en-US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 smtClean="0"/>
          </a:p>
          <a:p>
            <a:endParaRPr lang="hu-HU" sz="1000" b="1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Mediális megjelenítések</a:t>
            </a:r>
            <a:endParaRPr lang="hu-H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rban Construction Company Profile by Slidesgo">
  <a:themeElements>
    <a:clrScheme name="Simple Light">
      <a:dk1>
        <a:srgbClr val="000000"/>
      </a:dk1>
      <a:lt1>
        <a:srgbClr val="FFFFFF"/>
      </a:lt1>
      <a:dk2>
        <a:srgbClr val="DDDDDD"/>
      </a:dk2>
      <a:lt2>
        <a:srgbClr val="999999"/>
      </a:lt2>
      <a:accent1>
        <a:srgbClr val="003852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1570</Words>
  <Application>Microsoft Office PowerPoint</Application>
  <PresentationFormat>Diavetítés a képernyőre (16:9 oldalarány)</PresentationFormat>
  <Paragraphs>198</Paragraphs>
  <Slides>21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8" baseType="lpstr">
      <vt:lpstr>Arial</vt:lpstr>
      <vt:lpstr>Amiko</vt:lpstr>
      <vt:lpstr>Open Sans</vt:lpstr>
      <vt:lpstr>Amiko SemiBold</vt:lpstr>
      <vt:lpstr>Barlow ExtraBold</vt:lpstr>
      <vt:lpstr>Bebas Neue</vt:lpstr>
      <vt:lpstr>Urban Construction Company Profile by Slidesgo</vt:lpstr>
      <vt:lpstr>Az apokaliptika nyelvezetének felbukkanása az ökológiai válságjelenségek leírásában</vt:lpstr>
      <vt:lpstr>Apokalipszis - most</vt:lpstr>
      <vt:lpstr>Ökológiai krízis /polikrízis</vt:lpstr>
      <vt:lpstr>Alapvető krízistapasztalatok</vt:lpstr>
      <vt:lpstr>Isaac Cordal: Follow the Leaders (2012)</vt:lpstr>
      <vt:lpstr>„a metaphor for the collapse of capitalism and the side effects of progress”</vt:lpstr>
      <vt:lpstr>7. dia</vt:lpstr>
      <vt:lpstr>8. dia</vt:lpstr>
      <vt:lpstr>Mediális megjelenítések</vt:lpstr>
      <vt:lpstr>Tudományos leírások metaforái</vt:lpstr>
      <vt:lpstr>Apokalipszis – zárt vagy nyitott jövő?  </vt:lpstr>
      <vt:lpstr>Fogalmak – vallástudományi szemszögből</vt:lpstr>
      <vt:lpstr>Apokalipszis / apokaliptika</vt:lpstr>
      <vt:lpstr>Apokaliptika az ókori (Közel)-Keleten</vt:lpstr>
      <vt:lpstr>Eszkatológia</vt:lpstr>
      <vt:lpstr>Utópia / disztópia </vt:lpstr>
      <vt:lpstr>Bibliai apokaliptika – Ószövetség</vt:lpstr>
      <vt:lpstr>Bibliai apokaliptika – Újszövetség I.</vt:lpstr>
      <vt:lpstr>Bibliai apokaliptika – Újszövetség II.</vt:lpstr>
      <vt:lpstr>Modern végidő-tudat</vt:lpstr>
      <vt:lpstr>21.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</dc:title>
  <dc:creator>Szűcs Kinga</dc:creator>
  <cp:lastModifiedBy>Windows-felhasználó</cp:lastModifiedBy>
  <cp:revision>6</cp:revision>
  <dcterms:modified xsi:type="dcterms:W3CDTF">2024-04-09T12:28:03Z</dcterms:modified>
</cp:coreProperties>
</file>