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309" r:id="rId3"/>
    <p:sldId id="310" r:id="rId4"/>
    <p:sldId id="319" r:id="rId5"/>
    <p:sldId id="317" r:id="rId6"/>
    <p:sldId id="318" r:id="rId7"/>
    <p:sldId id="316" r:id="rId8"/>
    <p:sldId id="258" r:id="rId9"/>
    <p:sldId id="312" r:id="rId10"/>
    <p:sldId id="313" r:id="rId11"/>
    <p:sldId id="259" r:id="rId12"/>
    <p:sldId id="311" r:id="rId13"/>
    <p:sldId id="264" r:id="rId14"/>
    <p:sldId id="266" r:id="rId15"/>
    <p:sldId id="267" r:id="rId16"/>
    <p:sldId id="320" r:id="rId17"/>
    <p:sldId id="268" r:id="rId18"/>
    <p:sldId id="269" r:id="rId19"/>
    <p:sldId id="270" r:id="rId20"/>
    <p:sldId id="275" r:id="rId21"/>
    <p:sldId id="271" r:id="rId22"/>
    <p:sldId id="273" r:id="rId23"/>
    <p:sldId id="274" r:id="rId24"/>
    <p:sldId id="276" r:id="rId25"/>
    <p:sldId id="278" r:id="rId26"/>
    <p:sldId id="279" r:id="rId27"/>
    <p:sldId id="280" r:id="rId28"/>
    <p:sldId id="281" r:id="rId29"/>
    <p:sldId id="282" r:id="rId30"/>
    <p:sldId id="287" r:id="rId31"/>
    <p:sldId id="286" r:id="rId32"/>
    <p:sldId id="321" r:id="rId33"/>
    <p:sldId id="296" r:id="rId34"/>
    <p:sldId id="323" r:id="rId35"/>
    <p:sldId id="297" r:id="rId36"/>
    <p:sldId id="298" r:id="rId37"/>
    <p:sldId id="299" r:id="rId38"/>
    <p:sldId id="300" r:id="rId39"/>
    <p:sldId id="303" r:id="rId40"/>
    <p:sldId id="304" r:id="rId41"/>
    <p:sldId id="301" r:id="rId42"/>
    <p:sldId id="302" r:id="rId43"/>
    <p:sldId id="322"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4660"/>
  </p:normalViewPr>
  <p:slideViewPr>
    <p:cSldViewPr snapToGrid="0">
      <p:cViewPr varScale="1">
        <p:scale>
          <a:sx n="63" d="100"/>
          <a:sy n="63" d="100"/>
        </p:scale>
        <p:origin x="5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u-HU"/>
              <a:t>Mintacím szerkesztése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C0AE6A9E-CA75-475A-BA5F-6F46548946B6}" type="datetimeFigureOut">
              <a:rPr lang="hu-HU" smtClean="0"/>
              <a:t>2024. 03. 12.</a:t>
            </a:fld>
            <a:endParaRPr lang="hu-HU"/>
          </a:p>
        </p:txBody>
      </p:sp>
      <p:sp>
        <p:nvSpPr>
          <p:cNvPr id="5" name="Footer Placeholder 4"/>
          <p:cNvSpPr>
            <a:spLocks noGrp="1"/>
          </p:cNvSpPr>
          <p:nvPr>
            <p:ph type="ftr" sz="quarter" idx="11"/>
          </p:nvPr>
        </p:nvSpPr>
        <p:spPr>
          <a:xfrm>
            <a:off x="2416500" y="329307"/>
            <a:ext cx="4973915" cy="309201"/>
          </a:xfrm>
        </p:spPr>
        <p:txBody>
          <a:bodyPr/>
          <a:lstStyle/>
          <a:p>
            <a:endParaRPr lang="hu-HU"/>
          </a:p>
        </p:txBody>
      </p:sp>
      <p:sp>
        <p:nvSpPr>
          <p:cNvPr id="6" name="Slide Number Placeholder 5"/>
          <p:cNvSpPr>
            <a:spLocks noGrp="1"/>
          </p:cNvSpPr>
          <p:nvPr>
            <p:ph type="sldNum" sz="quarter" idx="12"/>
          </p:nvPr>
        </p:nvSpPr>
        <p:spPr>
          <a:xfrm>
            <a:off x="1437664" y="798973"/>
            <a:ext cx="811019" cy="503578"/>
          </a:xfrm>
        </p:spPr>
        <p:txBody>
          <a:bodyPr/>
          <a:lstStyle/>
          <a:p>
            <a:fld id="{0072E120-E7B2-4B63-BEDF-30B34BFF57FA}" type="slidenum">
              <a:rPr lang="hu-HU" smtClean="0"/>
              <a:t>‹#›</a:t>
            </a:fld>
            <a:endParaRPr lang="hu-H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72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C0AE6A9E-CA75-475A-BA5F-6F46548946B6}" type="datetimeFigureOut">
              <a:rPr lang="hu-HU" smtClean="0"/>
              <a:t>2024. 03. 12.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72E120-E7B2-4B63-BEDF-30B34BFF57FA}" type="slidenum">
              <a:rPr lang="hu-HU" smtClean="0"/>
              <a:t>‹#›</a:t>
            </a:fld>
            <a:endParaRPr lang="hu-H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1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u-HU"/>
              <a:t>Mintacím szerkesztése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C0AE6A9E-CA75-475A-BA5F-6F46548946B6}" type="datetimeFigureOut">
              <a:rPr lang="hu-HU" smtClean="0"/>
              <a:t>2024. 03. 12.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72E120-E7B2-4B63-BEDF-30B34BFF57FA}" type="slidenum">
              <a:rPr lang="hu-HU" smtClean="0"/>
              <a:t>‹#›</a:t>
            </a:fld>
            <a:endParaRPr lang="hu-H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720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C0AE6A9E-CA75-475A-BA5F-6F46548946B6}" type="datetimeFigureOut">
              <a:rPr lang="hu-HU" smtClean="0"/>
              <a:t>2024. 03. 12.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72E120-E7B2-4B63-BEDF-30B34BFF57FA}" type="slidenum">
              <a:rPr lang="hu-HU" smtClean="0"/>
              <a:t>‹#›</a:t>
            </a:fld>
            <a:endParaRPr lang="hu-H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54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u-HU"/>
              <a:t>Mintacím szerkesztése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C0AE6A9E-CA75-475A-BA5F-6F46548946B6}" type="datetimeFigureOut">
              <a:rPr lang="hu-HU" smtClean="0"/>
              <a:t>2024. 03. 12.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0072E120-E7B2-4B63-BEDF-30B34BFF57FA}" type="slidenum">
              <a:rPr lang="hu-HU" smtClean="0"/>
              <a:t>‹#›</a:t>
            </a:fld>
            <a:endParaRPr lang="hu-H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899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u-HU"/>
              <a:t>Mintacím szerkesztése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C0AE6A9E-CA75-475A-BA5F-6F46548946B6}" type="datetimeFigureOut">
              <a:rPr lang="hu-HU" smtClean="0"/>
              <a:t>2024. 03. 12.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0072E120-E7B2-4B63-BEDF-30B34BFF57FA}" type="slidenum">
              <a:rPr lang="hu-HU" smtClean="0"/>
              <a:t>‹#›</a:t>
            </a:fld>
            <a:endParaRPr lang="hu-H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729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u-HU"/>
              <a:t>Mintacím szerkesztése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447191" y="2824269"/>
            <a:ext cx="4645152" cy="2644457"/>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412362" y="2821491"/>
            <a:ext cx="4645152" cy="263737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C0AE6A9E-CA75-475A-BA5F-6F46548946B6}" type="datetimeFigureOut">
              <a:rPr lang="hu-HU" smtClean="0"/>
              <a:t>2024. 03. 12.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0072E120-E7B2-4B63-BEDF-30B34BFF57FA}" type="slidenum">
              <a:rPr lang="hu-HU" smtClean="0"/>
              <a:t>‹#›</a:t>
            </a:fld>
            <a:endParaRPr lang="hu-H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091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C0AE6A9E-CA75-475A-BA5F-6F46548946B6}" type="datetimeFigureOut">
              <a:rPr lang="hu-HU" smtClean="0"/>
              <a:t>2024. 03. 12.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0072E120-E7B2-4B63-BEDF-30B34BFF57FA}" type="slidenum">
              <a:rPr lang="hu-HU" smtClean="0"/>
              <a:t>‹#›</a:t>
            </a:fld>
            <a:endParaRPr lang="hu-H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782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E6A9E-CA75-475A-BA5F-6F46548946B6}" type="datetimeFigureOut">
              <a:rPr lang="hu-HU" smtClean="0"/>
              <a:t>2024. 03. 12.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0072E120-E7B2-4B63-BEDF-30B34BFF57FA}" type="slidenum">
              <a:rPr lang="hu-HU" smtClean="0"/>
              <a:t>‹#›</a:t>
            </a:fld>
            <a:endParaRPr lang="hu-HU"/>
          </a:p>
        </p:txBody>
      </p:sp>
    </p:spTree>
    <p:extLst>
      <p:ext uri="{BB962C8B-B14F-4D97-AF65-F5344CB8AC3E}">
        <p14:creationId xmlns:p14="http://schemas.microsoft.com/office/powerpoint/2010/main" val="166883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u-HU"/>
              <a:t>Mintacím szerkesztése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C0AE6A9E-CA75-475A-BA5F-6F46548946B6}" type="datetimeFigureOut">
              <a:rPr lang="hu-HU" smtClean="0"/>
              <a:t>2024. 03. 12.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0072E120-E7B2-4B63-BEDF-30B34BFF57FA}" type="slidenum">
              <a:rPr lang="hu-HU" smtClean="0"/>
              <a:t>‹#›</a:t>
            </a:fld>
            <a:endParaRPr lang="hu-H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712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0AE6A9E-CA75-475A-BA5F-6F46548946B6}" type="datetimeFigureOut">
              <a:rPr lang="hu-HU" smtClean="0"/>
              <a:t>2024. 03. 12.</a:t>
            </a:fld>
            <a:endParaRPr lang="hu-HU"/>
          </a:p>
        </p:txBody>
      </p:sp>
      <p:sp>
        <p:nvSpPr>
          <p:cNvPr id="6" name="Footer Placeholder 5"/>
          <p:cNvSpPr>
            <a:spLocks noGrp="1"/>
          </p:cNvSpPr>
          <p:nvPr>
            <p:ph type="ftr" sz="quarter" idx="11"/>
          </p:nvPr>
        </p:nvSpPr>
        <p:spPr>
          <a:xfrm>
            <a:off x="1447382" y="318640"/>
            <a:ext cx="5541004" cy="320931"/>
          </a:xfrm>
        </p:spPr>
        <p:txBody>
          <a:bodyPr/>
          <a:lstStyle/>
          <a:p>
            <a:endParaRPr lang="hu-HU"/>
          </a:p>
        </p:txBody>
      </p:sp>
      <p:sp>
        <p:nvSpPr>
          <p:cNvPr id="7" name="Slide Number Placeholder 6"/>
          <p:cNvSpPr>
            <a:spLocks noGrp="1"/>
          </p:cNvSpPr>
          <p:nvPr>
            <p:ph type="sldNum" sz="quarter" idx="12"/>
          </p:nvPr>
        </p:nvSpPr>
        <p:spPr/>
        <p:txBody>
          <a:bodyPr/>
          <a:lstStyle/>
          <a:p>
            <a:fld id="{0072E120-E7B2-4B63-BEDF-30B34BFF57FA}" type="slidenum">
              <a:rPr lang="hu-HU" smtClean="0"/>
              <a:t>‹#›</a:t>
            </a:fld>
            <a:endParaRPr lang="hu-H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0AE6A9E-CA75-475A-BA5F-6F46548946B6}" type="datetimeFigureOut">
              <a:rPr lang="hu-HU" smtClean="0"/>
              <a:t>2024. 03. 12.</a:t>
            </a:fld>
            <a:endParaRPr lang="hu-H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072E120-E7B2-4B63-BEDF-30B34BFF57FA}" type="slidenum">
              <a:rPr lang="hu-HU" smtClean="0"/>
              <a:t>‹#›</a:t>
            </a:fld>
            <a:endParaRPr lang="hu-H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6594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13BF287-C607-C9D4-6DED-00AF0F74672F}"/>
              </a:ext>
            </a:extLst>
          </p:cNvPr>
          <p:cNvSpPr>
            <a:spLocks noGrp="1"/>
          </p:cNvSpPr>
          <p:nvPr>
            <p:ph type="ctrTitle"/>
          </p:nvPr>
        </p:nvSpPr>
        <p:spPr>
          <a:xfrm>
            <a:off x="2417779" y="1207009"/>
            <a:ext cx="8637073" cy="2136720"/>
          </a:xfrm>
        </p:spPr>
        <p:txBody>
          <a:bodyPr>
            <a:normAutofit/>
          </a:bodyPr>
          <a:lstStyle/>
          <a:p>
            <a:r>
              <a:rPr lang="hu-HU" sz="4800" dirty="0">
                <a:solidFill>
                  <a:srgbClr val="00000A"/>
                </a:solidFill>
                <a:latin typeface="Garamond" panose="02020404030301010803" pitchFamily="18" charset="0"/>
                <a:ea typeface="Times New Roman" panose="02020603050405020304" pitchFamily="18" charset="0"/>
              </a:rPr>
              <a:t>A bibliai antropológia alapfogalmai</a:t>
            </a:r>
            <a:endParaRPr lang="hu-HU" sz="4800" dirty="0">
              <a:latin typeface="Garamond" panose="02020404030301010803" pitchFamily="18" charset="0"/>
            </a:endParaRPr>
          </a:p>
        </p:txBody>
      </p:sp>
      <p:sp>
        <p:nvSpPr>
          <p:cNvPr id="3" name="Alcím 2">
            <a:extLst>
              <a:ext uri="{FF2B5EF4-FFF2-40B4-BE49-F238E27FC236}">
                <a16:creationId xmlns:a16="http://schemas.microsoft.com/office/drawing/2014/main" id="{E3CF5954-372C-8DD5-BCAA-7492226A98E7}"/>
              </a:ext>
            </a:extLst>
          </p:cNvPr>
          <p:cNvSpPr>
            <a:spLocks noGrp="1"/>
          </p:cNvSpPr>
          <p:nvPr>
            <p:ph type="subTitle" idx="1"/>
          </p:nvPr>
        </p:nvSpPr>
        <p:spPr>
          <a:xfrm>
            <a:off x="2692398" y="3657596"/>
            <a:ext cx="6815669" cy="1993395"/>
          </a:xfrm>
        </p:spPr>
        <p:txBody>
          <a:bodyPr>
            <a:normAutofit/>
          </a:bodyPr>
          <a:lstStyle/>
          <a:p>
            <a:r>
              <a:rPr lang="hu-HU" sz="2200" dirty="0">
                <a:latin typeface="Garamond" panose="02020404030301010803" pitchFamily="18" charset="0"/>
              </a:rPr>
              <a:t>Evangélikus Biblikus Szabadegyetem</a:t>
            </a:r>
          </a:p>
          <a:p>
            <a:r>
              <a:rPr lang="hu-HU" sz="2200" dirty="0">
                <a:latin typeface="Garamond" panose="02020404030301010803" pitchFamily="18" charset="0"/>
              </a:rPr>
              <a:t>2024. március 12.</a:t>
            </a:r>
          </a:p>
          <a:p>
            <a:r>
              <a:rPr lang="hu-HU" sz="2200" dirty="0">
                <a:latin typeface="Garamond" panose="02020404030301010803" pitchFamily="18" charset="0"/>
              </a:rPr>
              <a:t>László Virgil</a:t>
            </a:r>
          </a:p>
          <a:p>
            <a:endParaRPr lang="hu-HU" dirty="0"/>
          </a:p>
        </p:txBody>
      </p:sp>
    </p:spTree>
    <p:extLst>
      <p:ext uri="{BB962C8B-B14F-4D97-AF65-F5344CB8AC3E}">
        <p14:creationId xmlns:p14="http://schemas.microsoft.com/office/powerpoint/2010/main" val="405108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9ED9ABC-88DC-88DF-0D79-46BE341D9F31}"/>
              </a:ext>
            </a:extLst>
          </p:cNvPr>
          <p:cNvSpPr>
            <a:spLocks noGrp="1"/>
          </p:cNvSpPr>
          <p:nvPr>
            <p:ph type="title"/>
          </p:nvPr>
        </p:nvSpPr>
        <p:spPr/>
        <p:txBody>
          <a:bodyPr/>
          <a:lstStyle/>
          <a:p>
            <a:pPr algn="ctr"/>
            <a:r>
              <a:rPr lang="hu-HU" sz="3200" dirty="0">
                <a:effectLst/>
                <a:latin typeface="Garamond" panose="02020404030301010803" pitchFamily="18" charset="0"/>
                <a:ea typeface="Times New Roman" panose="02020603050405020304" pitchFamily="18" charset="0"/>
              </a:rPr>
              <a:t>A kocsihajtó példája Platón </a:t>
            </a:r>
            <a:r>
              <a:rPr lang="hu-HU" sz="3200" dirty="0" err="1">
                <a:effectLst/>
                <a:latin typeface="Garamond" panose="02020404030301010803" pitchFamily="18" charset="0"/>
                <a:ea typeface="Times New Roman" panose="02020603050405020304" pitchFamily="18" charset="0"/>
              </a:rPr>
              <a:t>Phaidrosz</a:t>
            </a:r>
            <a:r>
              <a:rPr lang="hu-HU" sz="3200" dirty="0">
                <a:effectLst/>
                <a:latin typeface="Garamond" panose="02020404030301010803" pitchFamily="18" charset="0"/>
                <a:ea typeface="Times New Roman" panose="02020603050405020304" pitchFamily="18" charset="0"/>
              </a:rPr>
              <a:t> című dialógusában</a:t>
            </a:r>
            <a:endParaRPr lang="hu-HU" dirty="0">
              <a:latin typeface="Garamond" panose="02020404030301010803" pitchFamily="18" charset="0"/>
            </a:endParaRPr>
          </a:p>
        </p:txBody>
      </p:sp>
      <p:sp>
        <p:nvSpPr>
          <p:cNvPr id="3" name="Tartalom helye 2">
            <a:extLst>
              <a:ext uri="{FF2B5EF4-FFF2-40B4-BE49-F238E27FC236}">
                <a16:creationId xmlns:a16="http://schemas.microsoft.com/office/drawing/2014/main" id="{1664A9FC-848E-C86E-0620-AEA68CA50923}"/>
              </a:ext>
            </a:extLst>
          </p:cNvPr>
          <p:cNvSpPr>
            <a:spLocks noGrp="1"/>
          </p:cNvSpPr>
          <p:nvPr>
            <p:ph idx="1"/>
          </p:nvPr>
        </p:nvSpPr>
        <p:spPr>
          <a:xfrm>
            <a:off x="369116" y="1937858"/>
            <a:ext cx="11589204" cy="4001548"/>
          </a:xfrm>
        </p:spPr>
        <p:txBody>
          <a:bodyPr>
            <a:normAutofit/>
          </a:bodyPr>
          <a:lstStyle/>
          <a:p>
            <a:r>
              <a:rPr lang="hu-HU" sz="2000" dirty="0">
                <a:effectLst/>
                <a:latin typeface="Times New Roman" panose="02020603050405020304" pitchFamily="18" charset="0"/>
                <a:ea typeface="Times New Roman" panose="02020603050405020304" pitchFamily="18" charset="0"/>
              </a:rPr>
              <a:t>A vágyak az embert az állatokkal rokonítják, míg az értelem az ember isteni vonása. Az ember Istenhez szeretne hasonulni, ezért jobbik felének uralkodnia kell vágyain, </a:t>
            </a:r>
            <a:r>
              <a:rPr lang="hu-HU" sz="2000" dirty="0" err="1">
                <a:effectLst/>
                <a:latin typeface="Times New Roman" panose="02020603050405020304" pitchFamily="18" charset="0"/>
                <a:ea typeface="Times New Roman" panose="02020603050405020304" pitchFamily="18" charset="0"/>
              </a:rPr>
              <a:t>indulatain</a:t>
            </a:r>
            <a:r>
              <a:rPr lang="hu-HU" sz="2000" dirty="0">
                <a:effectLst/>
                <a:latin typeface="Times New Roman" panose="02020603050405020304" pitchFamily="18" charset="0"/>
                <a:ea typeface="Times New Roman" panose="02020603050405020304" pitchFamily="18" charset="0"/>
              </a:rPr>
              <a:t>, meg kell fékeznie őket, különben magukkal ragadják a lelket. </a:t>
            </a:r>
          </a:p>
          <a:p>
            <a:r>
              <a:rPr lang="hu-HU" sz="2000" dirty="0">
                <a:effectLst/>
                <a:latin typeface="Times New Roman" panose="02020603050405020304" pitchFamily="18" charset="0"/>
                <a:ea typeface="Times New Roman" panose="02020603050405020304" pitchFamily="18" charset="0"/>
              </a:rPr>
              <a:t>A platóni mítosz szerint a vágyak, indulatok lovai elragadják a lélek szekerét. A cél a lélek felemelkedése az égfeletti táj felé, az ideák birodalmába, a léleknek szárnyai nőnek, ha az értelemnek sikerül megfékeznie a lovakat. </a:t>
            </a:r>
          </a:p>
        </p:txBody>
      </p:sp>
    </p:spTree>
    <p:extLst>
      <p:ext uri="{BB962C8B-B14F-4D97-AF65-F5344CB8AC3E}">
        <p14:creationId xmlns:p14="http://schemas.microsoft.com/office/powerpoint/2010/main" val="333190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2512F6-90B4-FBAD-5F9E-B21F2555470E}"/>
              </a:ext>
            </a:extLst>
          </p:cNvPr>
          <p:cNvSpPr>
            <a:spLocks noGrp="1"/>
          </p:cNvSpPr>
          <p:nvPr>
            <p:ph type="title"/>
          </p:nvPr>
        </p:nvSpPr>
        <p:spPr>
          <a:xfrm>
            <a:off x="838200" y="197141"/>
            <a:ext cx="10515600" cy="1027652"/>
          </a:xfrm>
        </p:spPr>
        <p:txBody>
          <a:bodyPr>
            <a:normAutofit/>
          </a:bodyPr>
          <a:lstStyle/>
          <a:p>
            <a:pPr algn="ctr"/>
            <a:r>
              <a:rPr lang="hu-HU" i="1" dirty="0" err="1"/>
              <a:t>sóma</a:t>
            </a:r>
            <a:r>
              <a:rPr lang="hu-HU" i="1" dirty="0"/>
              <a:t> = a megtestesült „én”</a:t>
            </a:r>
          </a:p>
        </p:txBody>
      </p:sp>
      <p:sp>
        <p:nvSpPr>
          <p:cNvPr id="3" name="Tartalom helye 2">
            <a:extLst>
              <a:ext uri="{FF2B5EF4-FFF2-40B4-BE49-F238E27FC236}">
                <a16:creationId xmlns:a16="http://schemas.microsoft.com/office/drawing/2014/main" id="{30894A69-C6AC-0615-D291-72EC3823ADCD}"/>
              </a:ext>
            </a:extLst>
          </p:cNvPr>
          <p:cNvSpPr>
            <a:spLocks noGrp="1"/>
          </p:cNvSpPr>
          <p:nvPr>
            <p:ph idx="1"/>
          </p:nvPr>
        </p:nvSpPr>
        <p:spPr>
          <a:xfrm>
            <a:off x="152400" y="1937856"/>
            <a:ext cx="11843857" cy="4093827"/>
          </a:xfrm>
        </p:spPr>
        <p:txBody>
          <a:bodyPr>
            <a:normAutofit/>
          </a:bodyPr>
          <a:lstStyle/>
          <a:p>
            <a:r>
              <a:rPr lang="hu-HU" sz="2400" dirty="0">
                <a:latin typeface="Times New Roman" panose="02020603050405020304" pitchFamily="18" charset="0"/>
                <a:cs typeface="Times New Roman" panose="02020603050405020304" pitchFamily="18" charset="0"/>
              </a:rPr>
              <a:t>Vö.: kromoszóma, pszichoszomatikus- stb. </a:t>
            </a:r>
          </a:p>
          <a:p>
            <a:r>
              <a:rPr lang="hu-HU" sz="2400" dirty="0">
                <a:latin typeface="Times New Roman" panose="02020603050405020304" pitchFamily="18" charset="0"/>
                <a:cs typeface="Times New Roman" panose="02020603050405020304" pitchFamily="18" charset="0"/>
              </a:rPr>
              <a:t>Ma: test= fizikai test. Pálnál: nem.  Homérosznál: holttest. Pálnál soha.</a:t>
            </a:r>
          </a:p>
          <a:p>
            <a:r>
              <a:rPr lang="hu-HU" sz="2400" dirty="0">
                <a:latin typeface="Times New Roman" panose="02020603050405020304" pitchFamily="18" charset="0"/>
                <a:cs typeface="Times New Roman" panose="02020603050405020304" pitchFamily="18" charset="0"/>
              </a:rPr>
              <a:t>LXX és a nem páli ÚSZ-i használat: inkább </a:t>
            </a:r>
            <a:r>
              <a:rPr lang="hu-HU" sz="2400" dirty="0" err="1">
                <a:latin typeface="Times New Roman" panose="02020603050405020304" pitchFamily="18" charset="0"/>
                <a:cs typeface="Times New Roman" panose="02020603050405020304" pitchFamily="18" charset="0"/>
              </a:rPr>
              <a:t>partitív</a:t>
            </a:r>
            <a:r>
              <a:rPr lang="hu-HU" sz="2400" dirty="0">
                <a:latin typeface="Times New Roman" panose="02020603050405020304" pitchFamily="18" charset="0"/>
                <a:cs typeface="Times New Roman" panose="02020603050405020304" pitchFamily="18" charset="0"/>
              </a:rPr>
              <a:t>. </a:t>
            </a:r>
          </a:p>
          <a:p>
            <a:r>
              <a:rPr lang="hu-HU" sz="2400" dirty="0">
                <a:latin typeface="Times New Roman" panose="02020603050405020304" pitchFamily="18" charset="0"/>
                <a:cs typeface="Times New Roman" panose="02020603050405020304" pitchFamily="18" charset="0"/>
              </a:rPr>
              <a:t>Pálnál: egy személy megtestesülése. =&gt; Kapcsolatközi/</a:t>
            </a:r>
            <a:r>
              <a:rPr lang="hu-HU" sz="2400" dirty="0" err="1">
                <a:latin typeface="Times New Roman" panose="02020603050405020304" pitchFamily="18" charset="0"/>
                <a:cs typeface="Times New Roman" panose="02020603050405020304" pitchFamily="18" charset="0"/>
              </a:rPr>
              <a:t>relacionális</a:t>
            </a:r>
            <a:r>
              <a:rPr lang="hu-HU" sz="2400" dirty="0">
                <a:latin typeface="Times New Roman" panose="02020603050405020304" pitchFamily="18" charset="0"/>
                <a:cs typeface="Times New Roman" panose="02020603050405020304" pitchFamily="18" charset="0"/>
              </a:rPr>
              <a:t> fogalom. =&gt; Egy személy megtestesült volta egy bizonyos környezetben. =&gt; Annak az eszköze, hogy a személy viszonyul a környezetéhez, és fordítva. =&gt; A személyek közti interakció és kooperáció közvetítője. =&gt; </a:t>
            </a:r>
            <a:r>
              <a:rPr lang="hu-HU" sz="2400" b="1" dirty="0">
                <a:latin typeface="Times New Roman" panose="02020603050405020304" pitchFamily="18" charset="0"/>
                <a:cs typeface="Times New Roman" panose="02020603050405020304" pitchFamily="18" charset="0"/>
              </a:rPr>
              <a:t>A megtestesült „én”.</a:t>
            </a:r>
            <a:endParaRPr lang="hu-HU" sz="2400" dirty="0">
              <a:latin typeface="Times New Roman" panose="02020603050405020304" pitchFamily="18" charset="0"/>
              <a:cs typeface="Times New Roman" panose="02020603050405020304" pitchFamily="18" charset="0"/>
            </a:endParaRPr>
          </a:p>
          <a:p>
            <a:pPr marL="0" indent="0" algn="l">
              <a:buNone/>
            </a:pPr>
            <a:endParaRPr lang="hu-HU" sz="18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45080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89C899-93AA-6CFA-F16D-CE945B4033E2}"/>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7E33E65D-8F4B-D8F2-32A4-B0E14FEF3946}"/>
              </a:ext>
            </a:extLst>
          </p:cNvPr>
          <p:cNvSpPr>
            <a:spLocks noGrp="1"/>
          </p:cNvSpPr>
          <p:nvPr>
            <p:ph idx="1"/>
          </p:nvPr>
        </p:nvSpPr>
        <p:spPr>
          <a:xfrm>
            <a:off x="203200" y="2015732"/>
            <a:ext cx="12161520" cy="3958348"/>
          </a:xfrm>
        </p:spPr>
        <p:txBody>
          <a:bodyPr>
            <a:normAutofit lnSpcReduction="10000"/>
          </a:bodyPr>
          <a:lstStyle/>
          <a:p>
            <a:r>
              <a:rPr lang="hu-HU" sz="2000" dirty="0">
                <a:latin typeface="Times New Roman" panose="02020603050405020304" pitchFamily="18" charset="0"/>
              </a:rPr>
              <a:t>Az </a:t>
            </a:r>
            <a:r>
              <a:rPr lang="hu-HU" sz="2000" b="1" dirty="0">
                <a:latin typeface="Times New Roman" panose="02020603050405020304" pitchFamily="18" charset="0"/>
              </a:rPr>
              <a:t>emberi test </a:t>
            </a:r>
            <a:r>
              <a:rPr lang="hu-HU" sz="2000" dirty="0">
                <a:latin typeface="Times New Roman" panose="02020603050405020304" pitchFamily="18" charset="0"/>
              </a:rPr>
              <a:t>(Róm 1,24; 1Kor 7,4; 2Kor 5,6.8;  2Kor 12,2-3), Krisztus emberi teste, a feltámadott test (1Kor 10,44), az egyház, mint Krisztus teste (1Kor 10,16-17; </a:t>
            </a:r>
            <a:r>
              <a:rPr lang="hu-HU" sz="2000" dirty="0" err="1">
                <a:latin typeface="Times New Roman" panose="02020603050405020304" pitchFamily="18" charset="0"/>
              </a:rPr>
              <a:t>Kol</a:t>
            </a:r>
            <a:r>
              <a:rPr lang="hu-HU" sz="2000" dirty="0">
                <a:latin typeface="Times New Roman" panose="02020603050405020304" pitchFamily="18" charset="0"/>
              </a:rPr>
              <a:t> 1,8) stb.</a:t>
            </a:r>
          </a:p>
          <a:p>
            <a:pPr>
              <a:buClr>
                <a:srgbClr val="B71E42"/>
              </a:buClr>
              <a:defRPr/>
            </a:pPr>
            <a:r>
              <a:rPr lang="hu-HU" dirty="0">
                <a:latin typeface="Times New Roman" panose="02020603050405020304" pitchFamily="18" charset="0"/>
              </a:rPr>
              <a:t>Tágabb értelemben: </a:t>
            </a:r>
            <a:r>
              <a:rPr lang="hu-HU" b="1" dirty="0">
                <a:latin typeface="Times New Roman" panose="02020603050405020304" pitchFamily="18" charset="0"/>
              </a:rPr>
              <a:t>mi magunk. </a:t>
            </a:r>
            <a:r>
              <a:rPr lang="hu-HU" dirty="0">
                <a:latin typeface="Times New Roman" panose="02020603050405020304" pitchFamily="18" charset="0"/>
              </a:rPr>
              <a:t>1Kor 6,14.19: „</a:t>
            </a:r>
            <a:r>
              <a:rPr kumimoji="0" lang="hu-HU" sz="2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14</a:t>
            </a:r>
            <a:r>
              <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Isten ugyanis feltámasztotta az Urat, és hatalmával </a:t>
            </a:r>
            <a:r>
              <a:rPr kumimoji="0" lang="hu-H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minket</a:t>
            </a:r>
            <a:r>
              <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 fel fog támasztani. […] </a:t>
            </a:r>
            <a:r>
              <a:rPr kumimoji="0" lang="hu-HU" sz="20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19</a:t>
            </a:r>
            <a:r>
              <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Vagy nem tudjátok, hogy </a:t>
            </a:r>
            <a:r>
              <a:rPr kumimoji="0" lang="hu-HU"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testetek</a:t>
            </a:r>
            <a:r>
              <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0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bennetek levő Szentlélek temploma</a:t>
            </a:r>
            <a:r>
              <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akit Istentől kaptatok, és ezért nem a </a:t>
            </a:r>
            <a:r>
              <a:rPr kumimoji="0" lang="hu-HU" sz="20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magatokéi</a:t>
            </a:r>
            <a:r>
              <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vagytok?”  =&gt; A Szentlélek temploma = A Szentlélek bennetek van – nem pusztán a fizikai test értelmében.</a:t>
            </a:r>
          </a:p>
          <a:p>
            <a:pPr marL="0" marR="0" lvl="0" indent="0" algn="l" defTabSz="914400" rtl="0" eaLnBrk="1" fontAlgn="auto" latinLnBrk="0" hangingPunct="1">
              <a:lnSpc>
                <a:spcPct val="120000"/>
              </a:lnSpc>
              <a:spcBef>
                <a:spcPts val="1000"/>
              </a:spcBef>
              <a:spcAft>
                <a:spcPts val="0"/>
              </a:spcAft>
              <a:buClr>
                <a:srgbClr val="B71E42"/>
              </a:buClr>
              <a:buSzPct val="100000"/>
              <a:buNone/>
              <a:tabLst/>
              <a:defRPr/>
            </a:pPr>
            <a:r>
              <a:rPr lang="hu-HU" dirty="0">
                <a:latin typeface="Times New Roman" panose="02020603050405020304" pitchFamily="18" charset="0"/>
                <a:cs typeface="Times New Roman" panose="02020603050405020304" pitchFamily="18" charset="0"/>
              </a:rPr>
              <a:t>Róm 12,1: Kérlek azért titeket, testvéreim, az Isten irgalmasságára, hogy okos istentiszteletként szánjátok oda magatokat</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t>
            </a:r>
            <a:r>
              <a:rPr lang="hu-HU" i="1" dirty="0" err="1">
                <a:latin typeface="Times New Roman" panose="02020603050405020304" pitchFamily="18" charset="0"/>
                <a:cs typeface="Times New Roman" panose="02020603050405020304" pitchFamily="18" charset="0"/>
              </a:rPr>
              <a:t>ta</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sómata</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hümón</a:t>
            </a:r>
            <a:r>
              <a:rPr lang="hu-HU" dirty="0">
                <a:latin typeface="Times New Roman" panose="02020603050405020304" pitchFamily="18" charset="0"/>
                <a:cs typeface="Times New Roman" panose="02020603050405020304" pitchFamily="18" charset="0"/>
              </a:rPr>
              <a:t>) élő, szent, Istennek tetsző áldozatul.</a:t>
            </a:r>
          </a:p>
          <a:p>
            <a:pPr marL="0" indent="0">
              <a:buClr>
                <a:srgbClr val="B71E42"/>
              </a:buClr>
              <a:buNone/>
              <a:defRPr/>
            </a:pPr>
            <a:r>
              <a:rPr lang="hu-HU" dirty="0">
                <a:latin typeface="Times New Roman" panose="02020603050405020304" pitchFamily="18" charset="0"/>
                <a:cs typeface="Times New Roman" panose="02020603050405020304" pitchFamily="18" charset="0"/>
              </a:rPr>
              <a:t>1Kor 9,27: hanem megsanyargatom és engedelmessé teszem a </a:t>
            </a:r>
            <a:r>
              <a:rPr lang="hu-HU" b="1" dirty="0">
                <a:latin typeface="Times New Roman" panose="02020603050405020304" pitchFamily="18" charset="0"/>
                <a:cs typeface="Times New Roman" panose="02020603050405020304" pitchFamily="18" charset="0"/>
              </a:rPr>
              <a:t>testemet</a:t>
            </a:r>
            <a:r>
              <a:rPr lang="hu-HU" dirty="0">
                <a:latin typeface="Times New Roman" panose="02020603050405020304" pitchFamily="18" charset="0"/>
                <a:cs typeface="Times New Roman" panose="02020603050405020304" pitchFamily="18" charset="0"/>
              </a:rPr>
              <a:t>, hogy amíg másoknak prédikálok, magam ne legyek alkalmatlanná a küzdelemre. =&gt; fegyelmezett életvitel és viselkedésmód. </a:t>
            </a:r>
          </a:p>
          <a:p>
            <a:pPr marL="0" marR="0" lvl="0" indent="0" algn="l" defTabSz="914400" rtl="0" eaLnBrk="1" fontAlgn="auto" latinLnBrk="0" hangingPunct="1">
              <a:lnSpc>
                <a:spcPct val="120000"/>
              </a:lnSpc>
              <a:spcBef>
                <a:spcPts val="1000"/>
              </a:spcBef>
              <a:spcAft>
                <a:spcPts val="0"/>
              </a:spcAft>
              <a:buClr>
                <a:srgbClr val="B71E42"/>
              </a:buClr>
              <a:buSzPct val="100000"/>
              <a:buNone/>
              <a:tabLst/>
              <a:defRPr/>
            </a:pPr>
            <a:endParaRPr kumimoji="0" lang="hu-HU"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hu-HU" sz="2000" dirty="0">
              <a:latin typeface="Times New Roman" panose="02020603050405020304" pitchFamily="18" charset="0"/>
            </a:endParaRPr>
          </a:p>
          <a:p>
            <a:endParaRPr lang="hu-HU" dirty="0"/>
          </a:p>
        </p:txBody>
      </p:sp>
    </p:spTree>
    <p:extLst>
      <p:ext uri="{BB962C8B-B14F-4D97-AF65-F5344CB8AC3E}">
        <p14:creationId xmlns:p14="http://schemas.microsoft.com/office/powerpoint/2010/main" val="1910016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4001" y="255373"/>
            <a:ext cx="11509632" cy="5769507"/>
          </a:xfrm>
        </p:spPr>
        <p:txBody>
          <a:bodyPr>
            <a:normAutofit/>
          </a:bodyPr>
          <a:lstStyle/>
          <a:p>
            <a:pPr marL="0" indent="0">
              <a:buNone/>
            </a:pPr>
            <a:r>
              <a:rPr lang="hu-HU" dirty="0">
                <a:latin typeface="Times New Roman" panose="02020603050405020304" pitchFamily="18" charset="0"/>
                <a:cs typeface="Times New Roman" panose="02020603050405020304" pitchFamily="18" charset="0"/>
              </a:rPr>
              <a:t>2Kor 5,10: Mert mindnyájunknak leplezetlenül kell odaállnunk Krisztus ítélőszéke elé, hogy mindenki megkapja, amit megérdemel, aszerint, amit e </a:t>
            </a:r>
            <a:r>
              <a:rPr lang="hu-HU" b="1" dirty="0">
                <a:latin typeface="Times New Roman" panose="02020603050405020304" pitchFamily="18" charset="0"/>
                <a:cs typeface="Times New Roman" panose="02020603050405020304" pitchFamily="18" charset="0"/>
              </a:rPr>
              <a:t>testben</a:t>
            </a:r>
            <a:r>
              <a:rPr lang="hu-HU" dirty="0">
                <a:latin typeface="Times New Roman" panose="02020603050405020304" pitchFamily="18" charset="0"/>
                <a:cs typeface="Times New Roman" panose="02020603050405020304" pitchFamily="18" charset="0"/>
              </a:rPr>
              <a:t> cselekedett: akár jót, akár gonoszat. =&gt; </a:t>
            </a:r>
            <a:r>
              <a:rPr lang="hu-HU" b="1" dirty="0">
                <a:latin typeface="Times New Roman" panose="02020603050405020304" pitchFamily="18" charset="0"/>
                <a:cs typeface="Times New Roman" panose="02020603050405020304" pitchFamily="18" charset="0"/>
              </a:rPr>
              <a:t>a test, mint az önkifejezés eszköze, közege.</a:t>
            </a:r>
          </a:p>
          <a:p>
            <a:pPr marL="0" indent="0">
              <a:buNone/>
            </a:pPr>
            <a:endParaRPr lang="hu-HU" dirty="0">
              <a:latin typeface="Times New Roman" panose="02020603050405020304" pitchFamily="18" charset="0"/>
              <a:cs typeface="Times New Roman" panose="02020603050405020304" pitchFamily="18" charset="0"/>
            </a:endParaRPr>
          </a:p>
          <a:p>
            <a:pPr marL="0" indent="0">
              <a:buNone/>
            </a:pPr>
            <a:r>
              <a:rPr lang="hu-HU" dirty="0">
                <a:latin typeface="Times New Roman" panose="02020603050405020304" pitchFamily="18" charset="0"/>
                <a:cs typeface="Times New Roman" panose="02020603050405020304" pitchFamily="18" charset="0"/>
              </a:rPr>
              <a:t>1Kor 12,12-27: Pál tizenhétszer használja a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kifejezést a test mint a összekapcsolódás és kölcsönös függőség mintája az egyház számára vonatkozásában.=&gt; </a:t>
            </a:r>
            <a:r>
              <a:rPr lang="hu-HU" b="1" dirty="0">
                <a:latin typeface="Times New Roman" panose="02020603050405020304" pitchFamily="18" charset="0"/>
                <a:cs typeface="Times New Roman" panose="02020603050405020304" pitchFamily="18" charset="0"/>
              </a:rPr>
              <a:t>a megtestesült lét társadalmi, szociális dimenziói. </a:t>
            </a:r>
          </a:p>
          <a:p>
            <a:pPr marL="0" indent="0">
              <a:buNone/>
            </a:pPr>
            <a:endParaRPr lang="hu-HU" dirty="0">
              <a:latin typeface="Times New Roman" panose="02020603050405020304" pitchFamily="18" charset="0"/>
              <a:cs typeface="Times New Roman" panose="02020603050405020304" pitchFamily="18" charset="0"/>
            </a:endParaRPr>
          </a:p>
          <a:p>
            <a:pPr marL="0" indent="0">
              <a:buNone/>
            </a:pPr>
            <a:r>
              <a:rPr lang="hu-HU" dirty="0">
                <a:latin typeface="Times New Roman" panose="02020603050405020304" pitchFamily="18" charset="0"/>
                <a:cs typeface="Times New Roman" panose="02020603050405020304" pitchFamily="18" charset="0"/>
              </a:rPr>
              <a:t>1Kor 15,35-50: A jelenlegi test és a feltámadott test közötti különbség. Benne 15,40-</a:t>
            </a:r>
            <a:r>
              <a:rPr lang="en-US" dirty="0">
                <a:latin typeface="Times New Roman" panose="02020603050405020304" pitchFamily="18" charset="0"/>
                <a:cs typeface="Times New Roman" panose="02020603050405020304" pitchFamily="18" charset="0"/>
              </a:rPr>
              <a:t>41</a:t>
            </a:r>
            <a:r>
              <a:rPr lang="hu-HU"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a:t>
            </a:r>
            <a:r>
              <a:rPr lang="hu-HU" i="1" dirty="0">
                <a:latin typeface="Times New Roman" panose="02020603050405020304" pitchFamily="18" charset="0"/>
                <a:cs typeface="Times New Roman" panose="02020603050405020304" pitchFamily="18" charset="0"/>
              </a:rPr>
              <a:t>ó</a:t>
            </a:r>
            <a:r>
              <a:rPr lang="en-US" i="1" dirty="0" err="1">
                <a:latin typeface="Times New Roman" panose="02020603050405020304" pitchFamily="18" charset="0"/>
                <a:cs typeface="Times New Roman" panose="02020603050405020304" pitchFamily="18" charset="0"/>
              </a:rPr>
              <a:t>mata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epourania</a:t>
            </a:r>
            <a:r>
              <a:rPr lang="hu-HU" i="1"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 nap, hold, csillagok „teste”) szemben a </a:t>
            </a:r>
            <a:r>
              <a:rPr lang="hu-HU" i="1" dirty="0" err="1">
                <a:latin typeface="Times New Roman" panose="02020603050405020304" pitchFamily="18" charset="0"/>
                <a:cs typeface="Times New Roman" panose="02020603050405020304" pitchFamily="18" charset="0"/>
              </a:rPr>
              <a:t>sómata</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epigeia</a:t>
            </a:r>
            <a:r>
              <a:rPr lang="hu-HU" dirty="0" err="1">
                <a:latin typeface="Times New Roman" panose="02020603050405020304" pitchFamily="18" charset="0"/>
                <a:cs typeface="Times New Roman" panose="02020603050405020304" pitchFamily="18" charset="0"/>
              </a:rPr>
              <a:t>-val</a:t>
            </a:r>
            <a:r>
              <a:rPr lang="hu-HU" dirty="0">
                <a:latin typeface="Times New Roman" panose="02020603050405020304" pitchFamily="18" charset="0"/>
                <a:cs typeface="Times New Roman" panose="02020603050405020304" pitchFamily="18" charset="0"/>
              </a:rPr>
              <a:t>=&gt; 15,44: </a:t>
            </a:r>
            <a:r>
              <a:rPr lang="hu-HU" i="1" dirty="0" err="1">
                <a:latin typeface="Times New Roman" panose="02020603050405020304" pitchFamily="18" charset="0"/>
                <a:cs typeface="Times New Roman" panose="02020603050405020304" pitchFamily="18" charset="0"/>
              </a:rPr>
              <a:t>sóma</a:t>
            </a:r>
            <a:r>
              <a:rPr lang="hu-HU"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ps</a:t>
            </a:r>
            <a:r>
              <a:rPr lang="hu-HU" i="1" dirty="0">
                <a:latin typeface="Times New Roman" panose="02020603050405020304" pitchFamily="18" charset="0"/>
                <a:cs typeface="Times New Roman" panose="02020603050405020304" pitchFamily="18" charset="0"/>
              </a:rPr>
              <a:t>y</a:t>
            </a:r>
            <a:r>
              <a:rPr lang="en-US" i="1" dirty="0" err="1">
                <a:latin typeface="Times New Roman" panose="02020603050405020304" pitchFamily="18" charset="0"/>
                <a:cs typeface="Times New Roman" panose="02020603050405020304" pitchFamily="18" charset="0"/>
              </a:rPr>
              <a:t>khikon</a:t>
            </a:r>
            <a:r>
              <a:rPr lang="en-US" i="1"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sym typeface="Wingdings" panose="05000000000000000000" pitchFamily="2" charset="2"/>
              </a:rPr>
              <a:t> </a:t>
            </a:r>
            <a:r>
              <a:rPr lang="hu-HU" i="1" dirty="0" err="1">
                <a:latin typeface="Times New Roman" panose="02020603050405020304" pitchFamily="18" charset="0"/>
                <a:cs typeface="Times New Roman" panose="02020603050405020304" pitchFamily="18" charset="0"/>
                <a:sym typeface="Wingdings" panose="05000000000000000000" pitchFamily="2" charset="2"/>
              </a:rPr>
              <a:t>sóma</a:t>
            </a:r>
            <a:r>
              <a:rPr lang="hu-HU" i="1" dirty="0">
                <a:latin typeface="Times New Roman" panose="02020603050405020304" pitchFamily="18" charset="0"/>
                <a:cs typeface="Times New Roman" panose="02020603050405020304" pitchFamily="18" charset="0"/>
                <a:sym typeface="Wingdings" panose="05000000000000000000" pitchFamily="2" charset="2"/>
              </a:rPr>
              <a:t> pneumatikon </a:t>
            </a:r>
            <a:r>
              <a:rPr lang="hu-HU" dirty="0">
                <a:latin typeface="Times New Roman" panose="02020603050405020304" pitchFamily="18" charset="0"/>
                <a:cs typeface="Times New Roman" panose="02020603050405020304" pitchFamily="18" charset="0"/>
                <a:sym typeface="Wingdings" panose="05000000000000000000" pitchFamily="2" charset="2"/>
              </a:rPr>
              <a:t>=&gt; 15,50: csak a romolhatatlan </a:t>
            </a:r>
            <a:r>
              <a:rPr lang="hu-HU" i="1" dirty="0" err="1">
                <a:latin typeface="Times New Roman" panose="02020603050405020304" pitchFamily="18" charset="0"/>
                <a:cs typeface="Times New Roman" panose="02020603050405020304" pitchFamily="18" charset="0"/>
                <a:sym typeface="Wingdings" panose="05000000000000000000" pitchFamily="2" charset="2"/>
              </a:rPr>
              <a:t>sóma</a:t>
            </a:r>
            <a:r>
              <a:rPr lang="hu-HU" i="1" dirty="0">
                <a:latin typeface="Times New Roman" panose="02020603050405020304" pitchFamily="18" charset="0"/>
                <a:cs typeface="Times New Roman" panose="02020603050405020304" pitchFamily="18" charset="0"/>
                <a:sym typeface="Wingdings" panose="05000000000000000000" pitchFamily="2" charset="2"/>
              </a:rPr>
              <a:t> pneumatikon </a:t>
            </a:r>
            <a:r>
              <a:rPr lang="hu-HU" dirty="0">
                <a:latin typeface="Times New Roman" panose="02020603050405020304" pitchFamily="18" charset="0"/>
                <a:cs typeface="Times New Roman" panose="02020603050405020304" pitchFamily="18" charset="0"/>
                <a:sym typeface="Wingdings" panose="05000000000000000000" pitchFamily="2" charset="2"/>
              </a:rPr>
              <a:t>képes örökölni Isten országát.</a:t>
            </a:r>
          </a:p>
          <a:p>
            <a:pPr marL="0" indent="0">
              <a:buNone/>
            </a:pPr>
            <a:r>
              <a:rPr lang="hu-HU" dirty="0">
                <a:latin typeface="Times New Roman" panose="02020603050405020304" pitchFamily="18" charset="0"/>
                <a:cs typeface="Times New Roman" panose="02020603050405020304" pitchFamily="18" charset="0"/>
                <a:sym typeface="Wingdings" panose="05000000000000000000" pitchFamily="2" charset="2"/>
              </a:rPr>
              <a:t>15,51-54: A megváltás Pál számára nem menekülés a testi létből, hanem transzformáció egy más típusú testi létbe. =&gt; A romlandó, halandó testi mivoltunk pusztulásra, halálra van ítélve. A feltámadott test „testisége” ettől különböző lesz.</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87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 a vágyakozó „én”</a:t>
            </a:r>
          </a:p>
        </p:txBody>
      </p:sp>
      <p:sp>
        <p:nvSpPr>
          <p:cNvPr id="3" name="Tartalom helye 2"/>
          <p:cNvSpPr>
            <a:spLocks noGrp="1"/>
          </p:cNvSpPr>
          <p:nvPr>
            <p:ph idx="1"/>
          </p:nvPr>
        </p:nvSpPr>
        <p:spPr/>
        <p:txBody>
          <a:bodyPr/>
          <a:lstStyle/>
          <a:p>
            <a:r>
              <a:rPr lang="hu-HU" dirty="0">
                <a:latin typeface="Times New Roman" panose="02020603050405020304" pitchFamily="18" charset="0"/>
                <a:cs typeface="Times New Roman" panose="02020603050405020304" pitchFamily="18" charset="0"/>
              </a:rPr>
              <a:t>A legvitatottabb antropológiai fogalom a széles jelentésspektrum miatt. </a:t>
            </a:r>
          </a:p>
        </p:txBody>
      </p:sp>
    </p:spTree>
    <p:extLst>
      <p:ext uri="{BB962C8B-B14F-4D97-AF65-F5344CB8AC3E}">
        <p14:creationId xmlns:p14="http://schemas.microsoft.com/office/powerpoint/2010/main" val="1313058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14183" y="329514"/>
            <a:ext cx="11738919" cy="6528486"/>
          </a:xfrm>
        </p:spPr>
        <p:txBody>
          <a:bodyPr>
            <a:normAutofit/>
          </a:bodyPr>
          <a:lstStyle/>
          <a:p>
            <a:pPr marL="514350" indent="-514350">
              <a:buAutoNum type="arabicParenR"/>
            </a:pPr>
            <a:r>
              <a:rPr lang="hu-HU" dirty="0">
                <a:latin typeface="Times New Roman" panose="02020603050405020304" pitchFamily="18" charset="0"/>
                <a:cs typeface="Times New Roman" panose="02020603050405020304" pitchFamily="18" charset="0"/>
              </a:rPr>
              <a:t>A fizikai test, bármiféle negatív </a:t>
            </a:r>
            <a:r>
              <a:rPr lang="hu-HU" dirty="0" err="1">
                <a:latin typeface="Times New Roman" panose="02020603050405020304" pitchFamily="18" charset="0"/>
                <a:cs typeface="Times New Roman" panose="02020603050405020304" pitchFamily="18" charset="0"/>
              </a:rPr>
              <a:t>konnotáció</a:t>
            </a:r>
            <a:r>
              <a:rPr lang="hu-HU" dirty="0">
                <a:latin typeface="Times New Roman" panose="02020603050405020304" pitchFamily="18" charset="0"/>
                <a:cs typeface="Times New Roman" panose="02020603050405020304" pitchFamily="18" charset="0"/>
              </a:rPr>
              <a:t> nélkül. Pl. Róm 11,14; 1Kor 6,16; 15,39; </a:t>
            </a:r>
            <a:r>
              <a:rPr lang="hu-HU" dirty="0" err="1">
                <a:latin typeface="Times New Roman" panose="02020603050405020304" pitchFamily="18" charset="0"/>
                <a:cs typeface="Times New Roman" panose="02020603050405020304" pitchFamily="18" charset="0"/>
              </a:rPr>
              <a:t>Ef</a:t>
            </a:r>
            <a:r>
              <a:rPr lang="hu-HU" dirty="0">
                <a:latin typeface="Times New Roman" panose="02020603050405020304" pitchFamily="18" charset="0"/>
                <a:cs typeface="Times New Roman" panose="02020603050405020304" pitchFamily="18" charset="0"/>
              </a:rPr>
              <a:t> 5,29.31; </a:t>
            </a:r>
            <a:r>
              <a:rPr lang="hu-HU" dirty="0" err="1">
                <a:latin typeface="Times New Roman" panose="02020603050405020304" pitchFamily="18" charset="0"/>
                <a:cs typeface="Times New Roman" panose="02020603050405020304" pitchFamily="18" charset="0"/>
              </a:rPr>
              <a:t>Kol</a:t>
            </a:r>
            <a:r>
              <a:rPr lang="hu-HU" dirty="0">
                <a:latin typeface="Times New Roman" panose="02020603050405020304" pitchFamily="18" charset="0"/>
                <a:cs typeface="Times New Roman" panose="02020603050405020304" pitchFamily="18" charset="0"/>
              </a:rPr>
              <a:t> 2,1.</a:t>
            </a:r>
          </a:p>
          <a:p>
            <a:pPr marL="514350" indent="-514350">
              <a:buAutoNum type="arabicParenR"/>
            </a:pPr>
            <a:endParaRPr lang="hu-HU" dirty="0">
              <a:latin typeface="Times New Roman" panose="02020603050405020304" pitchFamily="18" charset="0"/>
              <a:cs typeface="Times New Roman" panose="02020603050405020304" pitchFamily="18" charset="0"/>
            </a:endParaRPr>
          </a:p>
          <a:p>
            <a:pPr marL="514350" indent="-514350">
              <a:buAutoNum type="arabicParenR"/>
            </a:pPr>
            <a:endParaRPr lang="hu-HU" dirty="0">
              <a:latin typeface="Times New Roman" panose="02020603050405020304" pitchFamily="18" charset="0"/>
              <a:cs typeface="Times New Roman" panose="02020603050405020304" pitchFamily="18" charset="0"/>
            </a:endParaRPr>
          </a:p>
          <a:p>
            <a:pPr marL="514350" indent="-514350">
              <a:buAutoNum type="arabicParenR"/>
            </a:pPr>
            <a:endParaRPr lang="en-US" dirty="0">
              <a:latin typeface="Times New Roman" panose="02020603050405020304" pitchFamily="18" charset="0"/>
              <a:cs typeface="Times New Roman" panose="02020603050405020304" pitchFamily="18" charset="0"/>
            </a:endParaRPr>
          </a:p>
          <a:p>
            <a:pPr marL="514350" indent="-514350">
              <a:buAutoNum type="arabicParenR"/>
            </a:pPr>
            <a:r>
              <a:rPr lang="hu-HU" dirty="0">
                <a:latin typeface="Times New Roman" panose="02020603050405020304" pitchFamily="18" charset="0"/>
                <a:cs typeface="Times New Roman" panose="02020603050405020304" pitchFamily="18" charset="0"/>
              </a:rPr>
              <a:t>Alapvetően még mindig fizikai test értelmében, de gyengeség, erőtlenség jellemzi. Vö.: Róm 6,19, 2Kor 7,5; Gal 4,13-14.</a:t>
            </a:r>
          </a:p>
          <a:p>
            <a:pPr marL="0" indent="0">
              <a:buNone/>
            </a:pPr>
            <a:r>
              <a:rPr lang="hu-HU" dirty="0">
                <a:latin typeface="Times New Roman" panose="02020603050405020304" pitchFamily="18" charset="0"/>
                <a:cs typeface="Times New Roman" panose="02020603050405020304" pitchFamily="18" charset="0"/>
              </a:rPr>
              <a:t>1Kor 15,50: Azt mondom, testvéreim, hogy test és vér (</a:t>
            </a:r>
            <a:r>
              <a:rPr lang="hu-HU" i="1" dirty="0" err="1">
                <a:latin typeface="Times New Roman" panose="02020603050405020304" pitchFamily="18" charset="0"/>
                <a:cs typeface="Times New Roman" panose="02020603050405020304" pitchFamily="18" charset="0"/>
              </a:rPr>
              <a:t>sarx</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kai</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haima</a:t>
            </a:r>
            <a:r>
              <a:rPr lang="hu-HU" dirty="0">
                <a:latin typeface="Times New Roman" panose="02020603050405020304" pitchFamily="18" charset="0"/>
                <a:cs typeface="Times New Roman" panose="02020603050405020304" pitchFamily="18" charset="0"/>
              </a:rPr>
              <a:t>) nem örökölheti Isten országát, a romlandóság nem örökli a romolhatatlanságot.</a:t>
            </a:r>
            <a:endParaRPr lang="en-US" dirty="0">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Haland</a:t>
            </a:r>
            <a:r>
              <a:rPr lang="hu-HU" dirty="0">
                <a:latin typeface="Times New Roman" panose="02020603050405020304" pitchFamily="18" charset="0"/>
                <a:cs typeface="Times New Roman" panose="02020603050405020304" pitchFamily="18" charset="0"/>
              </a:rPr>
              <a:t>ó </a:t>
            </a:r>
            <a:r>
              <a:rPr lang="en-US" dirty="0">
                <a:latin typeface="Times New Roman" panose="02020603050405020304" pitchFamily="18" charset="0"/>
                <a:cs typeface="Times New Roman" panose="02020603050405020304" pitchFamily="18" charset="0"/>
              </a:rPr>
              <a:t>=&gt; 2Kor </a:t>
            </a:r>
            <a:r>
              <a:rPr lang="hu-HU" dirty="0">
                <a:latin typeface="Times New Roman" panose="02020603050405020304" pitchFamily="18" charset="0"/>
                <a:cs typeface="Times New Roman" panose="02020603050405020304" pitchFamily="18" charset="0"/>
              </a:rPr>
              <a:t>4,11: Mert életünk folyamán szüntelen a halál révén állunk Jézusért, hogy Jézus élete is láthatóvá legyen halandó testünkben.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337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793AA54-669C-08D8-4C46-EA95C7C506C8}"/>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9605020F-8037-606B-C762-4D4671464ACB}"/>
              </a:ext>
            </a:extLst>
          </p:cNvPr>
          <p:cNvSpPr>
            <a:spLocks noGrp="1"/>
          </p:cNvSpPr>
          <p:nvPr>
            <p:ph idx="1"/>
          </p:nvPr>
        </p:nvSpPr>
        <p:spPr>
          <a:xfrm>
            <a:off x="355600" y="2015732"/>
            <a:ext cx="11582399" cy="3866908"/>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 Néhány szakaszban ez a gyengeség egy olyan felhangot kap, miszerint elégtelen egy magasabb szintű valósághoz viszonyítva. </a:t>
            </a:r>
          </a:p>
          <a:p>
            <a:pPr marL="0" indent="0">
              <a:buNone/>
            </a:pPr>
            <a:r>
              <a:rPr lang="hu-HU" dirty="0" err="1">
                <a:latin typeface="Times New Roman" panose="02020603050405020304" pitchFamily="18" charset="0"/>
                <a:cs typeface="Times New Roman" panose="02020603050405020304" pitchFamily="18" charset="0"/>
              </a:rPr>
              <a:t>Gal</a:t>
            </a:r>
            <a:r>
              <a:rPr lang="hu-HU" dirty="0">
                <a:latin typeface="Times New Roman" panose="02020603050405020304" pitchFamily="18" charset="0"/>
                <a:cs typeface="Times New Roman" panose="02020603050405020304" pitchFamily="18" charset="0"/>
              </a:rPr>
              <a:t> 1,16: …hogy kinyilatkoztassa Fiát énbennem, hogy hirdessem őt a népek között, nem tanácskoztam testtel és vérrel.</a:t>
            </a:r>
          </a:p>
          <a:p>
            <a:pPr marL="0" indent="0">
              <a:buNone/>
            </a:pPr>
            <a:r>
              <a:rPr lang="hu-HU" dirty="0" err="1">
                <a:latin typeface="Times New Roman" panose="02020603050405020304" pitchFamily="18" charset="0"/>
                <a:cs typeface="Times New Roman" panose="02020603050405020304" pitchFamily="18" charset="0"/>
              </a:rPr>
              <a:t>Gal</a:t>
            </a:r>
            <a:r>
              <a:rPr lang="hu-HU" dirty="0">
                <a:latin typeface="Times New Roman" panose="02020603050405020304" pitchFamily="18" charset="0"/>
                <a:cs typeface="Times New Roman" panose="02020603050405020304" pitchFamily="18" charset="0"/>
              </a:rPr>
              <a:t> 2,20: Krisztussal együtt keresztre vagyok feszítve: többé tehát nem én élek, hanem Krisztus él bennem; azt az életet pedig, amelyet most testben élek, az Isten Fiában való hitben élem, aki szeretett engem, és önmagát adta értem.</a:t>
            </a:r>
          </a:p>
          <a:p>
            <a:pPr marL="0" indent="0">
              <a:buNone/>
            </a:pPr>
            <a:r>
              <a:rPr lang="hu-HU" dirty="0" err="1">
                <a:latin typeface="Times New Roman" panose="02020603050405020304" pitchFamily="18" charset="0"/>
                <a:cs typeface="Times New Roman" panose="02020603050405020304" pitchFamily="18" charset="0"/>
              </a:rPr>
              <a:t>Filem</a:t>
            </a:r>
            <a:r>
              <a:rPr lang="hu-HU" dirty="0">
                <a:latin typeface="Times New Roman" panose="02020603050405020304" pitchFamily="18" charset="0"/>
                <a:cs typeface="Times New Roman" panose="02020603050405020304" pitchFamily="18" charset="0"/>
              </a:rPr>
              <a:t> 16: …aki nekem is, de sokkal inkább neked, testi értelemben is és az Úrban is szeretett testvéred.</a:t>
            </a:r>
          </a:p>
          <a:p>
            <a:pPr marL="0" indent="0">
              <a:buNone/>
            </a:pPr>
            <a:r>
              <a:rPr lang="hu-HU" dirty="0">
                <a:latin typeface="Times New Roman" panose="02020603050405020304" pitchFamily="18" charset="0"/>
                <a:cs typeface="Times New Roman" panose="02020603050405020304" pitchFamily="18" charset="0"/>
              </a:rPr>
              <a:t>2Kor 12,7-9: Ezért tehát, hogy el ne bizakodjam, tövis adatott a testembe: a Sátán angyala, hogy </a:t>
            </a:r>
            <a:r>
              <a:rPr lang="hu-HU" dirty="0" err="1">
                <a:latin typeface="Times New Roman" panose="02020603050405020304" pitchFamily="18" charset="0"/>
                <a:cs typeface="Times New Roman" panose="02020603050405020304" pitchFamily="18" charset="0"/>
              </a:rPr>
              <a:t>gyötörjön</a:t>
            </a:r>
            <a:r>
              <a:rPr lang="hu-HU" dirty="0">
                <a:latin typeface="Times New Roman" panose="02020603050405020304" pitchFamily="18" charset="0"/>
                <a:cs typeface="Times New Roman" panose="02020603050405020304" pitchFamily="18" charset="0"/>
              </a:rPr>
              <a:t>, hogy el ne bizakodjam. </a:t>
            </a:r>
            <a:r>
              <a:rPr lang="hu-HU" baseline="30000" dirty="0">
                <a:latin typeface="Times New Roman" panose="02020603050405020304" pitchFamily="18" charset="0"/>
                <a:cs typeface="Times New Roman" panose="02020603050405020304" pitchFamily="18" charset="0"/>
              </a:rPr>
              <a:t>8</a:t>
            </a:r>
            <a:r>
              <a:rPr lang="hu-HU" dirty="0">
                <a:latin typeface="Times New Roman" panose="02020603050405020304" pitchFamily="18" charset="0"/>
                <a:cs typeface="Times New Roman" panose="02020603050405020304" pitchFamily="18" charset="0"/>
              </a:rPr>
              <a:t>Emiatt háromszor kértem az Urat, hogy távozzék az el tőlem. </a:t>
            </a:r>
            <a:r>
              <a:rPr lang="hu-HU" baseline="30000" dirty="0">
                <a:latin typeface="Times New Roman" panose="02020603050405020304" pitchFamily="18" charset="0"/>
                <a:cs typeface="Times New Roman" panose="02020603050405020304" pitchFamily="18" charset="0"/>
              </a:rPr>
              <a:t>9</a:t>
            </a:r>
            <a:r>
              <a:rPr lang="hu-HU" dirty="0">
                <a:latin typeface="Times New Roman" panose="02020603050405020304" pitchFamily="18" charset="0"/>
                <a:cs typeface="Times New Roman" panose="02020603050405020304" pitchFamily="18" charset="0"/>
              </a:rPr>
              <a:t>De ő ezt mondta nekem: Elég neked az én kegyelmem, mert az én erőm erőtlenség által ér célhoz. Legszívesebben tehát az erőtlenségeimmel dicsekszem, hogy Krisztus ereje lakozzék bennem.</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Fil 1,22</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23</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Mert nekem az élet Krisztus, és a meghalás nyereség. Ha pedig az életben maradás (</a:t>
            </a:r>
            <a:r>
              <a:rPr lang="hu-HU" i="1" dirty="0" err="1">
                <a:latin typeface="Times New Roman" panose="02020603050405020304" pitchFamily="18" charset="0"/>
                <a:cs typeface="Times New Roman" panose="02020603050405020304" pitchFamily="18" charset="0"/>
              </a:rPr>
              <a:t>to</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dzén</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en</a:t>
            </a:r>
            <a:r>
              <a:rPr lang="hu-HU" i="1" dirty="0">
                <a:latin typeface="Times New Roman" panose="02020603050405020304" pitchFamily="18" charset="0"/>
                <a:cs typeface="Times New Roman" panose="02020603050405020304" pitchFamily="18" charset="0"/>
              </a:rPr>
              <a:t> sarki</a:t>
            </a:r>
            <a:r>
              <a:rPr lang="hu-HU" dirty="0">
                <a:latin typeface="Times New Roman" panose="02020603050405020304" pitchFamily="18" charset="0"/>
                <a:cs typeface="Times New Roman" panose="02020603050405020304" pitchFamily="18" charset="0"/>
              </a:rPr>
              <a:t>)  az eredményes munkát jelenti számomra, akkor hogy melyiket válasszam: nem tudom.</a:t>
            </a:r>
          </a:p>
          <a:p>
            <a:endParaRPr lang="hu-HU" dirty="0"/>
          </a:p>
        </p:txBody>
      </p:sp>
    </p:spTree>
    <p:extLst>
      <p:ext uri="{BB962C8B-B14F-4D97-AF65-F5344CB8AC3E}">
        <p14:creationId xmlns:p14="http://schemas.microsoft.com/office/powerpoint/2010/main" val="315335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72769" y="134278"/>
            <a:ext cx="11870724" cy="5921082"/>
          </a:xfrm>
        </p:spPr>
        <p:txBody>
          <a:bodyPr>
            <a:normAutofit lnSpcReduction="10000"/>
          </a:bodyPr>
          <a:lstStyle/>
          <a:p>
            <a:pPr marL="0" indent="0">
              <a:buNone/>
            </a:pPr>
            <a:r>
              <a:rPr lang="hu-HU" dirty="0">
                <a:latin typeface="Times New Roman" panose="02020603050405020304" pitchFamily="18" charset="0"/>
                <a:cs typeface="Times New Roman" panose="02020603050405020304" pitchFamily="18" charset="0"/>
              </a:rPr>
              <a:t>4) Bizonyos szakaszokban ez a gyengeség morális </a:t>
            </a:r>
            <a:r>
              <a:rPr lang="hu-HU" dirty="0" err="1">
                <a:latin typeface="Times New Roman" panose="02020603050405020304" pitchFamily="18" charset="0"/>
                <a:cs typeface="Times New Roman" panose="02020603050405020304" pitchFamily="18" charset="0"/>
              </a:rPr>
              <a:t>konnotációt</a:t>
            </a:r>
            <a:r>
              <a:rPr lang="hu-HU" dirty="0">
                <a:latin typeface="Times New Roman" panose="02020603050405020304" pitchFamily="18" charset="0"/>
                <a:cs typeface="Times New Roman" panose="02020603050405020304" pitchFamily="18" charset="0"/>
              </a:rPr>
              <a:t> nyer. </a:t>
            </a:r>
          </a:p>
          <a:p>
            <a:pPr marL="0" indent="0">
              <a:buNone/>
            </a:pPr>
            <a:r>
              <a:rPr lang="hu-HU" b="1" dirty="0">
                <a:latin typeface="Times New Roman" panose="02020603050405020304" pitchFamily="18" charset="0"/>
                <a:cs typeface="Times New Roman" panose="02020603050405020304" pitchFamily="18" charset="0"/>
              </a:rPr>
              <a:t>Az ember mint </a:t>
            </a:r>
            <a:r>
              <a:rPr lang="hu-HU" b="1" i="1" dirty="0" err="1">
                <a:latin typeface="Times New Roman" panose="02020603050405020304" pitchFamily="18" charset="0"/>
                <a:cs typeface="Times New Roman" panose="02020603050405020304" pitchFamily="18" charset="0"/>
              </a:rPr>
              <a:t>sarx</a:t>
            </a:r>
            <a:r>
              <a:rPr lang="hu-HU" b="1" dirty="0">
                <a:latin typeface="Times New Roman" panose="02020603050405020304" pitchFamily="18" charset="0"/>
                <a:cs typeface="Times New Roman" panose="02020603050405020304" pitchFamily="18" charset="0"/>
              </a:rPr>
              <a:t> nincs megigazulva Isten előtt</a:t>
            </a:r>
          </a:p>
          <a:p>
            <a:pPr marL="0" indent="0">
              <a:buNone/>
            </a:pPr>
            <a:r>
              <a:rPr lang="hu-HU" dirty="0">
                <a:latin typeface="Times New Roman" panose="02020603050405020304" pitchFamily="18" charset="0"/>
                <a:cs typeface="Times New Roman" panose="02020603050405020304" pitchFamily="18" charset="0"/>
              </a:rPr>
              <a:t>Róm 3,20:</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Mert a törvény cselekedeteiből senki sem</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ou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dikai</a:t>
            </a:r>
            <a:r>
              <a:rPr lang="hu-HU" i="1" dirty="0">
                <a:latin typeface="Times New Roman" panose="02020603050405020304" pitchFamily="18" charset="0"/>
                <a:cs typeface="Times New Roman" panose="02020603050405020304" pitchFamily="18" charset="0"/>
              </a:rPr>
              <a:t>ó</a:t>
            </a:r>
            <a:r>
              <a:rPr lang="en-US" i="1" dirty="0" err="1">
                <a:latin typeface="Times New Roman" panose="02020603050405020304" pitchFamily="18" charset="0"/>
                <a:cs typeface="Times New Roman" panose="02020603050405020304" pitchFamily="18" charset="0"/>
              </a:rPr>
              <a:t>th</a:t>
            </a:r>
            <a:r>
              <a:rPr lang="hu-HU" i="1" dirty="0">
                <a:latin typeface="Times New Roman" panose="02020603050405020304" pitchFamily="18" charset="0"/>
                <a:cs typeface="Times New Roman" panose="02020603050405020304" pitchFamily="18" charset="0"/>
              </a:rPr>
              <a:t>é</a:t>
            </a:r>
            <a:r>
              <a:rPr lang="en-US" i="1" dirty="0" err="1">
                <a:latin typeface="Times New Roman" panose="02020603050405020304" pitchFamily="18" charset="0"/>
                <a:cs typeface="Times New Roman" panose="02020603050405020304" pitchFamily="18" charset="0"/>
              </a:rPr>
              <a:t>setai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pasa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fog megigazulni őelőtte. Hiszen a törvényből csak a bűn felismerése adódik.</a:t>
            </a:r>
          </a:p>
          <a:p>
            <a:pPr marL="0" indent="0">
              <a:buNone/>
            </a:pPr>
            <a:r>
              <a:rPr lang="hu-HU" dirty="0">
                <a:latin typeface="Times New Roman" panose="02020603050405020304" pitchFamily="18" charset="0"/>
                <a:cs typeface="Times New Roman" panose="02020603050405020304" pitchFamily="18" charset="0"/>
              </a:rPr>
              <a:t>Gal 2,16</a:t>
            </a:r>
            <a:r>
              <a:rPr lang="en-US" dirty="0">
                <a:latin typeface="Times New Roman" panose="02020603050405020304" pitchFamily="18" charset="0"/>
                <a:cs typeface="Times New Roman" panose="02020603050405020304" pitchFamily="18" charset="0"/>
              </a:rPr>
              <a:t>b</a:t>
            </a:r>
            <a:r>
              <a:rPr lang="hu-HU" dirty="0">
                <a:latin typeface="Times New Roman" panose="02020603050405020304" pitchFamily="18" charset="0"/>
                <a:cs typeface="Times New Roman" panose="02020603050405020304" pitchFamily="18" charset="0"/>
              </a:rPr>
              <a:t>: Ezért mi is Krisztus Jézusban hittünk, hogy megigazuljunk a Krisztusban való hit és nem a törvény cselekvése által, mert a törvény cselekvése által nem igazul meg egy ember sem (</a:t>
            </a:r>
            <a:r>
              <a:rPr lang="en-US" i="1" dirty="0" err="1">
                <a:latin typeface="Times New Roman" panose="02020603050405020304" pitchFamily="18" charset="0"/>
                <a:cs typeface="Times New Roman" panose="02020603050405020304" pitchFamily="18" charset="0"/>
              </a:rPr>
              <a:t>ou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dikai</a:t>
            </a:r>
            <a:r>
              <a:rPr lang="hu-HU" i="1" dirty="0">
                <a:latin typeface="Times New Roman" panose="02020603050405020304" pitchFamily="18" charset="0"/>
                <a:cs typeface="Times New Roman" panose="02020603050405020304" pitchFamily="18" charset="0"/>
              </a:rPr>
              <a:t>ó</a:t>
            </a:r>
            <a:r>
              <a:rPr lang="en-US" i="1" dirty="0" err="1">
                <a:latin typeface="Times New Roman" panose="02020603050405020304" pitchFamily="18" charset="0"/>
                <a:cs typeface="Times New Roman" panose="02020603050405020304" pitchFamily="18" charset="0"/>
              </a:rPr>
              <a:t>th</a:t>
            </a:r>
            <a:r>
              <a:rPr lang="hu-HU" i="1" dirty="0">
                <a:latin typeface="Times New Roman" panose="02020603050405020304" pitchFamily="18" charset="0"/>
                <a:cs typeface="Times New Roman" panose="02020603050405020304" pitchFamily="18" charset="0"/>
              </a:rPr>
              <a:t>é</a:t>
            </a:r>
            <a:r>
              <a:rPr lang="en-US" i="1" dirty="0" err="1">
                <a:latin typeface="Times New Roman" panose="02020603050405020304" pitchFamily="18" charset="0"/>
                <a:cs typeface="Times New Roman" panose="02020603050405020304" pitchFamily="18" charset="0"/>
              </a:rPr>
              <a:t>setai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pasa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a:t>
            </a:r>
          </a:p>
          <a:p>
            <a:pPr marL="0" indent="0">
              <a:buNone/>
            </a:pPr>
            <a:r>
              <a:rPr lang="hu-HU" b="1" dirty="0">
                <a:latin typeface="Times New Roman" panose="02020603050405020304" pitchFamily="18" charset="0"/>
                <a:cs typeface="Times New Roman" panose="02020603050405020304" pitchFamily="18" charset="0"/>
              </a:rPr>
              <a:t>Az ember mint </a:t>
            </a:r>
            <a:r>
              <a:rPr lang="hu-HU" b="1" dirty="0" err="1">
                <a:latin typeface="Times New Roman" panose="02020603050405020304" pitchFamily="18" charset="0"/>
                <a:cs typeface="Times New Roman" panose="02020603050405020304" pitchFamily="18" charset="0"/>
              </a:rPr>
              <a:t>sarx</a:t>
            </a:r>
            <a:r>
              <a:rPr lang="hu-HU" b="1" dirty="0">
                <a:latin typeface="Times New Roman" panose="02020603050405020304" pitchFamily="18" charset="0"/>
                <a:cs typeface="Times New Roman" panose="02020603050405020304" pitchFamily="18" charset="0"/>
              </a:rPr>
              <a:t> nem dicsekedhet Isten előtt</a:t>
            </a:r>
          </a:p>
          <a:p>
            <a:pPr marL="0" indent="0">
              <a:buNone/>
            </a:pPr>
            <a:r>
              <a:rPr lang="hu-HU" dirty="0">
                <a:latin typeface="Times New Roman" panose="02020603050405020304" pitchFamily="18" charset="0"/>
                <a:cs typeface="Times New Roman" panose="02020603050405020304" pitchFamily="18" charset="0"/>
              </a:rPr>
              <a:t>1Kor 1,29: hogy egyetlen ember (</a:t>
            </a:r>
            <a:r>
              <a:rPr lang="en-US" i="1" dirty="0" err="1">
                <a:latin typeface="Times New Roman" panose="02020603050405020304" pitchFamily="18" charset="0"/>
                <a:cs typeface="Times New Roman" panose="02020603050405020304" pitchFamily="18" charset="0"/>
              </a:rPr>
              <a:t>pasa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se dicsekedjék az Isten színe előtt. </a:t>
            </a:r>
          </a:p>
          <a:p>
            <a:pPr marL="0" indent="0">
              <a:buNone/>
            </a:pPr>
            <a:r>
              <a:rPr lang="hu-HU" b="1" dirty="0">
                <a:latin typeface="Times New Roman" panose="02020603050405020304" pitchFamily="18" charset="0"/>
                <a:cs typeface="Times New Roman" panose="02020603050405020304" pitchFamily="18" charset="0"/>
              </a:rPr>
              <a:t>A </a:t>
            </a:r>
            <a:r>
              <a:rPr lang="hu-HU" b="1" i="1" dirty="0" err="1">
                <a:latin typeface="Times New Roman" panose="02020603050405020304" pitchFamily="18" charset="0"/>
                <a:cs typeface="Times New Roman" panose="02020603050405020304" pitchFamily="18" charset="0"/>
              </a:rPr>
              <a:t>sarx</a:t>
            </a:r>
            <a:r>
              <a:rPr lang="hu-HU" b="1" dirty="0">
                <a:latin typeface="Times New Roman" panose="02020603050405020304" pitchFamily="18" charset="0"/>
                <a:cs typeface="Times New Roman" panose="02020603050405020304" pitchFamily="18" charset="0"/>
              </a:rPr>
              <a:t> elerőtleníti és ellehetetleníti a törvényt. </a:t>
            </a:r>
          </a:p>
          <a:p>
            <a:pPr marL="0" indent="0">
              <a:buNone/>
            </a:pPr>
            <a:r>
              <a:rPr lang="hu-HU" dirty="0">
                <a:latin typeface="Times New Roman" panose="02020603050405020304" pitchFamily="18" charset="0"/>
                <a:cs typeface="Times New Roman" panose="02020603050405020304" pitchFamily="18" charset="0"/>
              </a:rPr>
              <a:t>Róm 8,3: Amire ugyanis képtelen volt a törvény, mert erőtlen volt a test miatt, azt tette meg Isten, amikor bűnért való áldozatként tulajdon Fiát küldte el a bűnös testhez hasonló formában, és kárhozatra ítélte a bűnt a testben,</a:t>
            </a:r>
          </a:p>
          <a:p>
            <a:pPr marL="0" indent="0">
              <a:buNone/>
            </a:pPr>
            <a:r>
              <a:rPr lang="hu-HU" b="1" dirty="0">
                <a:latin typeface="Times New Roman" panose="02020603050405020304" pitchFamily="18" charset="0"/>
                <a:cs typeface="Times New Roman" panose="02020603050405020304" pitchFamily="18" charset="0"/>
              </a:rPr>
              <a:t>Általánosságban is</a:t>
            </a:r>
            <a:r>
              <a:rPr lang="hu-HU" dirty="0">
                <a:latin typeface="Times New Roman" panose="02020603050405020304" pitchFamily="18" charset="0"/>
                <a:cs typeface="Times New Roman" panose="02020603050405020304" pitchFamily="18" charset="0"/>
              </a:rPr>
              <a:t>:</a:t>
            </a:r>
          </a:p>
          <a:p>
            <a:pPr marL="0" indent="0">
              <a:buNone/>
            </a:pPr>
            <a:r>
              <a:rPr lang="hu-HU" dirty="0">
                <a:latin typeface="Times New Roman" panose="02020603050405020304" pitchFamily="18" charset="0"/>
                <a:cs typeface="Times New Roman" panose="02020603050405020304" pitchFamily="18" charset="0"/>
              </a:rPr>
              <a:t>Róm 8,8: Akik pedig test szerint élnek</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hoi de </a:t>
            </a:r>
            <a:r>
              <a:rPr lang="en-US" i="1" dirty="0" err="1">
                <a:latin typeface="Times New Roman" panose="02020603050405020304" pitchFamily="18" charset="0"/>
                <a:cs typeface="Times New Roman" panose="02020603050405020304" pitchFamily="18" charset="0"/>
              </a:rPr>
              <a:t>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sarki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ontes</a:t>
            </a:r>
            <a:r>
              <a:rPr lang="hu-HU" dirty="0">
                <a:latin typeface="Times New Roman" panose="02020603050405020304" pitchFamily="18" charset="0"/>
                <a:cs typeface="Times New Roman" panose="02020603050405020304" pitchFamily="18" charset="0"/>
              </a:rPr>
              <a:t>), nem lehetnek kedvesek Isten előtt.</a:t>
            </a:r>
          </a:p>
        </p:txBody>
      </p:sp>
    </p:spTree>
    <p:extLst>
      <p:ext uri="{BB962C8B-B14F-4D97-AF65-F5344CB8AC3E}">
        <p14:creationId xmlns:p14="http://schemas.microsoft.com/office/powerpoint/2010/main" val="1541172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30659" y="131804"/>
            <a:ext cx="11656541" cy="6549081"/>
          </a:xfrm>
        </p:spPr>
        <p:txBody>
          <a:bodyPr/>
          <a:lstStyle/>
          <a:p>
            <a:pPr marL="0" indent="0">
              <a:buNone/>
            </a:pPr>
            <a:r>
              <a:rPr lang="hu-HU" dirty="0">
                <a:latin typeface="Times New Roman" panose="02020603050405020304" pitchFamily="18" charset="0"/>
                <a:cs typeface="Times New Roman" panose="02020603050405020304" pitchFamily="18" charset="0"/>
              </a:rPr>
              <a:t>5)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a:t>
            </a:r>
            <a:r>
              <a:rPr lang="hu-HU" dirty="0">
                <a:latin typeface="Times New Roman" panose="02020603050405020304" pitchFamily="18" charset="0"/>
                <a:cs typeface="Times New Roman" panose="02020603050405020304" pitchFamily="18" charset="0"/>
              </a:rPr>
              <a:t> bűn működési terepe.</a:t>
            </a:r>
          </a:p>
          <a:p>
            <a:pPr marL="0" indent="0">
              <a:buNone/>
            </a:pPr>
            <a:r>
              <a:rPr lang="hu-HU" dirty="0">
                <a:latin typeface="Times New Roman" panose="02020603050405020304" pitchFamily="18" charset="0"/>
                <a:cs typeface="Times New Roman" panose="02020603050405020304" pitchFamily="18" charset="0"/>
              </a:rPr>
              <a:t>Róm 7,5: Mert amíg test szerint éltünk</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hote</a:t>
            </a:r>
            <a:r>
              <a:rPr lang="en-US" i="1" dirty="0">
                <a:latin typeface="Times New Roman" panose="02020603050405020304" pitchFamily="18" charset="0"/>
                <a:cs typeface="Times New Roman" panose="02020603050405020304" pitchFamily="18" charset="0"/>
              </a:rPr>
              <a:t> gar </a:t>
            </a:r>
            <a:r>
              <a:rPr lang="hu-HU" i="1" dirty="0">
                <a:latin typeface="Times New Roman" panose="02020603050405020304" pitchFamily="18" charset="0"/>
                <a:cs typeface="Times New Roman" panose="02020603050405020304" pitchFamily="18" charset="0"/>
              </a:rPr>
              <a:t>é</a:t>
            </a:r>
            <a:r>
              <a:rPr lang="en-US" i="1" dirty="0">
                <a:latin typeface="Times New Roman" panose="02020603050405020304" pitchFamily="18" charset="0"/>
                <a:cs typeface="Times New Roman" panose="02020603050405020304" pitchFamily="18" charset="0"/>
              </a:rPr>
              <a:t>men </a:t>
            </a:r>
            <a:r>
              <a:rPr lang="en-US" i="1" dirty="0" err="1">
                <a:latin typeface="Times New Roman" panose="02020603050405020304" pitchFamily="18" charset="0"/>
                <a:cs typeface="Times New Roman" panose="02020603050405020304" pitchFamily="18" charset="0"/>
              </a:rPr>
              <a:t>en</a:t>
            </a:r>
            <a:r>
              <a:rPr lang="en-US" i="1" dirty="0">
                <a:latin typeface="Times New Roman" panose="02020603050405020304" pitchFamily="18" charset="0"/>
                <a:cs typeface="Times New Roman" panose="02020603050405020304" pitchFamily="18" charset="0"/>
              </a:rPr>
              <a:t> t</a:t>
            </a:r>
            <a:r>
              <a:rPr lang="hu-HU" i="1" dirty="0">
                <a:latin typeface="Times New Roman" panose="02020603050405020304" pitchFamily="18" charset="0"/>
                <a:cs typeface="Times New Roman" panose="02020603050405020304" pitchFamily="18" charset="0"/>
              </a:rPr>
              <a:t>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sarki</a:t>
            </a:r>
            <a:r>
              <a:rPr lang="hu-HU" dirty="0">
                <a:latin typeface="Times New Roman" panose="02020603050405020304" pitchFamily="18" charset="0"/>
                <a:cs typeface="Times New Roman" panose="02020603050405020304" pitchFamily="18" charset="0"/>
              </a:rPr>
              <a:t>), a bűnök törvény által szított szenvedélyei hatottak tagjainkban, hogy a halálnak teremjenek gyümölcsöt.</a:t>
            </a:r>
          </a:p>
          <a:p>
            <a:pPr marL="0" indent="0">
              <a:buNone/>
            </a:pPr>
            <a:r>
              <a:rPr lang="hu-HU" dirty="0">
                <a:latin typeface="Times New Roman" panose="02020603050405020304" pitchFamily="18" charset="0"/>
                <a:cs typeface="Times New Roman" panose="02020603050405020304" pitchFamily="18" charset="0"/>
              </a:rPr>
              <a:t>Róm 7,18: Mert tudom, hogy énbennem, vagyis a testemben nem lakik jó, hiszen az akarat megvolna bennem a jóra, de nem tudom véghezvinni azt.</a:t>
            </a:r>
          </a:p>
          <a:p>
            <a:pPr marL="0" indent="0">
              <a:buNone/>
            </a:pPr>
            <a:r>
              <a:rPr lang="hu-HU" dirty="0">
                <a:latin typeface="Times New Roman" panose="02020603050405020304" pitchFamily="18" charset="0"/>
                <a:cs typeface="Times New Roman" panose="02020603050405020304" pitchFamily="18" charset="0"/>
              </a:rPr>
              <a:t>Róm 7,25: Tehát én magam értelmemmel ugyan Isten törvényének szolgálok, testemmel azonban a bűn törvényének. </a:t>
            </a:r>
          </a:p>
          <a:p>
            <a:pPr marL="0" indent="0">
              <a:buNone/>
            </a:pPr>
            <a:r>
              <a:rPr lang="hu-HU" dirty="0">
                <a:latin typeface="Times New Roman" panose="02020603050405020304" pitchFamily="18" charset="0"/>
                <a:cs typeface="Times New Roman" panose="02020603050405020304" pitchFamily="18" charset="0"/>
              </a:rPr>
              <a:t>Róm 8,3-4: Amire ugyanis képtelen volt a törvény, mert erőtlen volt a test miatt, azt tette meg Isten, amikor bűnért való áldozatként tulajdon Fiát küldte el a bűnös testhez hasonló formában</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hom</a:t>
            </a:r>
            <a:r>
              <a:rPr lang="hu-HU" i="1" dirty="0">
                <a:latin typeface="Times New Roman" panose="02020603050405020304" pitchFamily="18" charset="0"/>
                <a:cs typeface="Times New Roman" panose="02020603050405020304" pitchFamily="18" charset="0"/>
              </a:rPr>
              <a:t>o</a:t>
            </a:r>
            <a:r>
              <a:rPr lang="en-US" i="1" dirty="0" err="1">
                <a:latin typeface="Times New Roman" panose="02020603050405020304" pitchFamily="18" charset="0"/>
                <a:cs typeface="Times New Roman" panose="02020603050405020304" pitchFamily="18" charset="0"/>
              </a:rPr>
              <a:t>i</a:t>
            </a:r>
            <a:r>
              <a:rPr lang="hu-HU" i="1" dirty="0">
                <a:latin typeface="Times New Roman" panose="02020603050405020304" pitchFamily="18" charset="0"/>
                <a:cs typeface="Times New Roman" panose="02020603050405020304" pitchFamily="18" charset="0"/>
              </a:rPr>
              <a:t>ó</a:t>
            </a:r>
            <a:r>
              <a:rPr lang="en-US" i="1" dirty="0" err="1">
                <a:latin typeface="Times New Roman" panose="02020603050405020304" pitchFamily="18" charset="0"/>
                <a:cs typeface="Times New Roman" panose="02020603050405020304" pitchFamily="18" charset="0"/>
              </a:rPr>
              <a:t>mati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sarkos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hamartias</a:t>
            </a:r>
            <a:r>
              <a:rPr lang="hu-HU" dirty="0">
                <a:latin typeface="Times New Roman" panose="02020603050405020304" pitchFamily="18" charset="0"/>
                <a:cs typeface="Times New Roman" panose="02020603050405020304" pitchFamily="18" charset="0"/>
              </a:rPr>
              <a:t>), és kárhozatra ítélte a bűnt a testben, hogy a törvény követelése teljesüljön bennünk, akik nem test szerint járunk, hanem Lélek szerint. </a:t>
            </a:r>
          </a:p>
        </p:txBody>
      </p:sp>
    </p:spTree>
    <p:extLst>
      <p:ext uri="{BB962C8B-B14F-4D97-AF65-F5344CB8AC3E}">
        <p14:creationId xmlns:p14="http://schemas.microsoft.com/office/powerpoint/2010/main" val="819217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1805" y="90616"/>
            <a:ext cx="11944865" cy="6767384"/>
          </a:xfrm>
        </p:spPr>
        <p:txBody>
          <a:bodyPr>
            <a:normAutofit/>
          </a:bodyPr>
          <a:lstStyle/>
          <a:p>
            <a:pPr marL="0" indent="0">
              <a:buNone/>
            </a:pPr>
            <a:r>
              <a:rPr lang="hu-HU" dirty="0">
                <a:latin typeface="Times New Roman" panose="02020603050405020304" pitchFamily="18" charset="0"/>
                <a:cs typeface="Times New Roman" panose="02020603050405020304" pitchFamily="18" charset="0"/>
              </a:rPr>
              <a:t>6)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ellentétben áll a </a:t>
            </a:r>
            <a:r>
              <a:rPr lang="hu-HU" i="1" dirty="0" err="1">
                <a:latin typeface="Times New Roman" panose="02020603050405020304" pitchFamily="18" charset="0"/>
                <a:cs typeface="Times New Roman" panose="02020603050405020304" pitchFamily="18" charset="0"/>
              </a:rPr>
              <a:t>pneumával</a:t>
            </a:r>
            <a:r>
              <a:rPr lang="hu-HU" dirty="0">
                <a:latin typeface="Times New Roman" panose="02020603050405020304" pitchFamily="18" charset="0"/>
                <a:cs typeface="Times New Roman" panose="02020603050405020304" pitchFamily="18" charset="0"/>
              </a:rPr>
              <a:t>.</a:t>
            </a:r>
          </a:p>
          <a:p>
            <a:pPr marL="0" indent="0">
              <a:buNone/>
            </a:pPr>
            <a:r>
              <a:rPr lang="hu-HU" dirty="0">
                <a:latin typeface="Times New Roman" panose="02020603050405020304" pitchFamily="18" charset="0"/>
                <a:cs typeface="Times New Roman" panose="02020603050405020304" pitchFamily="18" charset="0"/>
              </a:rPr>
              <a:t>Róm 2,28-29: Mert nem az a zsidó, aki külsőleg az, sem nem az a </a:t>
            </a:r>
            <a:r>
              <a:rPr lang="hu-HU" dirty="0" err="1">
                <a:latin typeface="Times New Roman" panose="02020603050405020304" pitchFamily="18" charset="0"/>
                <a:cs typeface="Times New Roman" panose="02020603050405020304" pitchFamily="18" charset="0"/>
              </a:rPr>
              <a:t>körülmetélkedés</a:t>
            </a:r>
            <a:r>
              <a:rPr lang="hu-HU" dirty="0">
                <a:latin typeface="Times New Roman" panose="02020603050405020304" pitchFamily="18" charset="0"/>
                <a:cs typeface="Times New Roman" panose="02020603050405020304" pitchFamily="18" charset="0"/>
              </a:rPr>
              <a:t>, amely a testen, külsőleg látszik; hanem az a zsidó, aki belsőleg az, és az a </a:t>
            </a:r>
            <a:r>
              <a:rPr lang="hu-HU" dirty="0" err="1">
                <a:latin typeface="Times New Roman" panose="02020603050405020304" pitchFamily="18" charset="0"/>
                <a:cs typeface="Times New Roman" panose="02020603050405020304" pitchFamily="18" charset="0"/>
              </a:rPr>
              <a:t>körülmetélkedés</a:t>
            </a:r>
            <a:r>
              <a:rPr lang="hu-HU" dirty="0">
                <a:latin typeface="Times New Roman" panose="02020603050405020304" pitchFamily="18" charset="0"/>
                <a:cs typeface="Times New Roman" panose="02020603050405020304" pitchFamily="18" charset="0"/>
              </a:rPr>
              <a:t>, amely a szívben van, Lélek szerint és nem betű szerint. Az ilyen dicsérete nem emberektől van, hanem Istentől. </a:t>
            </a:r>
          </a:p>
          <a:p>
            <a:pPr marL="0" indent="0">
              <a:buNone/>
            </a:pPr>
            <a:r>
              <a:rPr lang="hu-HU" dirty="0">
                <a:latin typeface="Times New Roman" panose="02020603050405020304" pitchFamily="18" charset="0"/>
                <a:cs typeface="Times New Roman" panose="02020603050405020304" pitchFamily="18" charset="0"/>
              </a:rPr>
              <a:t>Vö.: </a:t>
            </a:r>
            <a:r>
              <a:rPr lang="hu-HU" dirty="0">
                <a:latin typeface="Times New Roman" panose="02020603050405020304" pitchFamily="18" charset="0"/>
                <a:cs typeface="Times New Roman" panose="02020603050405020304" pitchFamily="18" charset="0"/>
                <a:sym typeface="Wingdings" panose="05000000000000000000" pitchFamily="2" charset="2"/>
              </a:rPr>
              <a:t>Fil 3,</a:t>
            </a:r>
            <a:r>
              <a:rPr lang="hu-HU" dirty="0" err="1">
                <a:latin typeface="Times New Roman" panose="02020603050405020304" pitchFamily="18" charset="0"/>
                <a:cs typeface="Times New Roman" panose="02020603050405020304" pitchFamily="18" charset="0"/>
                <a:sym typeface="Wingdings" panose="05000000000000000000" pitchFamily="2" charset="2"/>
              </a:rPr>
              <a:t>3</a:t>
            </a:r>
            <a:r>
              <a:rPr lang="hu-HU" dirty="0">
                <a:latin typeface="Times New Roman" panose="02020603050405020304" pitchFamily="18" charset="0"/>
                <a:cs typeface="Times New Roman" panose="02020603050405020304" pitchFamily="18" charset="0"/>
                <a:sym typeface="Wingdings" panose="05000000000000000000" pitchFamily="2" charset="2"/>
              </a:rPr>
              <a:t>: </a:t>
            </a:r>
            <a:r>
              <a:rPr lang="hu-HU" dirty="0">
                <a:latin typeface="Times New Roman" panose="02020603050405020304" pitchFamily="18" charset="0"/>
                <a:cs typeface="Times New Roman" panose="02020603050405020304" pitchFamily="18" charset="0"/>
              </a:rPr>
              <a:t>Mert mi vagyunk a körülmetéltek, akik Isten Lelke szerint szolgálunk, és Krisztus Jézussal dicsekszünk, és nem a testben bizakodunk.</a:t>
            </a:r>
          </a:p>
          <a:p>
            <a:pPr marL="0" indent="0">
              <a:buNone/>
            </a:pPr>
            <a:endParaRPr lang="hu-HU" dirty="0">
              <a:latin typeface="Times New Roman" panose="02020603050405020304" pitchFamily="18" charset="0"/>
              <a:cs typeface="Times New Roman" panose="02020603050405020304" pitchFamily="18" charset="0"/>
            </a:endParaRPr>
          </a:p>
          <a:p>
            <a:pPr marL="0" indent="0">
              <a:buNone/>
            </a:pPr>
            <a:r>
              <a:rPr lang="hu-HU" dirty="0">
                <a:latin typeface="Times New Roman" panose="02020603050405020304" pitchFamily="18" charset="0"/>
                <a:cs typeface="Times New Roman" panose="02020603050405020304" pitchFamily="18" charset="0"/>
              </a:rPr>
              <a:t>Róm 8,6: A test törekvése halál, a Lélek törekvése pedig élet és békesség, </a:t>
            </a:r>
          </a:p>
          <a:p>
            <a:pPr marL="0" indent="0">
              <a:buNone/>
            </a:pPr>
            <a:r>
              <a:rPr lang="hu-HU" dirty="0">
                <a:latin typeface="Times New Roman" panose="02020603050405020304" pitchFamily="18" charset="0"/>
                <a:cs typeface="Times New Roman" panose="02020603050405020304" pitchFamily="18" charset="0"/>
              </a:rPr>
              <a:t>Gal 3,3: Amit Lélekben kezdtetek el, most testben akarjátok befejezni?</a:t>
            </a:r>
          </a:p>
          <a:p>
            <a:pPr marL="0" indent="0">
              <a:buNone/>
            </a:pPr>
            <a:r>
              <a:rPr lang="hu-HU" dirty="0">
                <a:latin typeface="Times New Roman" panose="02020603050405020304" pitchFamily="18" charset="0"/>
                <a:cs typeface="Times New Roman" panose="02020603050405020304" pitchFamily="18" charset="0"/>
              </a:rPr>
              <a:t>Gal 5,16-17: Intelek titeket: a Lélek szerint éljetek, és a test kívánságát ne teljesítsétek. Mert a test kívánsága a Lélek ellen tör, a Léleké pedig a test ellen, ezek viaskodnak egymással, hogy ne azt tegyétek, amit szeretnétek. </a:t>
            </a:r>
          </a:p>
          <a:p>
            <a:pPr marL="0" indent="0">
              <a:buNone/>
            </a:pPr>
            <a:r>
              <a:rPr lang="hu-HU" dirty="0">
                <a:latin typeface="Times New Roman" panose="02020603050405020304" pitchFamily="18" charset="0"/>
                <a:cs typeface="Times New Roman" panose="02020603050405020304" pitchFamily="18" charset="0"/>
              </a:rPr>
              <a:t>Gal 5,19-23: A test cselekedetei </a:t>
            </a:r>
            <a:r>
              <a:rPr lang="hu-HU" dirty="0">
                <a:latin typeface="Times New Roman" panose="02020603050405020304" pitchFamily="18" charset="0"/>
                <a:cs typeface="Times New Roman" panose="02020603050405020304" pitchFamily="18" charset="0"/>
                <a:sym typeface="Wingdings" panose="05000000000000000000" pitchFamily="2" charset="2"/>
              </a:rPr>
              <a:t> a Lélek gyümölcse.</a:t>
            </a:r>
          </a:p>
        </p:txBody>
      </p:sp>
    </p:spTree>
    <p:extLst>
      <p:ext uri="{BB962C8B-B14F-4D97-AF65-F5344CB8AC3E}">
        <p14:creationId xmlns:p14="http://schemas.microsoft.com/office/powerpoint/2010/main" val="38034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F291CB2-51C1-4006-9392-9794FF5B28BF}"/>
              </a:ext>
            </a:extLst>
          </p:cNvPr>
          <p:cNvSpPr>
            <a:spLocks noGrp="1"/>
          </p:cNvSpPr>
          <p:nvPr>
            <p:ph type="title"/>
          </p:nvPr>
        </p:nvSpPr>
        <p:spPr>
          <a:xfrm>
            <a:off x="1249959" y="347472"/>
            <a:ext cx="9731229" cy="1463041"/>
          </a:xfrm>
        </p:spPr>
        <p:txBody>
          <a:bodyPr>
            <a:normAutofit/>
          </a:bodyPr>
          <a:lstStyle/>
          <a:p>
            <a:pPr marL="285750" marR="0" lvl="0" indent="-285750" defTabSz="457200" rtl="0" eaLnBrk="1" fontAlgn="auto" latinLnBrk="0" hangingPunct="1">
              <a:lnSpc>
                <a:spcPct val="100000"/>
              </a:lnSpc>
              <a:spcBef>
                <a:spcPct val="20000"/>
              </a:spcBef>
              <a:spcAft>
                <a:spcPts val="600"/>
              </a:spcAft>
              <a:tabLst/>
              <a:defRPr/>
            </a:pPr>
            <a:r>
              <a:rPr kumimoji="0" lang="hu-HU" sz="2800" b="1" i="0" u="none" strike="noStrike" kern="1200" cap="none" spc="0" normalizeH="0" baseline="0" noProof="0" dirty="0">
                <a:ln>
                  <a:noFill/>
                </a:ln>
                <a:solidFill>
                  <a:prstClr val="black">
                    <a:lumMod val="85000"/>
                    <a:lumOff val="15000"/>
                  </a:prstClr>
                </a:solidFill>
                <a:effectLst/>
                <a:uLnTx/>
                <a:uFillTx/>
                <a:ea typeface="Calibri" panose="020F0502020204030204" pitchFamily="34" charset="0"/>
                <a:cs typeface="Times New Roman" panose="02020603050405020304" pitchFamily="18" charset="0"/>
              </a:rPr>
              <a:t>„Új Bábelt élünk, a fogalmak pokoli zűrzavarát. Gyalázatos hazugok megrontották a szavak becsületét.” </a:t>
            </a:r>
            <a:r>
              <a:rPr kumimoji="0" lang="hu-HU" sz="2800" b="0" i="0" u="none" strike="noStrike" kern="1200" cap="none" spc="0" normalizeH="0" baseline="0" noProof="0" dirty="0">
                <a:ln>
                  <a:noFill/>
                </a:ln>
                <a:solidFill>
                  <a:prstClr val="black">
                    <a:lumMod val="85000"/>
                    <a:lumOff val="15000"/>
                  </a:prstClr>
                </a:solidFill>
                <a:effectLst/>
                <a:uLnTx/>
                <a:uFillTx/>
                <a:ea typeface="Calibri" panose="020F0502020204030204" pitchFamily="34" charset="0"/>
                <a:cs typeface="Times New Roman" panose="02020603050405020304" pitchFamily="18" charset="0"/>
              </a:rPr>
              <a:t>(Karinthy Frigyes)</a:t>
            </a:r>
            <a:endParaRPr lang="hu-HU" dirty="0"/>
          </a:p>
        </p:txBody>
      </p:sp>
      <p:sp>
        <p:nvSpPr>
          <p:cNvPr id="3" name="Tartalom helye 2">
            <a:extLst>
              <a:ext uri="{FF2B5EF4-FFF2-40B4-BE49-F238E27FC236}">
                <a16:creationId xmlns:a16="http://schemas.microsoft.com/office/drawing/2014/main" id="{D006079A-82C3-4AA1-8F99-746225B35B6B}"/>
              </a:ext>
            </a:extLst>
          </p:cNvPr>
          <p:cNvSpPr>
            <a:spLocks noGrp="1"/>
          </p:cNvSpPr>
          <p:nvPr>
            <p:ph idx="1"/>
          </p:nvPr>
        </p:nvSpPr>
        <p:spPr>
          <a:xfrm>
            <a:off x="466344" y="2407639"/>
            <a:ext cx="11384280" cy="3673121"/>
          </a:xfrm>
        </p:spPr>
        <p:txBody>
          <a:bodyPr>
            <a:normAutofit/>
          </a:bodyPr>
          <a:lstStyle/>
          <a:p>
            <a:r>
              <a:rPr lang="hu-HU" sz="2400" dirty="0">
                <a:latin typeface="Calibri" panose="020F0502020204030204" pitchFamily="34" charset="0"/>
                <a:cs typeface="Times New Roman" panose="02020603050405020304" pitchFamily="18" charset="0"/>
              </a:rPr>
              <a:t>René Descartes (1595-1650)</a:t>
            </a:r>
          </a:p>
          <a:p>
            <a:endParaRPr lang="hu-HU" dirty="0">
              <a:latin typeface="Calibri" panose="020F0502020204030204" pitchFamily="34" charset="0"/>
              <a:cs typeface="Times New Roman" panose="02020603050405020304" pitchFamily="18" charset="0"/>
            </a:endParaRPr>
          </a:p>
          <a:p>
            <a:endParaRPr lang="hu-HU" dirty="0">
              <a:latin typeface="Calibri" panose="020F0502020204030204" pitchFamily="34" charset="0"/>
              <a:cs typeface="Times New Roman" panose="02020603050405020304" pitchFamily="18" charset="0"/>
            </a:endParaRPr>
          </a:p>
          <a:p>
            <a:endParaRPr lang="hu-HU" dirty="0">
              <a:latin typeface="Calibri" panose="020F0502020204030204" pitchFamily="34" charset="0"/>
              <a:cs typeface="Times New Roman" panose="02020603050405020304" pitchFamily="18" charset="0"/>
            </a:endParaRPr>
          </a:p>
          <a:p>
            <a:endParaRPr lang="hu-HU" dirty="0">
              <a:latin typeface="Calibri" panose="020F0502020204030204" pitchFamily="34" charset="0"/>
              <a:cs typeface="Times New Roman" panose="02020603050405020304" pitchFamily="18" charset="0"/>
            </a:endParaRPr>
          </a:p>
          <a:p>
            <a:r>
              <a:rPr lang="hu-HU" sz="2400" dirty="0">
                <a:latin typeface="Calibri" panose="020F0502020204030204" pitchFamily="34" charset="0"/>
                <a:cs typeface="Times New Roman" panose="02020603050405020304" pitchFamily="18" charset="0"/>
              </a:rPr>
              <a:t>A karteziánus dualizmus (</a:t>
            </a:r>
            <a:r>
              <a:rPr lang="hu-HU" sz="2400" i="1" dirty="0">
                <a:latin typeface="Calibri" panose="020F0502020204030204" pitchFamily="34" charset="0"/>
                <a:cs typeface="Times New Roman" panose="02020603050405020304" pitchFamily="18" charset="0"/>
              </a:rPr>
              <a:t>res </a:t>
            </a:r>
            <a:r>
              <a:rPr lang="hu-HU" sz="2400" i="1" dirty="0" err="1">
                <a:latin typeface="Calibri" panose="020F0502020204030204" pitchFamily="34" charset="0"/>
                <a:cs typeface="Times New Roman" panose="02020603050405020304" pitchFamily="18" charset="0"/>
              </a:rPr>
              <a:t>extensa</a:t>
            </a:r>
            <a:r>
              <a:rPr lang="hu-HU" sz="2400" i="1" dirty="0">
                <a:latin typeface="Calibri" panose="020F0502020204030204" pitchFamily="34" charset="0"/>
                <a:cs typeface="Times New Roman" panose="02020603050405020304" pitchFamily="18" charset="0"/>
              </a:rPr>
              <a:t> </a:t>
            </a:r>
            <a:r>
              <a:rPr lang="hu-HU" sz="2400" i="1" dirty="0">
                <a:latin typeface="Calibri" panose="020F0502020204030204" pitchFamily="34" charset="0"/>
                <a:cs typeface="Times New Roman" panose="02020603050405020304" pitchFamily="18" charset="0"/>
                <a:sym typeface="Wingdings" panose="05000000000000000000" pitchFamily="2" charset="2"/>
              </a:rPr>
              <a:t> </a:t>
            </a:r>
            <a:r>
              <a:rPr lang="hu-HU" sz="2400" i="1" dirty="0" err="1">
                <a:latin typeface="Calibri" panose="020F0502020204030204" pitchFamily="34" charset="0"/>
                <a:cs typeface="Times New Roman" panose="02020603050405020304" pitchFamily="18" charset="0"/>
                <a:sym typeface="Wingdings" panose="05000000000000000000" pitchFamily="2" charset="2"/>
              </a:rPr>
              <a:t>res</a:t>
            </a:r>
            <a:r>
              <a:rPr lang="hu-HU" sz="2400" i="1" dirty="0">
                <a:latin typeface="Calibri" panose="020F0502020204030204" pitchFamily="34" charset="0"/>
                <a:cs typeface="Times New Roman" panose="02020603050405020304" pitchFamily="18" charset="0"/>
                <a:sym typeface="Wingdings" panose="05000000000000000000" pitchFamily="2" charset="2"/>
              </a:rPr>
              <a:t> </a:t>
            </a:r>
            <a:r>
              <a:rPr lang="hu-HU" sz="2400" i="1" dirty="0" err="1">
                <a:latin typeface="Calibri" panose="020F0502020204030204" pitchFamily="34" charset="0"/>
                <a:cs typeface="Times New Roman" panose="02020603050405020304" pitchFamily="18" charset="0"/>
                <a:sym typeface="Wingdings" panose="05000000000000000000" pitchFamily="2" charset="2"/>
              </a:rPr>
              <a:t>cogitans</a:t>
            </a:r>
            <a:r>
              <a:rPr lang="hu-HU" sz="2400" i="1" dirty="0">
                <a:latin typeface="Calibri" panose="020F0502020204030204" pitchFamily="34" charset="0"/>
                <a:cs typeface="Times New Roman" panose="02020603050405020304" pitchFamily="18" charset="0"/>
                <a:sym typeface="Wingdings" panose="05000000000000000000" pitchFamily="2" charset="2"/>
              </a:rPr>
              <a:t> // </a:t>
            </a:r>
            <a:r>
              <a:rPr lang="hu-HU" sz="2400" i="1" dirty="0" err="1">
                <a:latin typeface="Calibri" panose="020F0502020204030204" pitchFamily="34" charset="0"/>
                <a:cs typeface="Times New Roman" panose="02020603050405020304" pitchFamily="18" charset="0"/>
                <a:sym typeface="Wingdings" panose="05000000000000000000" pitchFamily="2" charset="2"/>
              </a:rPr>
              <a:t>korporális</a:t>
            </a:r>
            <a:r>
              <a:rPr lang="hu-HU" sz="2400" i="1" dirty="0">
                <a:latin typeface="Calibri" panose="020F0502020204030204" pitchFamily="34" charset="0"/>
                <a:cs typeface="Times New Roman" panose="02020603050405020304" pitchFamily="18" charset="0"/>
                <a:sym typeface="Wingdings" panose="05000000000000000000" pitchFamily="2" charset="2"/>
              </a:rPr>
              <a:t>  nem </a:t>
            </a:r>
            <a:r>
              <a:rPr lang="hu-HU" sz="2400" i="1" dirty="0" err="1">
                <a:latin typeface="Calibri" panose="020F0502020204030204" pitchFamily="34" charset="0"/>
                <a:cs typeface="Times New Roman" panose="02020603050405020304" pitchFamily="18" charset="0"/>
                <a:sym typeface="Wingdings" panose="05000000000000000000" pitchFamily="2" charset="2"/>
              </a:rPr>
              <a:t>korporális</a:t>
            </a:r>
            <a:r>
              <a:rPr lang="hu-HU" sz="2400" dirty="0">
                <a:latin typeface="Calibri" panose="020F0502020204030204" pitchFamily="34" charset="0"/>
                <a:cs typeface="Times New Roman" panose="02020603050405020304" pitchFamily="18" charset="0"/>
                <a:sym typeface="Wingdings" panose="05000000000000000000" pitchFamily="2" charset="2"/>
              </a:rPr>
              <a:t>)</a:t>
            </a:r>
            <a:r>
              <a:rPr lang="hu-HU" sz="2400" dirty="0">
                <a:latin typeface="Calibri" panose="020F0502020204030204" pitchFamily="34" charset="0"/>
                <a:cs typeface="Times New Roman" panose="02020603050405020304" pitchFamily="18" charset="0"/>
              </a:rPr>
              <a:t> és a biblikus szemléletmód (</a:t>
            </a:r>
            <a:r>
              <a:rPr lang="hu-HU" sz="2400" i="1" dirty="0" err="1">
                <a:latin typeface="Calibri" panose="020F0502020204030204" pitchFamily="34" charset="0"/>
                <a:cs typeface="Times New Roman" panose="02020603050405020304" pitchFamily="18" charset="0"/>
              </a:rPr>
              <a:t>aspektualitás</a:t>
            </a:r>
            <a:r>
              <a:rPr lang="hu-HU" sz="2400" dirty="0">
                <a:latin typeface="Calibri" panose="020F0502020204030204" pitchFamily="34" charset="0"/>
                <a:cs typeface="Times New Roman" panose="02020603050405020304" pitchFamily="18" charset="0"/>
              </a:rPr>
              <a:t>) különbsége. </a:t>
            </a:r>
          </a:p>
        </p:txBody>
      </p:sp>
      <p:pic>
        <p:nvPicPr>
          <p:cNvPr id="1026" name="Picture 2" descr="René Descartes idézetek">
            <a:extLst>
              <a:ext uri="{FF2B5EF4-FFF2-40B4-BE49-F238E27FC236}">
                <a16:creationId xmlns:a16="http://schemas.microsoft.com/office/drawing/2014/main" id="{D8D73E3F-B4E2-752C-51A5-615374DF1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200" y="1854822"/>
            <a:ext cx="2783840" cy="306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029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3FBFB71F-7DB8-19CD-D443-1AE27E4E53C6}"/>
              </a:ext>
            </a:extLst>
          </p:cNvPr>
          <p:cNvSpPr>
            <a:spLocks noGrp="1"/>
          </p:cNvSpPr>
          <p:nvPr>
            <p:ph idx="1"/>
          </p:nvPr>
        </p:nvSpPr>
        <p:spPr>
          <a:xfrm>
            <a:off x="251669" y="318782"/>
            <a:ext cx="11862033" cy="6350466"/>
          </a:xfrm>
        </p:spPr>
        <p:txBody>
          <a:bodyPr>
            <a:normAutofit/>
          </a:bodyPr>
          <a:lstStyle/>
          <a:p>
            <a:pPr marL="0" indent="0">
              <a:buNone/>
            </a:pPr>
            <a:r>
              <a:rPr lang="hu-HU" dirty="0">
                <a:latin typeface="Times New Roman" panose="02020603050405020304" pitchFamily="18" charset="0"/>
                <a:cs typeface="Times New Roman" panose="02020603050405020304" pitchFamily="18" charset="0"/>
              </a:rPr>
              <a:t>Gal 5,16-23: </a:t>
            </a:r>
          </a:p>
          <a:p>
            <a:r>
              <a:rPr lang="hu-HU" b="0" i="0" baseline="30000" dirty="0">
                <a:solidFill>
                  <a:srgbClr val="777777"/>
                </a:solidFill>
                <a:effectLst/>
                <a:latin typeface="Times New Roman" panose="02020603050405020304" pitchFamily="18" charset="0"/>
                <a:cs typeface="Times New Roman" panose="02020603050405020304" pitchFamily="18" charset="0"/>
              </a:rPr>
              <a:t>16</a:t>
            </a:r>
            <a:r>
              <a:rPr lang="hu-HU" b="0" i="0" dirty="0">
                <a:solidFill>
                  <a:srgbClr val="333333"/>
                </a:solidFill>
                <a:effectLst/>
                <a:latin typeface="Times New Roman" panose="02020603050405020304" pitchFamily="18" charset="0"/>
                <a:cs typeface="Times New Roman" panose="02020603050405020304" pitchFamily="18" charset="0"/>
              </a:rPr>
              <a:t>Intelek titeket: a Lélek szerint éljetek, és a test kívánságát ne teljesítsétek. </a:t>
            </a:r>
          </a:p>
          <a:p>
            <a:r>
              <a:rPr lang="hu-HU" b="0" i="0" baseline="30000" dirty="0">
                <a:solidFill>
                  <a:srgbClr val="777777"/>
                </a:solidFill>
                <a:effectLst/>
                <a:latin typeface="Times New Roman" panose="02020603050405020304" pitchFamily="18" charset="0"/>
                <a:cs typeface="Times New Roman" panose="02020603050405020304" pitchFamily="18" charset="0"/>
              </a:rPr>
              <a:t>17</a:t>
            </a:r>
            <a:r>
              <a:rPr lang="hu-HU" b="0" i="0" dirty="0">
                <a:solidFill>
                  <a:srgbClr val="333333"/>
                </a:solidFill>
                <a:effectLst/>
                <a:latin typeface="Times New Roman" panose="02020603050405020304" pitchFamily="18" charset="0"/>
                <a:cs typeface="Times New Roman" panose="02020603050405020304" pitchFamily="18" charset="0"/>
              </a:rPr>
              <a:t>Mert a test kívánsága a Lélek ellen tör, a Léleké pedig a test ellen, ezek viaskodnak egymással, hogy ne azt tegyétek, amit szeretnétek. </a:t>
            </a:r>
            <a:r>
              <a:rPr lang="hu-HU" b="0" i="0" baseline="30000" dirty="0">
                <a:solidFill>
                  <a:srgbClr val="777777"/>
                </a:solidFill>
                <a:effectLst/>
                <a:latin typeface="Times New Roman" panose="02020603050405020304" pitchFamily="18" charset="0"/>
                <a:cs typeface="Times New Roman" panose="02020603050405020304" pitchFamily="18" charset="0"/>
              </a:rPr>
              <a:t>18</a:t>
            </a:r>
            <a:r>
              <a:rPr lang="hu-HU" b="0" i="0" dirty="0">
                <a:solidFill>
                  <a:srgbClr val="333333"/>
                </a:solidFill>
                <a:effectLst/>
                <a:latin typeface="Times New Roman" panose="02020603050405020304" pitchFamily="18" charset="0"/>
                <a:cs typeface="Times New Roman" panose="02020603050405020304" pitchFamily="18" charset="0"/>
              </a:rPr>
              <a:t>Ha pedig a Lélek vezet titeket, nem vagytok a törvény uralma alatt. </a:t>
            </a:r>
          </a:p>
          <a:p>
            <a:r>
              <a:rPr lang="hu-HU" b="0" i="0" baseline="30000" dirty="0">
                <a:solidFill>
                  <a:srgbClr val="777777"/>
                </a:solidFill>
                <a:effectLst/>
                <a:latin typeface="Times New Roman" panose="02020603050405020304" pitchFamily="18" charset="0"/>
                <a:cs typeface="Times New Roman" panose="02020603050405020304" pitchFamily="18" charset="0"/>
              </a:rPr>
              <a:t>19</a:t>
            </a:r>
            <a:r>
              <a:rPr lang="hu-HU" b="0" i="0" dirty="0">
                <a:solidFill>
                  <a:srgbClr val="333333"/>
                </a:solidFill>
                <a:effectLst/>
                <a:latin typeface="Times New Roman" panose="02020603050405020304" pitchFamily="18" charset="0"/>
                <a:cs typeface="Times New Roman" panose="02020603050405020304" pitchFamily="18" charset="0"/>
              </a:rPr>
              <a:t>A test cselekedetei azonban nyilvánvalók, mégpedig ezek: házasságtörés, paráznaság, tisztátalanság, bujálkodás, </a:t>
            </a:r>
            <a:r>
              <a:rPr lang="hu-HU" b="0" i="0" baseline="30000" dirty="0">
                <a:solidFill>
                  <a:srgbClr val="777777"/>
                </a:solidFill>
                <a:effectLst/>
                <a:latin typeface="Times New Roman" panose="02020603050405020304" pitchFamily="18" charset="0"/>
                <a:cs typeface="Times New Roman" panose="02020603050405020304" pitchFamily="18" charset="0"/>
              </a:rPr>
              <a:t>20</a:t>
            </a:r>
            <a:r>
              <a:rPr lang="hu-HU" b="0" i="0" dirty="0">
                <a:solidFill>
                  <a:srgbClr val="333333"/>
                </a:solidFill>
                <a:effectLst/>
                <a:latin typeface="Times New Roman" panose="02020603050405020304" pitchFamily="18" charset="0"/>
                <a:cs typeface="Times New Roman" panose="02020603050405020304" pitchFamily="18" charset="0"/>
              </a:rPr>
              <a:t>bálványimádás, varázslás, ellenségeskedés, viszálykodás, féltékenység, harag, önzés, széthúzás, pártoskodás, </a:t>
            </a:r>
            <a:r>
              <a:rPr lang="hu-HU" b="0" i="0" baseline="30000" dirty="0">
                <a:solidFill>
                  <a:srgbClr val="777777"/>
                </a:solidFill>
                <a:effectLst/>
                <a:latin typeface="Times New Roman" panose="02020603050405020304" pitchFamily="18" charset="0"/>
                <a:cs typeface="Times New Roman" panose="02020603050405020304" pitchFamily="18" charset="0"/>
              </a:rPr>
              <a:t>21</a:t>
            </a:r>
            <a:r>
              <a:rPr lang="hu-HU" b="0" i="0" dirty="0">
                <a:solidFill>
                  <a:srgbClr val="333333"/>
                </a:solidFill>
                <a:effectLst/>
                <a:latin typeface="Times New Roman" panose="02020603050405020304" pitchFamily="18" charset="0"/>
                <a:cs typeface="Times New Roman" panose="02020603050405020304" pitchFamily="18" charset="0"/>
              </a:rPr>
              <a:t>irigység, gyilkosság, részegeskedés, tobzódás és ezekhez hasonlók. Ezekről előre megmondom nektek, amint már korábban is mondtam, akik ilyeneket </a:t>
            </a:r>
            <a:r>
              <a:rPr lang="hu-HU" b="0" i="0" dirty="0" err="1">
                <a:solidFill>
                  <a:srgbClr val="333333"/>
                </a:solidFill>
                <a:effectLst/>
                <a:latin typeface="Times New Roman" panose="02020603050405020304" pitchFamily="18" charset="0"/>
                <a:cs typeface="Times New Roman" panose="02020603050405020304" pitchFamily="18" charset="0"/>
              </a:rPr>
              <a:t>cselekszenek</a:t>
            </a:r>
            <a:r>
              <a:rPr lang="hu-HU" b="0" i="0" dirty="0">
                <a:solidFill>
                  <a:srgbClr val="333333"/>
                </a:solidFill>
                <a:effectLst/>
                <a:latin typeface="Times New Roman" panose="02020603050405020304" pitchFamily="18" charset="0"/>
                <a:cs typeface="Times New Roman" panose="02020603050405020304" pitchFamily="18" charset="0"/>
              </a:rPr>
              <a:t>, nem </a:t>
            </a:r>
            <a:r>
              <a:rPr lang="hu-HU" b="0" i="0" dirty="0" err="1">
                <a:solidFill>
                  <a:srgbClr val="333333"/>
                </a:solidFill>
                <a:effectLst/>
                <a:latin typeface="Times New Roman" panose="02020603050405020304" pitchFamily="18" charset="0"/>
                <a:cs typeface="Times New Roman" panose="02020603050405020304" pitchFamily="18" charset="0"/>
              </a:rPr>
              <a:t>öröklik</a:t>
            </a:r>
            <a:r>
              <a:rPr lang="hu-HU" b="0" i="0" dirty="0">
                <a:solidFill>
                  <a:srgbClr val="333333"/>
                </a:solidFill>
                <a:effectLst/>
                <a:latin typeface="Times New Roman" panose="02020603050405020304" pitchFamily="18" charset="0"/>
                <a:cs typeface="Times New Roman" panose="02020603050405020304" pitchFamily="18" charset="0"/>
              </a:rPr>
              <a:t> Isten országát. </a:t>
            </a:r>
          </a:p>
          <a:p>
            <a:r>
              <a:rPr lang="hu-HU" b="0" i="0" baseline="30000" dirty="0">
                <a:solidFill>
                  <a:srgbClr val="777777"/>
                </a:solidFill>
                <a:effectLst/>
                <a:latin typeface="Times New Roman" panose="02020603050405020304" pitchFamily="18" charset="0"/>
                <a:cs typeface="Times New Roman" panose="02020603050405020304" pitchFamily="18" charset="0"/>
              </a:rPr>
              <a:t>22</a:t>
            </a:r>
            <a:r>
              <a:rPr lang="hu-HU" b="0" i="0" dirty="0">
                <a:solidFill>
                  <a:srgbClr val="333333"/>
                </a:solidFill>
                <a:effectLst/>
                <a:latin typeface="Times New Roman" panose="02020603050405020304" pitchFamily="18" charset="0"/>
                <a:cs typeface="Times New Roman" panose="02020603050405020304" pitchFamily="18" charset="0"/>
              </a:rPr>
              <a:t>A Lélek gyümölcse pedig: szeretet, öröm, békesség, türelem, szívesség, jóság, hűség, </a:t>
            </a:r>
            <a:r>
              <a:rPr lang="hu-HU" b="0" i="0" baseline="30000" dirty="0">
                <a:solidFill>
                  <a:srgbClr val="777777"/>
                </a:solidFill>
                <a:effectLst/>
                <a:latin typeface="Times New Roman" panose="02020603050405020304" pitchFamily="18" charset="0"/>
                <a:cs typeface="Times New Roman" panose="02020603050405020304" pitchFamily="18" charset="0"/>
              </a:rPr>
              <a:t>23</a:t>
            </a:r>
            <a:r>
              <a:rPr lang="hu-HU" b="0" i="0" dirty="0">
                <a:solidFill>
                  <a:srgbClr val="333333"/>
                </a:solidFill>
                <a:effectLst/>
                <a:latin typeface="Times New Roman" panose="02020603050405020304" pitchFamily="18" charset="0"/>
                <a:cs typeface="Times New Roman" panose="02020603050405020304" pitchFamily="18" charset="0"/>
              </a:rPr>
              <a:t>szelídség, önmegtartóztatás. Az ilyenek ellen nincs törvény. </a:t>
            </a:r>
          </a:p>
          <a:p>
            <a:r>
              <a:rPr lang="hu-HU" b="0" i="0" baseline="30000" dirty="0">
                <a:solidFill>
                  <a:srgbClr val="777777"/>
                </a:solidFill>
                <a:effectLst/>
                <a:latin typeface="Times New Roman" panose="02020603050405020304" pitchFamily="18" charset="0"/>
                <a:cs typeface="Times New Roman" panose="02020603050405020304" pitchFamily="18" charset="0"/>
              </a:rPr>
              <a:t>24</a:t>
            </a:r>
            <a:r>
              <a:rPr lang="hu-HU" b="0" i="0" dirty="0">
                <a:solidFill>
                  <a:srgbClr val="333333"/>
                </a:solidFill>
                <a:effectLst/>
                <a:latin typeface="Times New Roman" panose="02020603050405020304" pitchFamily="18" charset="0"/>
                <a:cs typeface="Times New Roman" panose="02020603050405020304" pitchFamily="18" charset="0"/>
              </a:rPr>
              <a:t>Akik pedig Krisztus Jézuséi, a testet megfeszítették szenvedélyeivel és kívánságaival együtt. </a:t>
            </a:r>
          </a:p>
          <a:p>
            <a:r>
              <a:rPr lang="hu-HU" b="0" i="0" baseline="30000" dirty="0">
                <a:solidFill>
                  <a:srgbClr val="777777"/>
                </a:solidFill>
                <a:effectLst/>
                <a:latin typeface="Times New Roman" panose="02020603050405020304" pitchFamily="18" charset="0"/>
                <a:cs typeface="Times New Roman" panose="02020603050405020304" pitchFamily="18" charset="0"/>
              </a:rPr>
              <a:t>25</a:t>
            </a:r>
            <a:r>
              <a:rPr lang="hu-HU" b="0" i="0" dirty="0">
                <a:solidFill>
                  <a:srgbClr val="333333"/>
                </a:solidFill>
                <a:effectLst/>
                <a:latin typeface="Times New Roman" panose="02020603050405020304" pitchFamily="18" charset="0"/>
                <a:cs typeface="Times New Roman" panose="02020603050405020304" pitchFamily="18" charset="0"/>
              </a:rPr>
              <a:t>Ha a Lélek által élünk, akkor éljünk is a Lélek szerint.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173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55373" y="255373"/>
            <a:ext cx="11582400" cy="6392562"/>
          </a:xfrm>
        </p:spPr>
        <p:txBody>
          <a:bodyPr/>
          <a:lstStyle/>
          <a:p>
            <a:pPr marL="0" indent="0">
              <a:buNone/>
            </a:pPr>
            <a:r>
              <a:rPr lang="hu-HU" dirty="0">
                <a:latin typeface="Times New Roman" panose="02020603050405020304" pitchFamily="18" charset="0"/>
                <a:cs typeface="Times New Roman" panose="02020603050405020304" pitchFamily="18" charset="0"/>
              </a:rPr>
              <a:t>7)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mint a romlás és az Istennel való ellenségeskedés forrása.</a:t>
            </a:r>
          </a:p>
          <a:p>
            <a:pPr marL="0" indent="0">
              <a:buNone/>
            </a:pPr>
            <a:endParaRPr lang="hu-HU" dirty="0">
              <a:latin typeface="Times New Roman" panose="02020603050405020304" pitchFamily="18" charset="0"/>
              <a:cs typeface="Times New Roman" panose="02020603050405020304" pitchFamily="18" charset="0"/>
            </a:endParaRPr>
          </a:p>
          <a:p>
            <a:pPr marL="0" indent="0">
              <a:buNone/>
            </a:pPr>
            <a:r>
              <a:rPr lang="hu-HU" dirty="0">
                <a:latin typeface="Times New Roman" panose="02020603050405020304" pitchFamily="18" charset="0"/>
                <a:cs typeface="Times New Roman" panose="02020603050405020304" pitchFamily="18" charset="0"/>
              </a:rPr>
              <a:t>Róm 8,7: …a test törekvése ellenségeskedés Istennel, mert Isten törvényének nem engedelmeskedik, és nem is tud engedelmeskedni.</a:t>
            </a:r>
          </a:p>
          <a:p>
            <a:pPr marL="0" indent="0">
              <a:buNone/>
            </a:pPr>
            <a:r>
              <a:rPr lang="hu-HU" dirty="0">
                <a:latin typeface="Times New Roman" panose="02020603050405020304" pitchFamily="18" charset="0"/>
                <a:cs typeface="Times New Roman" panose="02020603050405020304" pitchFamily="18" charset="0"/>
              </a:rPr>
              <a:t>Róm 13,14: …hanem öltsétek magatokra az Úr Jézus Krisztust; a testet pedig ne kényeztessétek úgy, hogy bűnös kívánságok ébredjenek benne. </a:t>
            </a:r>
          </a:p>
          <a:p>
            <a:pPr marL="0" indent="0">
              <a:buNone/>
            </a:pPr>
            <a:r>
              <a:rPr lang="hu-HU" dirty="0">
                <a:latin typeface="Times New Roman" panose="02020603050405020304" pitchFamily="18" charset="0"/>
                <a:cs typeface="Times New Roman" panose="02020603050405020304" pitchFamily="18" charset="0"/>
              </a:rPr>
              <a:t>Gal 5,24: Akik pedig Krisztus Jézuséi, a testet megfeszítették szenvedélyeivel és kívánságaival együtt.</a:t>
            </a:r>
          </a:p>
          <a:p>
            <a:pPr marL="0" indent="0">
              <a:buNone/>
            </a:pPr>
            <a:r>
              <a:rPr lang="hu-HU" dirty="0">
                <a:latin typeface="Times New Roman" panose="02020603050405020304" pitchFamily="18" charset="0"/>
                <a:cs typeface="Times New Roman" panose="02020603050405020304" pitchFamily="18" charset="0"/>
              </a:rPr>
              <a:t>Gal 6,8: …mert aki a maga testének vet, az a testből arat majd pusztulást; aki pedig a Léleknek vet, a Lélekből fog aratni örök életet.</a:t>
            </a:r>
          </a:p>
          <a:p>
            <a:pPr marL="0" indent="0">
              <a:buNone/>
            </a:pPr>
            <a:endParaRPr lang="hu-HU" dirty="0"/>
          </a:p>
        </p:txBody>
      </p:sp>
    </p:spTree>
    <p:extLst>
      <p:ext uri="{BB962C8B-B14F-4D97-AF65-F5344CB8AC3E}">
        <p14:creationId xmlns:p14="http://schemas.microsoft.com/office/powerpoint/2010/main" val="1397673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1319" y="378941"/>
            <a:ext cx="11401167" cy="5689350"/>
          </a:xfrm>
        </p:spPr>
        <p:txBody>
          <a:bodyPr>
            <a:normAutofit/>
          </a:bodyPr>
          <a:lstStyle/>
          <a:p>
            <a:pPr marL="0" indent="0">
              <a:buNone/>
            </a:pPr>
            <a:endParaRPr lang="hu-HU" dirty="0">
              <a:latin typeface="Times New Roman" panose="02020603050405020304" pitchFamily="18" charset="0"/>
              <a:cs typeface="Times New Roman" panose="02020603050405020304" pitchFamily="18" charset="0"/>
            </a:endParaRPr>
          </a:p>
          <a:p>
            <a:pPr marL="0" indent="0">
              <a:buNone/>
            </a:pPr>
            <a:endParaRPr lang="hu-HU" dirty="0">
              <a:latin typeface="Times New Roman" panose="02020603050405020304" pitchFamily="18" charset="0"/>
              <a:cs typeface="Times New Roman" panose="02020603050405020304" pitchFamily="18" charset="0"/>
            </a:endParaRPr>
          </a:p>
          <a:p>
            <a:pPr marL="0" indent="0">
              <a:buNone/>
            </a:pPr>
            <a:endParaRPr lang="hu-HU" dirty="0">
              <a:latin typeface="Times New Roman" panose="02020603050405020304" pitchFamily="18" charset="0"/>
              <a:cs typeface="Times New Roman" panose="02020603050405020304" pitchFamily="18" charset="0"/>
            </a:endParaRPr>
          </a:p>
          <a:p>
            <a:pPr marL="0" indent="0">
              <a:buNone/>
            </a:pPr>
            <a:endParaRPr lang="hu-HU" sz="2400" dirty="0">
              <a:latin typeface="Times New Roman" panose="02020603050405020304" pitchFamily="18" charset="0"/>
              <a:cs typeface="Times New Roman" panose="02020603050405020304" pitchFamily="18" charset="0"/>
            </a:endParaRPr>
          </a:p>
          <a:p>
            <a:pPr marL="0" indent="0">
              <a:buNone/>
            </a:pPr>
            <a:r>
              <a:rPr lang="hu-HU" sz="2800" dirty="0">
                <a:latin typeface="Times New Roman" panose="02020603050405020304" pitchFamily="18" charset="0"/>
                <a:cs typeface="Times New Roman" panose="02020603050405020304" pitchFamily="18" charset="0"/>
              </a:rPr>
              <a:t>A széles jelentésspektrumot összekötő kapocs: </a:t>
            </a:r>
            <a:r>
              <a:rPr lang="hu-HU" sz="2800" b="1" dirty="0">
                <a:latin typeface="Times New Roman" panose="02020603050405020304" pitchFamily="18" charset="0"/>
                <a:cs typeface="Times New Roman" panose="02020603050405020304" pitchFamily="18" charset="0"/>
              </a:rPr>
              <a:t>az emberi halandóság</a:t>
            </a:r>
            <a:r>
              <a:rPr lang="hu-HU" sz="2800" dirty="0">
                <a:latin typeface="Times New Roman" panose="02020603050405020304" pitchFamily="18" charset="0"/>
                <a:cs typeface="Times New Roman" panose="02020603050405020304" pitchFamily="18" charset="0"/>
              </a:rPr>
              <a:t>. </a:t>
            </a:r>
          </a:p>
          <a:p>
            <a:pPr marL="0" indent="0">
              <a:buNone/>
            </a:pPr>
            <a:r>
              <a:rPr lang="hu-HU" sz="2800" dirty="0">
                <a:latin typeface="Times New Roman" panose="02020603050405020304" pitchFamily="18" charset="0"/>
                <a:cs typeface="Times New Roman" panose="02020603050405020304" pitchFamily="18" charset="0"/>
              </a:rPr>
              <a:t> Emberi halandóság =&gt;emberi gyengeség, sebezhetőség, =&gt; gyengeség, vágyak, tökéletlenség, romlás romlottság, =&gt; </a:t>
            </a:r>
            <a:r>
              <a:rPr lang="hu-HU" sz="2800" i="1" dirty="0" err="1">
                <a:latin typeface="Times New Roman" panose="02020603050405020304" pitchFamily="18" charset="0"/>
                <a:cs typeface="Times New Roman" panose="02020603050405020304" pitchFamily="18" charset="0"/>
              </a:rPr>
              <a:t>sarx</a:t>
            </a:r>
            <a:r>
              <a:rPr lang="hu-HU" sz="2800" dirty="0">
                <a:latin typeface="Times New Roman" panose="02020603050405020304" pitchFamily="18" charset="0"/>
                <a:cs typeface="Times New Roman" panose="02020603050405020304" pitchFamily="18" charset="0"/>
              </a:rPr>
              <a:t> és </a:t>
            </a:r>
            <a:r>
              <a:rPr lang="hu-HU" sz="2800" i="1" dirty="0">
                <a:latin typeface="Times New Roman" panose="02020603050405020304" pitchFamily="18" charset="0"/>
                <a:cs typeface="Times New Roman" panose="02020603050405020304" pitchFamily="18" charset="0"/>
              </a:rPr>
              <a:t>pneuma</a:t>
            </a:r>
            <a:r>
              <a:rPr lang="hu-HU" sz="2800" dirty="0">
                <a:latin typeface="Times New Roman" panose="02020603050405020304" pitchFamily="18" charset="0"/>
                <a:cs typeface="Times New Roman" panose="02020603050405020304" pitchFamily="18" charset="0"/>
              </a:rPr>
              <a:t> antitézise. </a:t>
            </a:r>
          </a:p>
          <a:p>
            <a:pPr marL="0" indent="0">
              <a:buNone/>
            </a:pPr>
            <a:endParaRPr lang="hu-HU" dirty="0"/>
          </a:p>
        </p:txBody>
      </p:sp>
    </p:spTree>
    <p:extLst>
      <p:ext uri="{BB962C8B-B14F-4D97-AF65-F5344CB8AC3E}">
        <p14:creationId xmlns:p14="http://schemas.microsoft.com/office/powerpoint/2010/main" val="497604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826112"/>
          </a:xfrm>
        </p:spPr>
        <p:txBody>
          <a:bodyPr/>
          <a:lstStyle/>
          <a:p>
            <a:r>
              <a:rPr lang="hu-HU" dirty="0">
                <a:latin typeface="Times New Roman" panose="02020603050405020304" pitchFamily="18" charset="0"/>
                <a:cs typeface="Times New Roman" panose="02020603050405020304" pitchFamily="18" charset="0"/>
              </a:rPr>
              <a:t>A kapcsolat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és a bűn között</a:t>
            </a:r>
            <a:endParaRPr lang="hu-HU" dirty="0"/>
          </a:p>
        </p:txBody>
      </p:sp>
      <p:sp>
        <p:nvSpPr>
          <p:cNvPr id="3" name="Tartalom helye 2"/>
          <p:cNvSpPr>
            <a:spLocks noGrp="1"/>
          </p:cNvSpPr>
          <p:nvPr>
            <p:ph idx="1"/>
          </p:nvPr>
        </p:nvSpPr>
        <p:spPr>
          <a:xfrm>
            <a:off x="387178" y="1191238"/>
            <a:ext cx="11681254" cy="4983931"/>
          </a:xfrm>
        </p:spPr>
        <p:txBody>
          <a:bodyPr>
            <a:normAutofit fontScale="92500" lnSpcReduction="10000"/>
          </a:bodyPr>
          <a:lstStyle/>
          <a:p>
            <a:r>
              <a:rPr lang="hu-HU" dirty="0">
                <a:latin typeface="Times New Roman" panose="02020603050405020304" pitchFamily="18" charset="0"/>
                <a:cs typeface="Times New Roman" panose="02020603050405020304" pitchFamily="18" charset="0"/>
              </a:rPr>
              <a:t>A bűnös „én” nem képes </a:t>
            </a:r>
            <a:r>
              <a:rPr lang="hu-HU" dirty="0" err="1">
                <a:latin typeface="Times New Roman" panose="02020603050405020304" pitchFamily="18" charset="0"/>
                <a:cs typeface="Times New Roman" panose="02020603050405020304" pitchFamily="18" charset="0"/>
              </a:rPr>
              <a:t>distanciálni</a:t>
            </a:r>
            <a:r>
              <a:rPr lang="hu-HU" dirty="0">
                <a:latin typeface="Times New Roman" panose="02020603050405020304" pitchFamily="18" charset="0"/>
                <a:cs typeface="Times New Roman" panose="02020603050405020304" pitchFamily="18" charset="0"/>
              </a:rPr>
              <a:t> magát a </a:t>
            </a:r>
            <a:r>
              <a:rPr lang="hu-HU" i="1" dirty="0" err="1">
                <a:latin typeface="Times New Roman" panose="02020603050405020304" pitchFamily="18" charset="0"/>
                <a:cs typeface="Times New Roman" panose="02020603050405020304" pitchFamily="18" charset="0"/>
              </a:rPr>
              <a:t>sarx</a:t>
            </a:r>
            <a:r>
              <a:rPr lang="hu-HU" dirty="0" err="1">
                <a:latin typeface="Times New Roman" panose="02020603050405020304" pitchFamily="18" charset="0"/>
                <a:cs typeface="Times New Roman" panose="02020603050405020304" pitchFamily="18" charset="0"/>
              </a:rPr>
              <a:t>-tól</a:t>
            </a:r>
            <a:r>
              <a:rPr lang="hu-HU" dirty="0">
                <a:latin typeface="Times New Roman" panose="02020603050405020304" pitchFamily="18" charset="0"/>
                <a:cs typeface="Times New Roman" panose="02020603050405020304" pitchFamily="18" charset="0"/>
              </a:rPr>
              <a:t>. A törvény sikertelensége nem a törvényben van, hanem abban, hogy én </a:t>
            </a:r>
            <a:r>
              <a:rPr lang="hu-HU" i="1" dirty="0" err="1">
                <a:latin typeface="Times New Roman" panose="02020603050405020304" pitchFamily="18" charset="0"/>
                <a:cs typeface="Times New Roman" panose="02020603050405020304" pitchFamily="18" charset="0"/>
              </a:rPr>
              <a:t>sarkinos</a:t>
            </a:r>
            <a:r>
              <a:rPr lang="hu-HU" dirty="0">
                <a:latin typeface="Times New Roman" panose="02020603050405020304" pitchFamily="18" charset="0"/>
                <a:cs typeface="Times New Roman" panose="02020603050405020304" pitchFamily="18" charset="0"/>
              </a:rPr>
              <a:t> vagyok. (Róm 7,14) Vö.: Róm 7,25: Tehát én magam értelmemmel ugyan Isten törvényének szolgálok, testemmel azonban a bűn törvényének. =&gt;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sem választható el a személytől, csakúgy mint a </a:t>
            </a:r>
            <a:r>
              <a:rPr lang="hu-HU" i="1" dirty="0" err="1">
                <a:latin typeface="Times New Roman" panose="02020603050405020304" pitchFamily="18" charset="0"/>
                <a:cs typeface="Times New Roman" panose="02020603050405020304" pitchFamily="18" charset="0"/>
              </a:rPr>
              <a:t>nous</a:t>
            </a:r>
            <a:r>
              <a:rPr lang="hu-HU" dirty="0">
                <a:latin typeface="Times New Roman" panose="02020603050405020304" pitchFamily="18" charset="0"/>
                <a:cs typeface="Times New Roman" panose="02020603050405020304" pitchFamily="18" charset="0"/>
              </a:rPr>
              <a:t> vagy a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sem. </a:t>
            </a:r>
          </a:p>
          <a:p>
            <a:pPr marL="0" indent="0">
              <a:buNone/>
            </a:pPr>
            <a:r>
              <a:rPr lang="hu-HU" dirty="0">
                <a:latin typeface="Times New Roman" panose="02020603050405020304" pitchFamily="18" charset="0"/>
                <a:cs typeface="Times New Roman" panose="02020603050405020304" pitchFamily="18" charset="0"/>
              </a:rPr>
              <a:t>Vö. a héber </a:t>
            </a:r>
            <a:r>
              <a:rPr lang="hu-HU" i="1" dirty="0" err="1">
                <a:latin typeface="Times New Roman" panose="02020603050405020304" pitchFamily="18" charset="0"/>
                <a:cs typeface="Times New Roman" panose="02020603050405020304" pitchFamily="18" charset="0"/>
              </a:rPr>
              <a:t>basar</a:t>
            </a:r>
            <a:r>
              <a:rPr lang="hu-HU" dirty="0" err="1">
                <a:latin typeface="Times New Roman" panose="02020603050405020304" pitchFamily="18" charset="0"/>
                <a:cs typeface="Times New Roman" panose="02020603050405020304" pitchFamily="18" charset="0"/>
              </a:rPr>
              <a:t>-ral</a:t>
            </a:r>
            <a:r>
              <a:rPr lang="hu-HU" dirty="0">
                <a:latin typeface="Times New Roman" panose="02020603050405020304" pitchFamily="18" charset="0"/>
                <a:cs typeface="Times New Roman" panose="02020603050405020304" pitchFamily="18" charset="0"/>
              </a:rPr>
              <a:t>! =&gt; Nem „testem van”, hanem „test vagyok.” Ez igaz a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és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vonatkozásában is. </a:t>
            </a:r>
          </a:p>
          <a:p>
            <a:r>
              <a:rPr lang="hu-HU" dirty="0">
                <a:latin typeface="Times New Roman" panose="02020603050405020304" pitchFamily="18" charset="0"/>
                <a:cs typeface="Times New Roman" panose="02020603050405020304" pitchFamily="18" charset="0"/>
              </a:rPr>
              <a:t>Az igazi probléma nem a törvény, vagy az „én”, hanem a bűn (Róm 7,17.20).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nem önmagában véve bűnös, hanem sebezhető, ki van téve a bűn csábításának.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a</a:t>
            </a:r>
            <a:r>
              <a:rPr lang="hu-HU" dirty="0">
                <a:latin typeface="Times New Roman" panose="02020603050405020304" pitchFamily="18" charset="0"/>
                <a:cs typeface="Times New Roman" panose="02020603050405020304" pitchFamily="18" charset="0"/>
              </a:rPr>
              <a:t> vágyakozó „én”. (Róm 7,7-12) A túlságosan is emberi/</a:t>
            </a:r>
            <a:r>
              <a:rPr lang="hu-HU" dirty="0" err="1">
                <a:latin typeface="Times New Roman" panose="02020603050405020304" pitchFamily="18" charset="0"/>
                <a:cs typeface="Times New Roman" panose="02020603050405020304" pitchFamily="18" charset="0"/>
              </a:rPr>
              <a:t>szarkikus</a:t>
            </a:r>
            <a:r>
              <a:rPr lang="hu-HU" dirty="0">
                <a:latin typeface="Times New Roman" panose="02020603050405020304" pitchFamily="18" charset="0"/>
                <a:cs typeface="Times New Roman" panose="02020603050405020304" pitchFamily="18" charset="0"/>
              </a:rPr>
              <a:t> szükséglet, hogy kielégítsük a vágyainkat tesz kiszolgáltatottá a bűnnek (Róm 7,8), a bűn bennünk munkálkodó hatalmának (Róm 7,23). </a:t>
            </a:r>
          </a:p>
          <a:p>
            <a:r>
              <a:rPr lang="hu-HU" dirty="0">
                <a:latin typeface="Times New Roman" panose="02020603050405020304" pitchFamily="18" charset="0"/>
                <a:cs typeface="Times New Roman" panose="02020603050405020304" pitchFamily="18" charset="0"/>
              </a:rPr>
              <a:t>A törvény és a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közötti kölcsönhatás erőtleníti meg a törvényt (Róm 8,3), nem azért mert  </a:t>
            </a:r>
            <a:r>
              <a:rPr lang="hu-HU" i="1" dirty="0" err="1">
                <a:latin typeface="Times New Roman" panose="02020603050405020304" pitchFamily="18" charset="0"/>
                <a:cs typeface="Times New Roman" panose="02020603050405020304" pitchFamily="18" charset="0"/>
              </a:rPr>
              <a:t>sarx</a:t>
            </a:r>
            <a:r>
              <a:rPr lang="hu-HU" dirty="0">
                <a:latin typeface="Times New Roman" panose="02020603050405020304" pitchFamily="18" charset="0"/>
                <a:cs typeface="Times New Roman" panose="02020603050405020304" pitchFamily="18" charset="0"/>
              </a:rPr>
              <a:t> eleve ellenséges vagy gonosz lenne, hanem mert elégtelen a feladathoz (Róm 8,7-8). </a:t>
            </a:r>
          </a:p>
          <a:p>
            <a:r>
              <a:rPr lang="hu-HU" dirty="0">
                <a:latin typeface="Times New Roman" panose="02020603050405020304" pitchFamily="18" charset="0"/>
                <a:cs typeface="Times New Roman" panose="02020603050405020304" pitchFamily="18" charset="0"/>
              </a:rPr>
              <a:t>Róm 8,4-5-6: </a:t>
            </a:r>
            <a:r>
              <a:rPr lang="hu-HU" i="1" dirty="0" err="1">
                <a:latin typeface="Times New Roman" panose="02020603050405020304" pitchFamily="18" charset="0"/>
                <a:cs typeface="Times New Roman" panose="02020603050405020304" pitchFamily="18" charset="0"/>
              </a:rPr>
              <a:t>kata</a:t>
            </a:r>
            <a:r>
              <a:rPr lang="hu-HU" i="1" dirty="0">
                <a:latin typeface="Times New Roman" panose="02020603050405020304" pitchFamily="18" charset="0"/>
                <a:cs typeface="Times New Roman" panose="02020603050405020304" pitchFamily="18" charset="0"/>
              </a:rPr>
              <a:t> sarka</a:t>
            </a:r>
            <a:r>
              <a:rPr lang="hu-HU" dirty="0">
                <a:latin typeface="Times New Roman" panose="02020603050405020304" pitchFamily="18" charset="0"/>
                <a:cs typeface="Times New Roman" panose="02020603050405020304" pitchFamily="18" charset="0"/>
              </a:rPr>
              <a:t>: az átmeneti, a romlandó felé fordulás=&gt; a pusztán az emberi kívánságok, vágyak kielégítésének szintjén élt élet. Vö.: </a:t>
            </a:r>
            <a:r>
              <a:rPr lang="hu-HU" dirty="0" err="1">
                <a:latin typeface="Times New Roman" panose="02020603050405020304" pitchFamily="18" charset="0"/>
                <a:cs typeface="Times New Roman" panose="02020603050405020304" pitchFamily="18" charset="0"/>
              </a:rPr>
              <a:t>Fil</a:t>
            </a:r>
            <a:r>
              <a:rPr lang="hu-HU" dirty="0">
                <a:latin typeface="Times New Roman" panose="02020603050405020304" pitchFamily="18" charset="0"/>
                <a:cs typeface="Times New Roman" panose="02020603050405020304" pitchFamily="18" charset="0"/>
              </a:rPr>
              <a:t> 3,9: akiknek a hasuk az istenük.</a:t>
            </a:r>
          </a:p>
        </p:txBody>
      </p:sp>
    </p:spTree>
    <p:extLst>
      <p:ext uri="{BB962C8B-B14F-4D97-AF65-F5344CB8AC3E}">
        <p14:creationId xmlns:p14="http://schemas.microsoft.com/office/powerpoint/2010/main" val="2088407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50E7BE5D-6D67-E317-F9D6-40B5CAA945A7}"/>
              </a:ext>
            </a:extLst>
          </p:cNvPr>
          <p:cNvSpPr>
            <a:spLocks noGrp="1"/>
          </p:cNvSpPr>
          <p:nvPr>
            <p:ph idx="1"/>
          </p:nvPr>
        </p:nvSpPr>
        <p:spPr>
          <a:xfrm>
            <a:off x="838200" y="285226"/>
            <a:ext cx="10515600" cy="5891737"/>
          </a:xfrm>
        </p:spPr>
        <p:txBody>
          <a:bodyPr/>
          <a:lstStyle/>
          <a:p>
            <a:r>
              <a:rPr lang="hu-HU" sz="2800" dirty="0">
                <a:latin typeface="Times New Roman" panose="02020603050405020304" pitchFamily="18" charset="0"/>
                <a:cs typeface="Times New Roman" panose="02020603050405020304" pitchFamily="18" charset="0"/>
              </a:rPr>
              <a:t>A </a:t>
            </a:r>
            <a:r>
              <a:rPr lang="hu-HU" sz="2800" i="1" dirty="0" err="1">
                <a:latin typeface="Times New Roman" panose="02020603050405020304" pitchFamily="18" charset="0"/>
                <a:cs typeface="Times New Roman" panose="02020603050405020304" pitchFamily="18" charset="0"/>
              </a:rPr>
              <a:t>sarx</a:t>
            </a:r>
            <a:r>
              <a:rPr lang="hu-HU" sz="2800" dirty="0">
                <a:latin typeface="Times New Roman" panose="02020603050405020304" pitchFamily="18" charset="0"/>
                <a:cs typeface="Times New Roman" panose="02020603050405020304" pitchFamily="18" charset="0"/>
              </a:rPr>
              <a:t> Pálnál nem kozmikus erő, mint a bűn. Sokkal inkább a a bűn tanyát ver a </a:t>
            </a:r>
            <a:r>
              <a:rPr lang="hu-HU" sz="2800" i="1" dirty="0" err="1">
                <a:latin typeface="Times New Roman" panose="02020603050405020304" pitchFamily="18" charset="0"/>
                <a:cs typeface="Times New Roman" panose="02020603050405020304" pitchFamily="18" charset="0"/>
              </a:rPr>
              <a:t>sarx</a:t>
            </a:r>
            <a:r>
              <a:rPr lang="hu-HU" sz="2800" dirty="0">
                <a:latin typeface="Times New Roman" panose="02020603050405020304" pitchFamily="18" charset="0"/>
                <a:cs typeface="Times New Roman" panose="02020603050405020304" pitchFamily="18" charset="0"/>
              </a:rPr>
              <a:t>-ban, felhasználja azt. </a:t>
            </a:r>
          </a:p>
          <a:p>
            <a:r>
              <a:rPr lang="hu-HU" sz="2800" i="1" dirty="0">
                <a:latin typeface="Times New Roman" panose="02020603050405020304" pitchFamily="18" charset="0"/>
                <a:cs typeface="Times New Roman" panose="02020603050405020304" pitchFamily="18" charset="0"/>
              </a:rPr>
              <a:t>Kata sarka </a:t>
            </a:r>
            <a:r>
              <a:rPr lang="hu-HU" sz="2800" dirty="0">
                <a:latin typeface="Times New Roman" panose="02020603050405020304" pitchFamily="18" charset="0"/>
                <a:cs typeface="Times New Roman" panose="02020603050405020304" pitchFamily="18" charset="0"/>
                <a:sym typeface="Wingdings" panose="05000000000000000000" pitchFamily="2" charset="2"/>
              </a:rPr>
              <a:t> </a:t>
            </a:r>
            <a:r>
              <a:rPr lang="hu-HU" sz="2800" i="1" dirty="0" err="1">
                <a:latin typeface="Times New Roman" panose="02020603050405020304" pitchFamily="18" charset="0"/>
                <a:cs typeface="Times New Roman" panose="02020603050405020304" pitchFamily="18" charset="0"/>
                <a:sym typeface="Wingdings" panose="05000000000000000000" pitchFamily="2" charset="2"/>
              </a:rPr>
              <a:t>en</a:t>
            </a:r>
            <a:r>
              <a:rPr lang="hu-HU" sz="2800" i="1" dirty="0">
                <a:latin typeface="Times New Roman" panose="02020603050405020304" pitchFamily="18" charset="0"/>
                <a:cs typeface="Times New Roman" panose="02020603050405020304" pitchFamily="18" charset="0"/>
                <a:sym typeface="Wingdings" panose="05000000000000000000" pitchFamily="2" charset="2"/>
              </a:rPr>
              <a:t> sarki</a:t>
            </a:r>
            <a:r>
              <a:rPr lang="hu-HU" sz="2800" dirty="0">
                <a:latin typeface="Times New Roman" panose="02020603050405020304" pitchFamily="18" charset="0"/>
                <a:cs typeface="Times New Roman" panose="02020603050405020304" pitchFamily="18" charset="0"/>
                <a:sym typeface="Wingdings" panose="05000000000000000000" pitchFamily="2" charset="2"/>
              </a:rPr>
              <a:t>: van ahol egyértelmű </a:t>
            </a:r>
            <a:r>
              <a:rPr lang="hu-HU" sz="2800" i="1" dirty="0">
                <a:latin typeface="Times New Roman" panose="02020603050405020304" pitchFamily="18" charset="0"/>
                <a:cs typeface="Times New Roman" panose="02020603050405020304" pitchFamily="18" charset="0"/>
                <a:sym typeface="Wingdings" panose="05000000000000000000" pitchFamily="2" charset="2"/>
              </a:rPr>
              <a:t>a </a:t>
            </a:r>
            <a:r>
              <a:rPr lang="hu-HU" sz="2800" dirty="0">
                <a:latin typeface="Times New Roman" panose="02020603050405020304" pitchFamily="18" charset="0"/>
                <a:cs typeface="Times New Roman" panose="02020603050405020304" pitchFamily="18" charset="0"/>
                <a:sym typeface="Wingdings" panose="05000000000000000000" pitchFamily="2" charset="2"/>
              </a:rPr>
              <a:t>különbség a „test szerint élni” és a „testben élni” között. Az első az morálisan felróható, mint ami szemben áll Istennel, a második az elkerülhetetlen emberi életkörülmény.  De pl.: Róm 7-8 ezek sem különülnek el teljes élességgel egymástól. </a:t>
            </a:r>
          </a:p>
          <a:p>
            <a:r>
              <a:rPr lang="hu-HU" sz="2800" dirty="0">
                <a:latin typeface="Times New Roman" panose="02020603050405020304" pitchFamily="18" charset="0"/>
                <a:cs typeface="Times New Roman" panose="02020603050405020304" pitchFamily="18" charset="0"/>
                <a:sym typeface="Wingdings" panose="05000000000000000000" pitchFamily="2" charset="2"/>
              </a:rPr>
              <a:t>Ugyanakkor az </a:t>
            </a:r>
            <a:r>
              <a:rPr lang="hu-HU" sz="2800" dirty="0" err="1">
                <a:latin typeface="Times New Roman" panose="02020603050405020304" pitchFamily="18" charset="0"/>
                <a:cs typeface="Times New Roman" panose="02020603050405020304" pitchFamily="18" charset="0"/>
                <a:sym typeface="Wingdings" panose="05000000000000000000" pitchFamily="2" charset="2"/>
              </a:rPr>
              <a:t>eszkatológiai</a:t>
            </a:r>
            <a:r>
              <a:rPr lang="hu-HU" sz="2800" dirty="0">
                <a:latin typeface="Times New Roman" panose="02020603050405020304" pitchFamily="18" charset="0"/>
                <a:cs typeface="Times New Roman" panose="02020603050405020304" pitchFamily="18" charset="0"/>
                <a:sym typeface="Wingdings" panose="05000000000000000000" pitchFamily="2" charset="2"/>
              </a:rPr>
              <a:t> feszültségből adódóan az </a:t>
            </a:r>
            <a:r>
              <a:rPr lang="hu-HU" sz="2800" i="1" dirty="0" err="1">
                <a:latin typeface="Times New Roman" panose="02020603050405020304" pitchFamily="18" charset="0"/>
                <a:cs typeface="Times New Roman" panose="02020603050405020304" pitchFamily="18" charset="0"/>
                <a:sym typeface="Wingdings" panose="05000000000000000000" pitchFamily="2" charset="2"/>
              </a:rPr>
              <a:t>en</a:t>
            </a:r>
            <a:r>
              <a:rPr lang="hu-HU" sz="2800" i="1" dirty="0">
                <a:latin typeface="Times New Roman" panose="02020603050405020304" pitchFamily="18" charset="0"/>
                <a:cs typeface="Times New Roman" panose="02020603050405020304" pitchFamily="18" charset="0"/>
                <a:sym typeface="Wingdings" panose="05000000000000000000" pitchFamily="2" charset="2"/>
              </a:rPr>
              <a:t> sarki</a:t>
            </a:r>
            <a:r>
              <a:rPr lang="hu-HU" sz="2800" dirty="0">
                <a:latin typeface="Times New Roman" panose="02020603050405020304" pitchFamily="18" charset="0"/>
                <a:cs typeface="Times New Roman" panose="02020603050405020304" pitchFamily="18" charset="0"/>
                <a:sym typeface="Wingdings" panose="05000000000000000000" pitchFamily="2" charset="2"/>
              </a:rPr>
              <a:t>-</a:t>
            </a:r>
            <a:r>
              <a:rPr lang="hu-HU" sz="2800" dirty="0" err="1">
                <a:latin typeface="Times New Roman" panose="02020603050405020304" pitchFamily="18" charset="0"/>
                <a:cs typeface="Times New Roman" panose="02020603050405020304" pitchFamily="18" charset="0"/>
                <a:sym typeface="Wingdings" panose="05000000000000000000" pitchFamily="2" charset="2"/>
              </a:rPr>
              <a:t>ról</a:t>
            </a:r>
            <a:r>
              <a:rPr lang="hu-HU" sz="2800" dirty="0">
                <a:latin typeface="Times New Roman" panose="02020603050405020304" pitchFamily="18" charset="0"/>
                <a:cs typeface="Times New Roman" panose="02020603050405020304" pitchFamily="18" charset="0"/>
                <a:sym typeface="Wingdings" panose="05000000000000000000" pitchFamily="2" charset="2"/>
              </a:rPr>
              <a:t> egyszerre beszél Pál úgy, mint egy magunk mögött hagyott életstílusról, illetve mint az emberi létezés elkerülhetetlen jellegéről.</a:t>
            </a:r>
          </a:p>
          <a:p>
            <a:endParaRPr lang="hu-HU" dirty="0"/>
          </a:p>
        </p:txBody>
      </p:sp>
    </p:spTree>
    <p:extLst>
      <p:ext uri="{BB962C8B-B14F-4D97-AF65-F5344CB8AC3E}">
        <p14:creationId xmlns:p14="http://schemas.microsoft.com/office/powerpoint/2010/main" val="956098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C1AD0E-8064-8492-6858-28FF1FCC72D2}"/>
              </a:ext>
            </a:extLst>
          </p:cNvPr>
          <p:cNvSpPr>
            <a:spLocks noGrp="1"/>
          </p:cNvSpPr>
          <p:nvPr>
            <p:ph type="title"/>
          </p:nvPr>
        </p:nvSpPr>
        <p:spPr>
          <a:xfrm>
            <a:off x="838200" y="365126"/>
            <a:ext cx="10515600" cy="926780"/>
          </a:xfrm>
        </p:spPr>
        <p:txBody>
          <a:bodyPr/>
          <a:lstStyle/>
          <a:p>
            <a:r>
              <a:rPr lang="hu-HU" dirty="0"/>
              <a:t>A </a:t>
            </a:r>
            <a:r>
              <a:rPr lang="hu-HU" i="1" dirty="0" err="1"/>
              <a:t>sóma</a:t>
            </a:r>
            <a:r>
              <a:rPr lang="hu-HU" dirty="0"/>
              <a:t> és a </a:t>
            </a:r>
            <a:r>
              <a:rPr lang="hu-HU" i="1" dirty="0" err="1"/>
              <a:t>sarx</a:t>
            </a:r>
            <a:endParaRPr lang="hu-HU" i="1" dirty="0"/>
          </a:p>
        </p:txBody>
      </p:sp>
      <p:sp>
        <p:nvSpPr>
          <p:cNvPr id="3" name="Tartalom helye 2">
            <a:extLst>
              <a:ext uri="{FF2B5EF4-FFF2-40B4-BE49-F238E27FC236}">
                <a16:creationId xmlns:a16="http://schemas.microsoft.com/office/drawing/2014/main" id="{E18BD6D6-10BF-EA7B-2A3C-3F70A0489813}"/>
              </a:ext>
            </a:extLst>
          </p:cNvPr>
          <p:cNvSpPr>
            <a:spLocks noGrp="1"/>
          </p:cNvSpPr>
          <p:nvPr>
            <p:ph idx="1"/>
          </p:nvPr>
        </p:nvSpPr>
        <p:spPr>
          <a:xfrm>
            <a:off x="352338" y="1199626"/>
            <a:ext cx="11518084" cy="5452843"/>
          </a:xfrm>
        </p:spPr>
        <p:txBody>
          <a:bodyPr>
            <a:normAutofit/>
          </a:bodyPr>
          <a:lstStyle/>
          <a:p>
            <a:r>
              <a:rPr lang="hu-HU" dirty="0"/>
              <a:t>A héberben csak a</a:t>
            </a:r>
            <a:r>
              <a:rPr lang="hu-HU" i="1" dirty="0"/>
              <a:t> </a:t>
            </a:r>
            <a:r>
              <a:rPr lang="hu-HU" i="1" dirty="0" err="1"/>
              <a:t>basar</a:t>
            </a:r>
            <a:r>
              <a:rPr lang="hu-HU" i="1" dirty="0"/>
              <a:t> </a:t>
            </a:r>
            <a:r>
              <a:rPr lang="hu-HU" dirty="0"/>
              <a:t>létezik, a </a:t>
            </a:r>
            <a:r>
              <a:rPr lang="hu-HU" i="1" dirty="0" err="1"/>
              <a:t>sóma</a:t>
            </a:r>
            <a:r>
              <a:rPr lang="hu-HU" dirty="0" err="1"/>
              <a:t>-nak</a:t>
            </a:r>
            <a:r>
              <a:rPr lang="hu-HU" dirty="0"/>
              <a:t> nincs megfelelője. Ugyanakkor a általában a görögök nyelvhasználatában a </a:t>
            </a:r>
            <a:r>
              <a:rPr lang="hu-HU" i="1" dirty="0" err="1"/>
              <a:t>sóma</a:t>
            </a:r>
            <a:r>
              <a:rPr lang="hu-HU" dirty="0"/>
              <a:t> és a </a:t>
            </a:r>
            <a:r>
              <a:rPr lang="hu-HU" i="1" dirty="0" err="1"/>
              <a:t>sarx</a:t>
            </a:r>
            <a:r>
              <a:rPr lang="hu-HU" dirty="0"/>
              <a:t> sokkal közelebb állnak egymáshoz, mint Pálnál egyfajta dualisztikus tendencia jegyében egyaránt a materiális világba való </a:t>
            </a:r>
            <a:r>
              <a:rPr lang="hu-HU" dirty="0" err="1"/>
              <a:t>bebörtönözöttség</a:t>
            </a:r>
            <a:r>
              <a:rPr lang="hu-HU" dirty="0"/>
              <a:t> kifejezőjeként. </a:t>
            </a:r>
          </a:p>
          <a:p>
            <a:r>
              <a:rPr lang="hu-HU" dirty="0"/>
              <a:t>Pálnál a </a:t>
            </a:r>
            <a:r>
              <a:rPr lang="hu-HU" i="1" dirty="0" err="1"/>
              <a:t>sóma</a:t>
            </a:r>
            <a:r>
              <a:rPr lang="hu-HU" dirty="0"/>
              <a:t> morálisan semleges, a </a:t>
            </a:r>
            <a:r>
              <a:rPr lang="hu-HU" i="1" dirty="0" err="1"/>
              <a:t>sarx</a:t>
            </a:r>
            <a:r>
              <a:rPr lang="hu-HU" dirty="0"/>
              <a:t> jobbára negatív. De ld. fordítva: Róm 6,6; 7,24; 8,13; illetve 1Kor 10,18. Van átfedés is: Róm 8,13, 1Kor 6,6: a </a:t>
            </a:r>
            <a:r>
              <a:rPr lang="hu-HU" i="1" dirty="0" err="1"/>
              <a:t>sóma</a:t>
            </a:r>
            <a:r>
              <a:rPr lang="hu-HU" dirty="0"/>
              <a:t> kifejezés helyettesíti a </a:t>
            </a:r>
            <a:r>
              <a:rPr lang="hu-HU" i="1" dirty="0" err="1"/>
              <a:t>sarx</a:t>
            </a:r>
            <a:r>
              <a:rPr lang="hu-HU" dirty="0"/>
              <a:t>-ot. </a:t>
            </a:r>
          </a:p>
          <a:p>
            <a:r>
              <a:rPr lang="hu-HU" dirty="0"/>
              <a:t>A különbségeket tekintve ld. ismét: 1Kor 15,35-50! =&gt; Az üdvösség csúcspontja a </a:t>
            </a:r>
            <a:r>
              <a:rPr lang="hu-HU" i="1" dirty="0" err="1"/>
              <a:t>sarx</a:t>
            </a:r>
            <a:r>
              <a:rPr lang="hu-HU" dirty="0"/>
              <a:t> magunk mögött hagyása lesz gyengeségével és  romlandóságával egyetemben.  </a:t>
            </a:r>
          </a:p>
          <a:p>
            <a:r>
              <a:rPr lang="hu-HU" dirty="0"/>
              <a:t>Pál bizonyos értelemben kombinálja a héber és a görög antropológiai felfogást. Holisztikus héber szemléletmód az ember megtestesült voltáról +a negatívabb görög szemléletmód a testben való létről. Azonban a negatív tényező, nem szimplán a testben való létre vonatkozik, hanem a test múlandóságára és vágyaitól való vezéreltségére. =&gt; Elkerüli mind a test felül- és alulértékelését.  </a:t>
            </a:r>
          </a:p>
        </p:txBody>
      </p:sp>
    </p:spTree>
    <p:extLst>
      <p:ext uri="{BB962C8B-B14F-4D97-AF65-F5344CB8AC3E}">
        <p14:creationId xmlns:p14="http://schemas.microsoft.com/office/powerpoint/2010/main" val="3188796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9BE3AC94-F231-4C28-ECA8-FF9E81EBA888}"/>
              </a:ext>
            </a:extLst>
          </p:cNvPr>
          <p:cNvSpPr>
            <a:spLocks noGrp="1"/>
          </p:cNvSpPr>
          <p:nvPr>
            <p:ph idx="1"/>
          </p:nvPr>
        </p:nvSpPr>
        <p:spPr>
          <a:xfrm>
            <a:off x="838200" y="285226"/>
            <a:ext cx="10515600" cy="5891737"/>
          </a:xfrm>
        </p:spPr>
        <p:txBody>
          <a:bodyPr/>
          <a:lstStyle/>
          <a:p>
            <a:r>
              <a:rPr lang="hu-HU" dirty="0"/>
              <a:t>Teológiatörténeti zavarok</a:t>
            </a:r>
          </a:p>
          <a:p>
            <a:pPr>
              <a:buFontTx/>
              <a:buChar char="-"/>
            </a:pPr>
            <a:r>
              <a:rPr lang="hu-HU" dirty="0" err="1"/>
              <a:t>Irenaeus</a:t>
            </a:r>
            <a:r>
              <a:rPr lang="hu-HU" dirty="0"/>
              <a:t> a gnosztikusokkal való vitája hevében már arról értekezik, hogy Krisztusnak a </a:t>
            </a:r>
            <a:r>
              <a:rPr lang="hu-HU" i="1" dirty="0" err="1"/>
              <a:t>sarx</a:t>
            </a:r>
            <a:r>
              <a:rPr lang="hu-HU" dirty="0"/>
              <a:t>-a került feltámasztásra.  (</a:t>
            </a:r>
            <a:r>
              <a:rPr lang="hu-HU" dirty="0" err="1"/>
              <a:t>Szmirnaiakhoz</a:t>
            </a:r>
            <a:r>
              <a:rPr lang="hu-HU" dirty="0"/>
              <a:t> 3)</a:t>
            </a:r>
          </a:p>
          <a:p>
            <a:pPr>
              <a:buFontTx/>
              <a:buChar char="-"/>
            </a:pPr>
            <a:r>
              <a:rPr lang="hu-HU" dirty="0"/>
              <a:t> A testi lét egyre negatívabb tónust kapott. =&gt; szexualitás, szüzesség, az eredendő bűn öröklése a nemzés révén.   </a:t>
            </a:r>
          </a:p>
        </p:txBody>
      </p:sp>
    </p:spTree>
    <p:extLst>
      <p:ext uri="{BB962C8B-B14F-4D97-AF65-F5344CB8AC3E}">
        <p14:creationId xmlns:p14="http://schemas.microsoft.com/office/powerpoint/2010/main" val="988484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14F321-052B-A96C-E078-A9E83104BF13}"/>
              </a:ext>
            </a:extLst>
          </p:cNvPr>
          <p:cNvSpPr>
            <a:spLocks noGrp="1"/>
          </p:cNvSpPr>
          <p:nvPr>
            <p:ph type="title"/>
          </p:nvPr>
        </p:nvSpPr>
        <p:spPr>
          <a:xfrm>
            <a:off x="1009403" y="261257"/>
            <a:ext cx="10402784" cy="1104406"/>
          </a:xfrm>
        </p:spPr>
        <p:txBody>
          <a:bodyPr>
            <a:normAutofit fontScale="90000"/>
          </a:bodyPr>
          <a:lstStyle/>
          <a:p>
            <a:r>
              <a:rPr lang="hu-HU" b="1" i="1" dirty="0" err="1">
                <a:latin typeface="Times New Roman" panose="02020603050405020304" pitchFamily="18" charset="0"/>
                <a:cs typeface="Times New Roman" panose="02020603050405020304" pitchFamily="18" charset="0"/>
              </a:rPr>
              <a:t>Nous</a:t>
            </a:r>
            <a:r>
              <a:rPr lang="hu-HU" b="1" i="1" dirty="0">
                <a:latin typeface="Times New Roman" panose="02020603050405020304" pitchFamily="18" charset="0"/>
                <a:cs typeface="Times New Roman" panose="02020603050405020304" pitchFamily="18" charset="0"/>
              </a:rPr>
              <a:t>: </a:t>
            </a:r>
            <a:r>
              <a:rPr lang="hu-HU" sz="3200" b="1" i="0" dirty="0">
                <a:solidFill>
                  <a:srgbClr val="333333"/>
                </a:solidFill>
                <a:effectLst/>
                <a:latin typeface="Times New Roman" panose="02020603050405020304" pitchFamily="18" charset="0"/>
                <a:cs typeface="Times New Roman" panose="02020603050405020304" pitchFamily="18" charset="0"/>
              </a:rPr>
              <a:t>az értelmes személy, az érzékelő, gondolkodó, döntéseket hozó „én.”</a:t>
            </a:r>
            <a:br>
              <a:rPr lang="hu-HU" sz="3200" b="0" i="0" dirty="0">
                <a:solidFill>
                  <a:srgbClr val="333333"/>
                </a:solidFill>
                <a:effectLst/>
                <a:latin typeface="Times New Roman" panose="02020603050405020304" pitchFamily="18" charset="0"/>
                <a:cs typeface="Times New Roman" panose="02020603050405020304" pitchFamily="18" charset="0"/>
              </a:rPr>
            </a:br>
            <a:endParaRPr lang="hu-HU" i="1"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B7388F18-8BC8-17F6-AC87-7BD1C4D86716}"/>
              </a:ext>
            </a:extLst>
          </p:cNvPr>
          <p:cNvSpPr>
            <a:spLocks noGrp="1"/>
          </p:cNvSpPr>
          <p:nvPr>
            <p:ph idx="1"/>
          </p:nvPr>
        </p:nvSpPr>
        <p:spPr>
          <a:xfrm>
            <a:off x="352338" y="1493240"/>
            <a:ext cx="11450972" cy="5209563"/>
          </a:xfrm>
        </p:spPr>
        <p:txBody>
          <a:bodyPr>
            <a:normAutofit/>
          </a:bodyPr>
          <a:lstStyle/>
          <a:p>
            <a:r>
              <a:rPr lang="hu-HU" dirty="0">
                <a:latin typeface="Times New Roman" panose="02020603050405020304" pitchFamily="18" charset="0"/>
                <a:cs typeface="Times New Roman" panose="02020603050405020304" pitchFamily="18" charset="0"/>
              </a:rPr>
              <a:t>Pálnál 21 ízben jelenik meg, az ÚSZ-ben csaknem egészen páli fogalom. </a:t>
            </a:r>
          </a:p>
          <a:p>
            <a:r>
              <a:rPr lang="hu-HU" dirty="0">
                <a:latin typeface="Times New Roman" panose="02020603050405020304" pitchFamily="18" charset="0"/>
                <a:cs typeface="Times New Roman" panose="02020603050405020304" pitchFamily="18" charset="0"/>
              </a:rPr>
              <a:t>A LXX ritkán használja. A szív (</a:t>
            </a:r>
            <a:r>
              <a:rPr lang="hu-HU" dirty="0" err="1">
                <a:latin typeface="Times New Roman" panose="02020603050405020304" pitchFamily="18" charset="0"/>
                <a:cs typeface="Times New Roman" panose="02020603050405020304" pitchFamily="18" charset="0"/>
              </a:rPr>
              <a:t>lév</a:t>
            </a:r>
            <a:r>
              <a:rPr lang="hu-HU" dirty="0">
                <a:latin typeface="Times New Roman" panose="02020603050405020304" pitchFamily="18" charset="0"/>
                <a:cs typeface="Times New Roman" panose="02020603050405020304" pitchFamily="18" charset="0"/>
              </a:rPr>
              <a:t>) kifejezést adják vele időnként vissza, pl.: </a:t>
            </a:r>
            <a:r>
              <a:rPr lang="hu-HU" dirty="0" err="1">
                <a:latin typeface="Times New Roman" panose="02020603050405020304" pitchFamily="18" charset="0"/>
                <a:cs typeface="Times New Roman" panose="02020603050405020304" pitchFamily="18" charset="0"/>
              </a:rPr>
              <a:t>Ézs</a:t>
            </a:r>
            <a:r>
              <a:rPr lang="hu-HU" dirty="0">
                <a:latin typeface="Times New Roman" panose="02020603050405020304" pitchFamily="18" charset="0"/>
                <a:cs typeface="Times New Roman" panose="02020603050405020304" pitchFamily="18" charset="0"/>
              </a:rPr>
              <a:t> 10,7.  </a:t>
            </a:r>
          </a:p>
          <a:p>
            <a:r>
              <a:rPr lang="hu-HU" dirty="0">
                <a:latin typeface="Times New Roman" panose="02020603050405020304" pitchFamily="18" charset="0"/>
                <a:cs typeface="Times New Roman" panose="02020603050405020304" pitchFamily="18" charset="0"/>
              </a:rPr>
              <a:t>A görögöknél az emberi személy legmagasabb rendű része =&gt; az értelem isteni jellegű az emberben. </a:t>
            </a:r>
          </a:p>
          <a:p>
            <a:pPr marL="0" indent="0">
              <a:buNone/>
            </a:pPr>
            <a:r>
              <a:rPr lang="hu-HU" dirty="0">
                <a:latin typeface="Times New Roman" panose="02020603050405020304" pitchFamily="18" charset="0"/>
                <a:cs typeface="Times New Roman" panose="02020603050405020304" pitchFamily="18" charset="0"/>
              </a:rPr>
              <a:t>Vö.: Róm 1,19-20: </a:t>
            </a:r>
            <a:r>
              <a:rPr lang="hu-HU" b="0" i="0" baseline="30000" dirty="0">
                <a:solidFill>
                  <a:srgbClr val="777777"/>
                </a:solidFill>
                <a:effectLst/>
                <a:latin typeface="Times New Roman" panose="02020603050405020304" pitchFamily="18" charset="0"/>
                <a:cs typeface="Times New Roman" panose="02020603050405020304" pitchFamily="18" charset="0"/>
              </a:rPr>
              <a:t>19</a:t>
            </a:r>
            <a:r>
              <a:rPr lang="hu-HU" b="0" i="0" dirty="0">
                <a:solidFill>
                  <a:srgbClr val="333333"/>
                </a:solidFill>
                <a:effectLst/>
                <a:latin typeface="Times New Roman" panose="02020603050405020304" pitchFamily="18" charset="0"/>
                <a:cs typeface="Times New Roman" panose="02020603050405020304" pitchFamily="18" charset="0"/>
              </a:rPr>
              <a:t>mert ami megismerhető Istenből, az nyilvánvaló </a:t>
            </a:r>
            <a:r>
              <a:rPr lang="hu-HU" b="0" i="0" dirty="0" err="1">
                <a:solidFill>
                  <a:srgbClr val="333333"/>
                </a:solidFill>
                <a:effectLst/>
                <a:latin typeface="Times New Roman" panose="02020603050405020304" pitchFamily="18" charset="0"/>
                <a:cs typeface="Times New Roman" panose="02020603050405020304" pitchFamily="18" charset="0"/>
              </a:rPr>
              <a:t>előttük</a:t>
            </a:r>
            <a:r>
              <a:rPr lang="hu-HU" b="0" i="0" dirty="0">
                <a:solidFill>
                  <a:srgbClr val="333333"/>
                </a:solidFill>
                <a:effectLst/>
                <a:latin typeface="Times New Roman" panose="02020603050405020304" pitchFamily="18" charset="0"/>
                <a:cs typeface="Times New Roman" panose="02020603050405020304" pitchFamily="18" charset="0"/>
              </a:rPr>
              <a:t>, mivel Isten nyilvánvalóvá tette számukra. </a:t>
            </a:r>
            <a:r>
              <a:rPr lang="hu-HU" b="0" i="0" baseline="30000" dirty="0">
                <a:solidFill>
                  <a:srgbClr val="777777"/>
                </a:solidFill>
                <a:effectLst/>
                <a:latin typeface="Times New Roman" panose="02020603050405020304" pitchFamily="18" charset="0"/>
                <a:cs typeface="Times New Roman" panose="02020603050405020304" pitchFamily="18" charset="0"/>
              </a:rPr>
              <a:t>20</a:t>
            </a:r>
            <a:r>
              <a:rPr lang="hu-HU" b="0" i="0" dirty="0">
                <a:solidFill>
                  <a:srgbClr val="333333"/>
                </a:solidFill>
                <a:effectLst/>
                <a:latin typeface="Times New Roman" panose="02020603050405020304" pitchFamily="18" charset="0"/>
                <a:cs typeface="Times New Roman" panose="02020603050405020304" pitchFamily="18" charset="0"/>
              </a:rPr>
              <a:t>Láthatatlan valóját, azaz örök hatalmát és istenségét meglátja alkotásain az értelem a világ teremtésétől fogva.</a:t>
            </a:r>
          </a:p>
        </p:txBody>
      </p:sp>
    </p:spTree>
    <p:extLst>
      <p:ext uri="{BB962C8B-B14F-4D97-AF65-F5344CB8AC3E}">
        <p14:creationId xmlns:p14="http://schemas.microsoft.com/office/powerpoint/2010/main" val="279069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C15E771-01E1-17B4-87A2-A0BDB60F23BD}"/>
              </a:ext>
            </a:extLst>
          </p:cNvPr>
          <p:cNvSpPr>
            <a:spLocks noGrp="1"/>
          </p:cNvSpPr>
          <p:nvPr>
            <p:ph idx="1"/>
          </p:nvPr>
        </p:nvSpPr>
        <p:spPr>
          <a:xfrm>
            <a:off x="302004" y="369116"/>
            <a:ext cx="11736198" cy="6392411"/>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u-HU" sz="2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Pál az értelmével gyönyörködik Isten törvényében: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hu-HU" sz="2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Róm 7, 22-23.25: </a:t>
            </a:r>
            <a:r>
              <a:rPr kumimoji="0" lang="hu-HU" sz="2600" b="0" i="0" u="none" strike="noStrike" kern="1200" cap="none" spc="0" normalizeH="0" baseline="30000" noProof="0" dirty="0">
                <a:ln>
                  <a:noFill/>
                </a:ln>
                <a:solidFill>
                  <a:srgbClr val="777777"/>
                </a:solidFill>
                <a:effectLst/>
                <a:uLnTx/>
                <a:uFillTx/>
                <a:latin typeface="Times New Roman" panose="02020603050405020304" pitchFamily="18" charset="0"/>
                <a:ea typeface="+mn-ea"/>
                <a:cs typeface="Times New Roman" panose="02020603050405020304" pitchFamily="18" charset="0"/>
              </a:rPr>
              <a:t>22</a:t>
            </a:r>
            <a:r>
              <a:rPr kumimoji="0" lang="hu-HU" sz="2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Mert gyönyörködöm Isten törvényében a belső ember szerint, </a:t>
            </a:r>
            <a:r>
              <a:rPr kumimoji="0" lang="hu-HU" sz="2600" b="0" i="0" u="none" strike="noStrike" kern="1200" cap="none" spc="0" normalizeH="0" baseline="30000" noProof="0" dirty="0">
                <a:ln>
                  <a:noFill/>
                </a:ln>
                <a:solidFill>
                  <a:srgbClr val="777777"/>
                </a:solidFill>
                <a:effectLst/>
                <a:uLnTx/>
                <a:uFillTx/>
                <a:latin typeface="Times New Roman" panose="02020603050405020304" pitchFamily="18" charset="0"/>
                <a:ea typeface="+mn-ea"/>
                <a:cs typeface="Times New Roman" panose="02020603050405020304" pitchFamily="18" charset="0"/>
              </a:rPr>
              <a:t>23</a:t>
            </a:r>
            <a:r>
              <a:rPr kumimoji="0" lang="hu-HU" sz="2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de tagjaimban egy másik törvényt látok, amely harcol az értelmem törvénye ellen, és foglyul ejt a bűn tagjaimban lévő törvényével. … </a:t>
            </a:r>
            <a:r>
              <a:rPr kumimoji="0" lang="hu-HU" sz="2600" b="0" i="0" u="none" strike="noStrike" kern="1200" cap="none" spc="0" normalizeH="0" baseline="30000" noProof="0" dirty="0">
                <a:ln>
                  <a:noFill/>
                </a:ln>
                <a:solidFill>
                  <a:srgbClr val="777777"/>
                </a:solidFill>
                <a:effectLst/>
                <a:uLnTx/>
                <a:uFillTx/>
                <a:latin typeface="Times New Roman" panose="02020603050405020304" pitchFamily="18" charset="0"/>
                <a:ea typeface="+mn-ea"/>
                <a:cs typeface="Times New Roman" panose="02020603050405020304" pitchFamily="18" charset="0"/>
              </a:rPr>
              <a:t>25</a:t>
            </a:r>
            <a:r>
              <a:rPr kumimoji="0" lang="hu-HU" sz="2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Hála legyen Istennek a mi Urunk Jézus Krisztus által! Tehát én magam értelmemmel ugyan Isten törvényének szolgálok, testemmel azonban a bűn törvényének.</a:t>
            </a:r>
            <a:endParaRPr lang="hu-HU" sz="2400" dirty="0">
              <a:latin typeface="Times New Roman" panose="02020603050405020304" pitchFamily="18" charset="0"/>
              <a:cs typeface="Times New Roman" panose="02020603050405020304" pitchFamily="18" charset="0"/>
            </a:endParaRPr>
          </a:p>
          <a:p>
            <a:r>
              <a:rPr lang="hu-HU" sz="2400" dirty="0">
                <a:latin typeface="Times New Roman" panose="02020603050405020304" pitchFamily="18" charset="0"/>
                <a:cs typeface="Times New Roman" panose="02020603050405020304" pitchFamily="18" charset="0"/>
              </a:rPr>
              <a:t>A keresztény egzisztencia az értelem megújulásával jön létre:</a:t>
            </a:r>
          </a:p>
          <a:p>
            <a:pPr marL="0" indent="0">
              <a:buNone/>
            </a:pPr>
            <a:r>
              <a:rPr lang="hu-HU" sz="2400" dirty="0">
                <a:latin typeface="Times New Roman" panose="02020603050405020304" pitchFamily="18" charset="0"/>
                <a:cs typeface="Times New Roman" panose="02020603050405020304" pitchFamily="18" charset="0"/>
              </a:rPr>
              <a:t>Róm 12,2: </a:t>
            </a:r>
            <a:r>
              <a:rPr lang="hu-HU" sz="2400" b="0" i="0" baseline="30000" dirty="0">
                <a:solidFill>
                  <a:srgbClr val="777777"/>
                </a:solidFill>
                <a:effectLst/>
                <a:latin typeface="Times New Roman" panose="02020603050405020304" pitchFamily="18" charset="0"/>
                <a:cs typeface="Times New Roman" panose="02020603050405020304" pitchFamily="18" charset="0"/>
              </a:rPr>
              <a:t>2</a:t>
            </a:r>
            <a:r>
              <a:rPr lang="hu-HU" sz="2400" b="0" i="0" dirty="0">
                <a:solidFill>
                  <a:srgbClr val="333333"/>
                </a:solidFill>
                <a:effectLst/>
                <a:latin typeface="Times New Roman" panose="02020603050405020304" pitchFamily="18" charset="0"/>
                <a:cs typeface="Times New Roman" panose="02020603050405020304" pitchFamily="18" charset="0"/>
              </a:rPr>
              <a:t>és ne igazodjatok e világhoz, hanem változzatok meg értelmetek megújulásával, hogy megítélhessétek, mi az Isten akarata, mi az, ami jó, ami neki tetsző és tökéletes.</a:t>
            </a:r>
            <a:endParaRPr lang="hu-HU" sz="2400" dirty="0">
              <a:latin typeface="Times New Roman" panose="02020603050405020304" pitchFamily="18" charset="0"/>
              <a:cs typeface="Times New Roman" panose="02020603050405020304" pitchFamily="18" charset="0"/>
            </a:endParaRPr>
          </a:p>
          <a:p>
            <a:pPr marL="0" indent="0">
              <a:buNone/>
            </a:pPr>
            <a:r>
              <a:rPr lang="hu-HU" sz="2400" dirty="0" err="1">
                <a:latin typeface="Times New Roman" panose="02020603050405020304" pitchFamily="18" charset="0"/>
                <a:cs typeface="Times New Roman" panose="02020603050405020304" pitchFamily="18" charset="0"/>
              </a:rPr>
              <a:t>Ef</a:t>
            </a:r>
            <a:r>
              <a:rPr lang="hu-HU" sz="2400" dirty="0">
                <a:latin typeface="Times New Roman" panose="02020603050405020304" pitchFamily="18" charset="0"/>
                <a:cs typeface="Times New Roman" panose="02020603050405020304" pitchFamily="18" charset="0"/>
              </a:rPr>
              <a:t> 4,23: </a:t>
            </a:r>
            <a:r>
              <a:rPr lang="hu-HU" sz="2400" b="0" i="0" baseline="30000" dirty="0">
                <a:solidFill>
                  <a:srgbClr val="777777"/>
                </a:solidFill>
                <a:effectLst/>
                <a:latin typeface="Times New Roman" panose="02020603050405020304" pitchFamily="18" charset="0"/>
                <a:cs typeface="Times New Roman" panose="02020603050405020304" pitchFamily="18" charset="0"/>
              </a:rPr>
              <a:t>22</a:t>
            </a:r>
            <a:r>
              <a:rPr lang="hu-HU" sz="2400" b="0" i="0" dirty="0">
                <a:solidFill>
                  <a:srgbClr val="333333"/>
                </a:solidFill>
                <a:effectLst/>
                <a:latin typeface="Times New Roman" panose="02020603050405020304" pitchFamily="18" charset="0"/>
                <a:cs typeface="Times New Roman" panose="02020603050405020304" pitchFamily="18" charset="0"/>
              </a:rPr>
              <a:t>vessétek le a régi élet szerint való </a:t>
            </a:r>
            <a:r>
              <a:rPr lang="hu-HU" sz="2400" b="0" i="0" dirty="0" err="1">
                <a:solidFill>
                  <a:srgbClr val="333333"/>
                </a:solidFill>
                <a:effectLst/>
                <a:latin typeface="Times New Roman" panose="02020603050405020304" pitchFamily="18" charset="0"/>
                <a:cs typeface="Times New Roman" panose="02020603050405020304" pitchFamily="18" charset="0"/>
              </a:rPr>
              <a:t>óembert</a:t>
            </a:r>
            <a:r>
              <a:rPr lang="hu-HU" sz="2400" b="0" i="0" dirty="0">
                <a:solidFill>
                  <a:srgbClr val="333333"/>
                </a:solidFill>
                <a:effectLst/>
                <a:latin typeface="Times New Roman" panose="02020603050405020304" pitchFamily="18" charset="0"/>
                <a:cs typeface="Times New Roman" panose="02020603050405020304" pitchFamily="18" charset="0"/>
              </a:rPr>
              <a:t>, aki csalárd és gonosz kívánságok miatt megromlott; </a:t>
            </a:r>
            <a:r>
              <a:rPr lang="hu-HU" sz="2400" b="0" i="0" baseline="30000" dirty="0">
                <a:solidFill>
                  <a:srgbClr val="777777"/>
                </a:solidFill>
                <a:effectLst/>
                <a:latin typeface="Times New Roman" panose="02020603050405020304" pitchFamily="18" charset="0"/>
                <a:cs typeface="Times New Roman" panose="02020603050405020304" pitchFamily="18" charset="0"/>
              </a:rPr>
              <a:t>23</a:t>
            </a:r>
            <a:r>
              <a:rPr lang="hu-HU" sz="2400" b="0" i="0" dirty="0">
                <a:solidFill>
                  <a:srgbClr val="333333"/>
                </a:solidFill>
                <a:effectLst/>
                <a:latin typeface="Times New Roman" panose="02020603050405020304" pitchFamily="18" charset="0"/>
                <a:cs typeface="Times New Roman" panose="02020603050405020304" pitchFamily="18" charset="0"/>
              </a:rPr>
              <a:t>újuljatok meg lelketekben és elmétekben (</a:t>
            </a:r>
            <a:r>
              <a:rPr lang="hu-HU" sz="2400" b="0" i="1" dirty="0">
                <a:solidFill>
                  <a:srgbClr val="333333"/>
                </a:solidFill>
                <a:effectLst/>
                <a:latin typeface="Times New Roman" panose="02020603050405020304" pitchFamily="18" charset="0"/>
                <a:cs typeface="Times New Roman" panose="02020603050405020304" pitchFamily="18" charset="0"/>
              </a:rPr>
              <a:t>tó </a:t>
            </a:r>
            <a:r>
              <a:rPr lang="hu-HU" sz="2400" b="0" i="1" dirty="0" err="1">
                <a:solidFill>
                  <a:srgbClr val="333333"/>
                </a:solidFill>
                <a:effectLst/>
                <a:latin typeface="Times New Roman" panose="02020603050405020304" pitchFamily="18" charset="0"/>
                <a:cs typeface="Times New Roman" panose="02020603050405020304" pitchFamily="18" charset="0"/>
              </a:rPr>
              <a:t>pneumati</a:t>
            </a:r>
            <a:r>
              <a:rPr lang="hu-HU" sz="2400" b="0" i="1" dirty="0">
                <a:solidFill>
                  <a:srgbClr val="333333"/>
                </a:solidFill>
                <a:effectLst/>
                <a:latin typeface="Times New Roman" panose="02020603050405020304" pitchFamily="18" charset="0"/>
                <a:cs typeface="Times New Roman" panose="02020603050405020304" pitchFamily="18" charset="0"/>
              </a:rPr>
              <a:t> </a:t>
            </a:r>
            <a:r>
              <a:rPr lang="hu-HU" sz="2400" b="0" i="1" dirty="0" err="1">
                <a:solidFill>
                  <a:srgbClr val="333333"/>
                </a:solidFill>
                <a:effectLst/>
                <a:latin typeface="Times New Roman" panose="02020603050405020304" pitchFamily="18" charset="0"/>
                <a:cs typeface="Times New Roman" panose="02020603050405020304" pitchFamily="18" charset="0"/>
              </a:rPr>
              <a:t>tou</a:t>
            </a:r>
            <a:r>
              <a:rPr lang="hu-HU" sz="2400" b="0" i="1" dirty="0">
                <a:solidFill>
                  <a:srgbClr val="333333"/>
                </a:solidFill>
                <a:effectLst/>
                <a:latin typeface="Times New Roman" panose="02020603050405020304" pitchFamily="18" charset="0"/>
                <a:cs typeface="Times New Roman" panose="02020603050405020304" pitchFamily="18" charset="0"/>
              </a:rPr>
              <a:t> </a:t>
            </a:r>
            <a:r>
              <a:rPr lang="hu-HU" sz="2400" b="0" i="1" dirty="0" err="1">
                <a:solidFill>
                  <a:srgbClr val="333333"/>
                </a:solidFill>
                <a:effectLst/>
                <a:latin typeface="Times New Roman" panose="02020603050405020304" pitchFamily="18" charset="0"/>
                <a:cs typeface="Times New Roman" panose="02020603050405020304" pitchFamily="18" charset="0"/>
              </a:rPr>
              <a:t>noos</a:t>
            </a:r>
            <a:r>
              <a:rPr lang="hu-HU" sz="2400" b="0" i="1" dirty="0">
                <a:solidFill>
                  <a:srgbClr val="333333"/>
                </a:solidFill>
                <a:effectLst/>
                <a:latin typeface="Times New Roman" panose="02020603050405020304" pitchFamily="18" charset="0"/>
                <a:cs typeface="Times New Roman" panose="02020603050405020304" pitchFamily="18" charset="0"/>
              </a:rPr>
              <a:t> </a:t>
            </a:r>
            <a:r>
              <a:rPr lang="hu-HU" sz="2400" b="0" i="1" dirty="0" err="1">
                <a:solidFill>
                  <a:srgbClr val="333333"/>
                </a:solidFill>
                <a:effectLst/>
                <a:latin typeface="Times New Roman" panose="02020603050405020304" pitchFamily="18" charset="0"/>
                <a:cs typeface="Times New Roman" panose="02020603050405020304" pitchFamily="18" charset="0"/>
              </a:rPr>
              <a:t>humón</a:t>
            </a:r>
            <a:r>
              <a:rPr lang="hu-HU" sz="2400" dirty="0">
                <a:solidFill>
                  <a:srgbClr val="333333"/>
                </a:solidFill>
                <a:latin typeface="Times New Roman" panose="02020603050405020304" pitchFamily="18" charset="0"/>
                <a:cs typeface="Times New Roman" panose="02020603050405020304" pitchFamily="18" charset="0"/>
              </a:rPr>
              <a:t>)</a:t>
            </a:r>
            <a:r>
              <a:rPr lang="hu-HU" sz="2400" b="0" i="0" dirty="0">
                <a:solidFill>
                  <a:srgbClr val="333333"/>
                </a:solidFill>
                <a:effectLst/>
                <a:latin typeface="Times New Roman" panose="02020603050405020304" pitchFamily="18" charset="0"/>
                <a:cs typeface="Times New Roman" panose="02020603050405020304" pitchFamily="18" charset="0"/>
              </a:rPr>
              <a:t>, </a:t>
            </a:r>
            <a:r>
              <a:rPr lang="hu-HU" sz="2400" b="0" i="0" baseline="30000" dirty="0">
                <a:solidFill>
                  <a:srgbClr val="777777"/>
                </a:solidFill>
                <a:effectLst/>
                <a:latin typeface="Times New Roman" panose="02020603050405020304" pitchFamily="18" charset="0"/>
                <a:cs typeface="Times New Roman" panose="02020603050405020304" pitchFamily="18" charset="0"/>
              </a:rPr>
              <a:t>24</a:t>
            </a:r>
            <a:r>
              <a:rPr lang="hu-HU" sz="2400" b="0" i="0" dirty="0">
                <a:solidFill>
                  <a:srgbClr val="333333"/>
                </a:solidFill>
                <a:effectLst/>
                <a:latin typeface="Times New Roman" panose="02020603050405020304" pitchFamily="18" charset="0"/>
                <a:cs typeface="Times New Roman" panose="02020603050405020304" pitchFamily="18" charset="0"/>
              </a:rPr>
              <a:t>öltsétek fel az új embert, aki Isten tetszése szerint valóságos igazságban és szentségben teremtetett.</a:t>
            </a:r>
            <a:endParaRPr lang="hu-H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937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F8EFE15E-38C6-F592-BCBD-522E3768CAEC}"/>
              </a:ext>
            </a:extLst>
          </p:cNvPr>
          <p:cNvSpPr>
            <a:spLocks noGrp="1"/>
          </p:cNvSpPr>
          <p:nvPr>
            <p:ph idx="1"/>
          </p:nvPr>
        </p:nvSpPr>
        <p:spPr>
          <a:xfrm>
            <a:off x="276837" y="302004"/>
            <a:ext cx="11660697" cy="5896915"/>
          </a:xfrm>
        </p:spPr>
        <p:txBody>
          <a:bodyPr>
            <a:normAutofit fontScale="70000" lnSpcReduction="20000"/>
          </a:bodyPr>
          <a:lstStyle/>
          <a:p>
            <a:r>
              <a:rPr lang="hu-HU" sz="2800" dirty="0">
                <a:latin typeface="Times New Roman" panose="02020603050405020304" pitchFamily="18" charset="0"/>
                <a:cs typeface="Times New Roman" panose="02020603050405020304" pitchFamily="18" charset="0"/>
              </a:rPr>
              <a:t>A </a:t>
            </a:r>
            <a:r>
              <a:rPr lang="hu-HU" sz="2800" dirty="0" err="1">
                <a:latin typeface="Times New Roman" panose="02020603050405020304" pitchFamily="18" charset="0"/>
                <a:cs typeface="Times New Roman" panose="02020603050405020304" pitchFamily="18" charset="0"/>
              </a:rPr>
              <a:t>galaták</a:t>
            </a:r>
            <a:r>
              <a:rPr lang="hu-HU" sz="2800" dirty="0">
                <a:latin typeface="Times New Roman" panose="02020603050405020304" pitchFamily="18" charset="0"/>
                <a:cs typeface="Times New Roman" panose="02020603050405020304" pitchFamily="18" charset="0"/>
              </a:rPr>
              <a:t> viselkedése </a:t>
            </a:r>
            <a:r>
              <a:rPr lang="hu-HU" sz="2800" i="1" dirty="0" err="1">
                <a:latin typeface="Times New Roman" panose="02020603050405020304" pitchFamily="18" charset="0"/>
                <a:cs typeface="Times New Roman" panose="02020603050405020304" pitchFamily="18" charset="0"/>
              </a:rPr>
              <a:t>anoétos</a:t>
            </a:r>
            <a:r>
              <a:rPr lang="hu-HU" sz="2800" dirty="0">
                <a:latin typeface="Times New Roman" panose="02020603050405020304" pitchFamily="18" charset="0"/>
                <a:cs typeface="Times New Roman" panose="02020603050405020304" pitchFamily="18" charset="0"/>
              </a:rPr>
              <a:t>: Gal 3,1.3.</a:t>
            </a:r>
          </a:p>
          <a:p>
            <a:r>
              <a:rPr lang="hu-HU" sz="2800" dirty="0">
                <a:latin typeface="Times New Roman" panose="02020603050405020304" pitchFamily="18" charset="0"/>
                <a:cs typeface="Times New Roman" panose="02020603050405020304" pitchFamily="18" charset="0"/>
              </a:rPr>
              <a:t>Krisztus </a:t>
            </a:r>
            <a:r>
              <a:rPr lang="hu-HU" sz="2800" i="1" dirty="0" err="1">
                <a:latin typeface="Times New Roman" panose="02020603050405020304" pitchFamily="18" charset="0"/>
                <a:cs typeface="Times New Roman" panose="02020603050405020304" pitchFamily="18" charset="0"/>
              </a:rPr>
              <a:t>nous</a:t>
            </a:r>
            <a:r>
              <a:rPr lang="hu-HU" sz="2800" dirty="0" err="1">
                <a:latin typeface="Times New Roman" panose="02020603050405020304" pitchFamily="18" charset="0"/>
                <a:cs typeface="Times New Roman" panose="02020603050405020304" pitchFamily="18" charset="0"/>
              </a:rPr>
              <a:t>-sza</a:t>
            </a:r>
            <a:endParaRPr lang="hu-HU" sz="2800" dirty="0">
              <a:latin typeface="Times New Roman" panose="02020603050405020304" pitchFamily="18" charset="0"/>
              <a:cs typeface="Times New Roman" panose="02020603050405020304" pitchFamily="18" charset="0"/>
            </a:endParaRPr>
          </a:p>
          <a:p>
            <a:pPr marL="0" indent="0">
              <a:buNone/>
            </a:pPr>
            <a:r>
              <a:rPr lang="hu-HU" sz="2800" dirty="0">
                <a:latin typeface="Times New Roman" panose="02020603050405020304" pitchFamily="18" charset="0"/>
                <a:cs typeface="Times New Roman" panose="02020603050405020304" pitchFamily="18" charset="0"/>
              </a:rPr>
              <a:t>1Kor 2,16: </a:t>
            </a:r>
            <a:r>
              <a:rPr lang="hu-HU" sz="2800" b="0" i="0" baseline="30000" dirty="0">
                <a:solidFill>
                  <a:srgbClr val="777777"/>
                </a:solidFill>
                <a:effectLst/>
                <a:latin typeface="Times New Roman" panose="02020603050405020304" pitchFamily="18" charset="0"/>
                <a:cs typeface="Times New Roman" panose="02020603050405020304" pitchFamily="18" charset="0"/>
              </a:rPr>
              <a:t>14</a:t>
            </a:r>
            <a:r>
              <a:rPr lang="hu-HU" sz="2800" b="0" i="0" dirty="0">
                <a:solidFill>
                  <a:srgbClr val="333333"/>
                </a:solidFill>
                <a:effectLst/>
                <a:latin typeface="Times New Roman" panose="02020603050405020304" pitchFamily="18" charset="0"/>
                <a:cs typeface="Times New Roman" panose="02020603050405020304" pitchFamily="18" charset="0"/>
              </a:rPr>
              <a:t>A nem lelki ember pedig nem fogadja el Isten Lelkének dolgait, mert ezeket bolondságnak tekinti, sőt megismerni sem képes: mert csak lelki módon lehet azokat megítélni. </a:t>
            </a:r>
            <a:r>
              <a:rPr lang="hu-HU" sz="2800" b="0" i="0" baseline="30000" dirty="0">
                <a:solidFill>
                  <a:srgbClr val="777777"/>
                </a:solidFill>
                <a:effectLst/>
                <a:latin typeface="Times New Roman" panose="02020603050405020304" pitchFamily="18" charset="0"/>
                <a:cs typeface="Times New Roman" panose="02020603050405020304" pitchFamily="18" charset="0"/>
              </a:rPr>
              <a:t>15</a:t>
            </a:r>
            <a:r>
              <a:rPr lang="hu-HU" sz="2800" b="0" i="0" dirty="0">
                <a:solidFill>
                  <a:srgbClr val="333333"/>
                </a:solidFill>
                <a:effectLst/>
                <a:latin typeface="Times New Roman" panose="02020603050405020304" pitchFamily="18" charset="0"/>
                <a:cs typeface="Times New Roman" panose="02020603050405020304" pitchFamily="18" charset="0"/>
              </a:rPr>
              <a:t>A lelki ember azonban mindent megítél, de őt senki sem ítéli meg. </a:t>
            </a:r>
            <a:r>
              <a:rPr lang="hu-HU" sz="2800" b="0" i="0" baseline="30000" dirty="0">
                <a:solidFill>
                  <a:srgbClr val="777777"/>
                </a:solidFill>
                <a:effectLst/>
                <a:latin typeface="Times New Roman" panose="02020603050405020304" pitchFamily="18" charset="0"/>
                <a:cs typeface="Times New Roman" panose="02020603050405020304" pitchFamily="18" charset="0"/>
              </a:rPr>
              <a:t>16</a:t>
            </a:r>
            <a:r>
              <a:rPr lang="hu-HU" sz="2800" b="0" i="0" dirty="0">
                <a:solidFill>
                  <a:srgbClr val="333333"/>
                </a:solidFill>
                <a:effectLst/>
                <a:latin typeface="Times New Roman" panose="02020603050405020304" pitchFamily="18" charset="0"/>
                <a:cs typeface="Times New Roman" panose="02020603050405020304" pitchFamily="18" charset="0"/>
              </a:rPr>
              <a:t>Mert ki értette meg az Úr szándékát, hogy őt kioktathatná? Bennünk pedig Krisztus értelme (</a:t>
            </a:r>
            <a:r>
              <a:rPr lang="hu-HU" sz="2800" b="0" i="1" dirty="0" err="1">
                <a:solidFill>
                  <a:srgbClr val="333333"/>
                </a:solidFill>
                <a:effectLst/>
                <a:latin typeface="Times New Roman" panose="02020603050405020304" pitchFamily="18" charset="0"/>
                <a:cs typeface="Times New Roman" panose="02020603050405020304" pitchFamily="18" charset="0"/>
              </a:rPr>
              <a:t>nous</a:t>
            </a:r>
            <a:r>
              <a:rPr lang="hu-HU" sz="2800" b="0" i="1" dirty="0">
                <a:solidFill>
                  <a:srgbClr val="333333"/>
                </a:solidFill>
                <a:effectLst/>
                <a:latin typeface="Times New Roman" panose="02020603050405020304" pitchFamily="18" charset="0"/>
                <a:cs typeface="Times New Roman" panose="02020603050405020304" pitchFamily="18" charset="0"/>
              </a:rPr>
              <a:t> </a:t>
            </a:r>
            <a:r>
              <a:rPr lang="hu-HU" sz="2800" b="0" i="1" dirty="0" err="1">
                <a:solidFill>
                  <a:srgbClr val="333333"/>
                </a:solidFill>
                <a:effectLst/>
                <a:latin typeface="Times New Roman" panose="02020603050405020304" pitchFamily="18" charset="0"/>
                <a:cs typeface="Times New Roman" panose="02020603050405020304" pitchFamily="18" charset="0"/>
              </a:rPr>
              <a:t>Khristou</a:t>
            </a:r>
            <a:r>
              <a:rPr lang="hu-HU" sz="2800" b="0" i="0" dirty="0">
                <a:solidFill>
                  <a:srgbClr val="333333"/>
                </a:solidFill>
                <a:effectLst/>
                <a:latin typeface="Times New Roman" panose="02020603050405020304" pitchFamily="18" charset="0"/>
                <a:cs typeface="Times New Roman" panose="02020603050405020304" pitchFamily="18" charset="0"/>
              </a:rPr>
              <a:t>) van.</a:t>
            </a:r>
          </a:p>
          <a:p>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Isten felé fordulni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pneumá</a:t>
            </a:r>
            <a:r>
              <a:rPr kumimoji="0" lang="hu-HU" sz="2800" b="0" i="0"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val</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és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nous</a:t>
            </a:r>
            <a:r>
              <a:rPr kumimoji="0" lang="hu-HU" sz="2800" b="0" i="0"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-szal</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egyaránt</a:t>
            </a:r>
          </a:p>
          <a:p>
            <a:pPr marL="0" indent="0">
              <a:buNone/>
            </a:pPr>
            <a:r>
              <a:rPr lang="hu-HU" sz="2800" dirty="0">
                <a:solidFill>
                  <a:srgbClr val="333333"/>
                </a:solidFill>
                <a:latin typeface="Times New Roman" panose="02020603050405020304" pitchFamily="18" charset="0"/>
                <a:cs typeface="Times New Roman" panose="02020603050405020304" pitchFamily="18" charset="0"/>
              </a:rPr>
              <a:t>1Kor 14,14-15: </a:t>
            </a:r>
            <a:r>
              <a:rPr lang="hu-HU" sz="2800" b="0" i="0" baseline="30000" dirty="0">
                <a:solidFill>
                  <a:srgbClr val="777777"/>
                </a:solidFill>
                <a:effectLst/>
                <a:latin typeface="Times New Roman" panose="02020603050405020304" pitchFamily="18" charset="0"/>
                <a:cs typeface="Times New Roman" panose="02020603050405020304" pitchFamily="18" charset="0"/>
              </a:rPr>
              <a:t>14</a:t>
            </a:r>
            <a:r>
              <a:rPr lang="hu-HU" sz="2800" b="0" i="0" dirty="0">
                <a:solidFill>
                  <a:srgbClr val="333333"/>
                </a:solidFill>
                <a:effectLst/>
                <a:latin typeface="Times New Roman" panose="02020603050405020304" pitchFamily="18" charset="0"/>
                <a:cs typeface="Times New Roman" panose="02020603050405020304" pitchFamily="18" charset="0"/>
              </a:rPr>
              <a:t>Mert ha nyelveken szólva imádkozom, a lelkem ugyan imádkozik, de az értelmemet nem használom. </a:t>
            </a:r>
            <a:r>
              <a:rPr lang="hu-HU" sz="2800" b="0" i="0" baseline="30000" dirty="0">
                <a:solidFill>
                  <a:srgbClr val="777777"/>
                </a:solidFill>
                <a:effectLst/>
                <a:latin typeface="Times New Roman" panose="02020603050405020304" pitchFamily="18" charset="0"/>
                <a:cs typeface="Times New Roman" panose="02020603050405020304" pitchFamily="18" charset="0"/>
              </a:rPr>
              <a:t>15</a:t>
            </a:r>
            <a:r>
              <a:rPr lang="hu-HU" sz="2800" b="0" i="0" dirty="0">
                <a:solidFill>
                  <a:srgbClr val="333333"/>
                </a:solidFill>
                <a:effectLst/>
                <a:latin typeface="Times New Roman" panose="02020603050405020304" pitchFamily="18" charset="0"/>
                <a:cs typeface="Times New Roman" panose="02020603050405020304" pitchFamily="18" charset="0"/>
              </a:rPr>
              <a:t>Mi következik mindezekből? Imádkozom lélekkel, de imádkozom értelemmel is, dicséretet éneklek lélekkel, de dicséretet éneklek értelemmel is. </a:t>
            </a:r>
          </a:p>
          <a:p>
            <a:pPr marL="0" indent="0">
              <a:buNone/>
            </a:pPr>
            <a:endParaRPr lang="hu-HU" sz="2800" dirty="0">
              <a:solidFill>
                <a:srgbClr val="333333"/>
              </a:solidFill>
              <a:latin typeface="Times New Roman" panose="02020603050405020304" pitchFamily="18" charset="0"/>
              <a:cs typeface="Times New Roman" panose="02020603050405020304" pitchFamily="18" charset="0"/>
            </a:endParaRPr>
          </a:p>
          <a:p>
            <a:pPr marL="0" indent="0">
              <a:buNone/>
            </a:pPr>
            <a:r>
              <a:rPr lang="hu-HU" sz="2800" b="0" i="0" dirty="0">
                <a:solidFill>
                  <a:srgbClr val="333333"/>
                </a:solidFill>
                <a:effectLst/>
                <a:latin typeface="Times New Roman" panose="02020603050405020304" pitchFamily="18" charset="0"/>
                <a:cs typeface="Times New Roman" panose="02020603050405020304" pitchFamily="18" charset="0"/>
              </a:rPr>
              <a:t>Összegzés: Ha a </a:t>
            </a:r>
            <a:r>
              <a:rPr lang="hu-HU" sz="2800" b="0" i="1" dirty="0" err="1">
                <a:solidFill>
                  <a:srgbClr val="333333"/>
                </a:solidFill>
                <a:effectLst/>
                <a:latin typeface="Times New Roman" panose="02020603050405020304" pitchFamily="18" charset="0"/>
                <a:cs typeface="Times New Roman" panose="02020603050405020304" pitchFamily="18" charset="0"/>
              </a:rPr>
              <a:t>sóma</a:t>
            </a:r>
            <a:r>
              <a:rPr lang="hu-HU" sz="2800" b="0" i="0" dirty="0">
                <a:solidFill>
                  <a:srgbClr val="333333"/>
                </a:solidFill>
                <a:effectLst/>
                <a:latin typeface="Times New Roman" panose="02020603050405020304" pitchFamily="18" charset="0"/>
                <a:cs typeface="Times New Roman" panose="02020603050405020304" pitchFamily="18" charset="0"/>
              </a:rPr>
              <a:t> a megtestesült „én,” a </a:t>
            </a:r>
            <a:r>
              <a:rPr lang="hu-HU" sz="2800" b="0" i="1" dirty="0" err="1">
                <a:solidFill>
                  <a:srgbClr val="333333"/>
                </a:solidFill>
                <a:effectLst/>
                <a:latin typeface="Times New Roman" panose="02020603050405020304" pitchFamily="18" charset="0"/>
                <a:cs typeface="Times New Roman" panose="02020603050405020304" pitchFamily="18" charset="0"/>
              </a:rPr>
              <a:t>nous</a:t>
            </a:r>
            <a:r>
              <a:rPr lang="hu-HU" sz="2800" b="0" i="0" dirty="0">
                <a:solidFill>
                  <a:srgbClr val="333333"/>
                </a:solidFill>
                <a:effectLst/>
                <a:latin typeface="Times New Roman" panose="02020603050405020304" pitchFamily="18" charset="0"/>
                <a:cs typeface="Times New Roman" panose="02020603050405020304" pitchFamily="18" charset="0"/>
              </a:rPr>
              <a:t> az értelmes személy, az érzékelő, gondolkodó, döntéseket hozó „én.”</a:t>
            </a:r>
          </a:p>
          <a:p>
            <a:pPr marL="0" indent="0">
              <a:buNone/>
            </a:pPr>
            <a:endParaRPr lang="hu-HU" sz="2800" dirty="0">
              <a:solidFill>
                <a:srgbClr val="333333"/>
              </a:solidFill>
              <a:latin typeface="Times New Roman" panose="02020603050405020304" pitchFamily="18" charset="0"/>
              <a:cs typeface="Times New Roman" panose="02020603050405020304" pitchFamily="18" charset="0"/>
            </a:endParaRPr>
          </a:p>
          <a:p>
            <a:pPr algn="l"/>
            <a:r>
              <a:rPr lang="hu-HU" sz="2800" b="0" i="0" dirty="0">
                <a:solidFill>
                  <a:srgbClr val="333333"/>
                </a:solidFill>
                <a:effectLst/>
                <a:latin typeface="Times New Roman" panose="02020603050405020304" pitchFamily="18" charset="0"/>
                <a:cs typeface="Times New Roman" panose="02020603050405020304" pitchFamily="18" charset="0"/>
              </a:rPr>
              <a:t>Az egyedi gondolatokra a </a:t>
            </a:r>
            <a:r>
              <a:rPr lang="hu-HU" sz="2800" b="0" i="1" dirty="0" err="1">
                <a:solidFill>
                  <a:srgbClr val="333333"/>
                </a:solidFill>
                <a:effectLst/>
                <a:latin typeface="Times New Roman" panose="02020603050405020304" pitchFamily="18" charset="0"/>
                <a:cs typeface="Times New Roman" panose="02020603050405020304" pitchFamily="18" charset="0"/>
              </a:rPr>
              <a:t>noéma</a:t>
            </a:r>
            <a:r>
              <a:rPr lang="hu-HU" sz="2800" b="0" i="0" dirty="0">
                <a:solidFill>
                  <a:srgbClr val="333333"/>
                </a:solidFill>
                <a:effectLst/>
                <a:latin typeface="Times New Roman" panose="02020603050405020304" pitchFamily="18" charset="0"/>
                <a:cs typeface="Times New Roman" panose="02020603050405020304" pitchFamily="18" charset="0"/>
              </a:rPr>
              <a:t> szó utal többnyire többes számban. </a:t>
            </a:r>
            <a:r>
              <a:rPr lang="hu-HU" sz="2800" b="0" i="0" dirty="0" err="1">
                <a:solidFill>
                  <a:srgbClr val="333333"/>
                </a:solidFill>
                <a:effectLst/>
                <a:latin typeface="Times New Roman" panose="02020603050405020304" pitchFamily="18" charset="0"/>
                <a:cs typeface="Times New Roman" panose="02020603050405020304" pitchFamily="18" charset="0"/>
              </a:rPr>
              <a:t>Vö</a:t>
            </a:r>
            <a:r>
              <a:rPr lang="hu-HU" sz="2800" b="0" i="0" dirty="0">
                <a:solidFill>
                  <a:srgbClr val="333333"/>
                </a:solidFill>
                <a:effectLst/>
                <a:latin typeface="Times New Roman" panose="02020603050405020304" pitchFamily="18" charset="0"/>
                <a:cs typeface="Times New Roman" panose="02020603050405020304" pitchFamily="18" charset="0"/>
              </a:rPr>
              <a:t>: </a:t>
            </a:r>
            <a:r>
              <a:rPr lang="en-US" sz="2800" b="0" i="0" u="none" strike="noStrike" baseline="0" dirty="0">
                <a:latin typeface="Times New Roman" panose="02020603050405020304" pitchFamily="18" charset="0"/>
              </a:rPr>
              <a:t>2</a:t>
            </a:r>
            <a:r>
              <a:rPr lang="hu-HU" sz="2800" b="0" i="0" u="none" strike="noStrike" baseline="0" dirty="0">
                <a:latin typeface="Times New Roman" panose="02020603050405020304" pitchFamily="18" charset="0"/>
              </a:rPr>
              <a:t>K</a:t>
            </a:r>
            <a:r>
              <a:rPr lang="en-US" sz="2800" b="0" i="0" u="none" strike="noStrike" baseline="0" dirty="0">
                <a:latin typeface="Times New Roman" panose="02020603050405020304" pitchFamily="18" charset="0"/>
              </a:rPr>
              <a:t>or 3</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14; 4</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4; 10</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5; 11</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3; </a:t>
            </a:r>
            <a:r>
              <a:rPr lang="hu-HU" sz="2800" b="0" i="0" u="none" strike="noStrike" baseline="0" dirty="0">
                <a:latin typeface="Times New Roman" panose="02020603050405020304" pitchFamily="18" charset="0"/>
              </a:rPr>
              <a:t>F</a:t>
            </a:r>
            <a:r>
              <a:rPr lang="en-US" sz="2800" b="0" i="0" u="none" strike="noStrike" baseline="0" dirty="0">
                <a:latin typeface="Times New Roman" panose="02020603050405020304" pitchFamily="18" charset="0"/>
              </a:rPr>
              <a:t>il 4</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7.</a:t>
            </a:r>
            <a:endParaRPr lang="hu-HU" sz="2800" b="0" i="0" dirty="0">
              <a:solidFill>
                <a:srgbClr val="333333"/>
              </a:solidFill>
              <a:effectLst/>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00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A22092-817D-F1F0-FBC9-538CC265D058}"/>
              </a:ext>
            </a:extLst>
          </p:cNvPr>
          <p:cNvSpPr>
            <a:spLocks noGrp="1"/>
          </p:cNvSpPr>
          <p:nvPr>
            <p:ph type="title"/>
          </p:nvPr>
        </p:nvSpPr>
        <p:spPr/>
        <p:txBody>
          <a:bodyPr/>
          <a:lstStyle/>
          <a:p>
            <a:r>
              <a:rPr lang="hu-HU" dirty="0" err="1"/>
              <a:t>Exkurzus</a:t>
            </a:r>
            <a:r>
              <a:rPr lang="hu-HU" dirty="0"/>
              <a:t>: A lelkiség/spiritualitás biblikus értelme</a:t>
            </a:r>
          </a:p>
        </p:txBody>
      </p:sp>
      <p:sp>
        <p:nvSpPr>
          <p:cNvPr id="3" name="Tartalom helye 2">
            <a:extLst>
              <a:ext uri="{FF2B5EF4-FFF2-40B4-BE49-F238E27FC236}">
                <a16:creationId xmlns:a16="http://schemas.microsoft.com/office/drawing/2014/main" id="{EF570D6C-A0C4-D2A9-156E-28543B0582ED}"/>
              </a:ext>
            </a:extLst>
          </p:cNvPr>
          <p:cNvSpPr>
            <a:spLocks noGrp="1"/>
          </p:cNvSpPr>
          <p:nvPr>
            <p:ph idx="1"/>
          </p:nvPr>
        </p:nvSpPr>
        <p:spPr>
          <a:xfrm>
            <a:off x="132081" y="1940560"/>
            <a:ext cx="11795759" cy="4112921"/>
          </a:xfrm>
        </p:spPr>
        <p:txBody>
          <a:bodyPr>
            <a:normAutofit/>
          </a:body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hu-HU"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Ebből is következik ma a spiritualitásnak a mentális és az emocionális, tehát összességében a pszichikus szférában való értelmezése. Vö.: „lelkiség”, „lelki élet.”</a:t>
            </a:r>
          </a:p>
          <a:p>
            <a:pPr>
              <a:buClr>
                <a:srgbClr val="B71E42"/>
              </a:buClr>
              <a:defRPr/>
            </a:pPr>
            <a:r>
              <a:rPr kumimoji="0" lang="hu-HU" sz="24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DE! </a:t>
            </a: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Itt alapvetően nem a pszichikum világának a lélektan tudománya által is vizsgált folyamatairól van szó, hanem </a:t>
            </a:r>
            <a:r>
              <a:rPr kumimoji="0" lang="hu-HU" sz="24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a teljes emberi egzisztenciáról </a:t>
            </a: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a maga Isten felé fordulásában, méghozzá az Isten megszentelő jelenlététől megragadottságában, vezéreltségében és az ebben való növekedésről. </a:t>
            </a:r>
          </a:p>
          <a:p>
            <a:pPr marL="226695" marR="0" lvl="0" indent="-226695" algn="just" defTabSz="457200" rtl="0" eaLnBrk="1" fontAlgn="auto" latinLnBrk="0" hangingPunct="1">
              <a:lnSpc>
                <a:spcPct val="100000"/>
              </a:lnSpc>
              <a:spcBef>
                <a:spcPct val="20000"/>
              </a:spcBef>
              <a:spcAft>
                <a:spcPts val="600"/>
              </a:spcAft>
              <a:buClr>
                <a:srgbClr val="83992A"/>
              </a:buClr>
              <a:buSzPct val="115000"/>
              <a:buFont typeface="Arial"/>
              <a:buChar char="•"/>
              <a:tabLst/>
              <a:defRPr/>
            </a:pP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Újszövetségi értelemben a </a:t>
            </a:r>
            <a:r>
              <a:rPr kumimoji="0" lang="hu-HU" sz="24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spiritualitás </a:t>
            </a: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nem más, mint </a:t>
            </a:r>
            <a:r>
              <a:rPr kumimoji="0" lang="hu-HU" sz="24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az Isten Szentlelke (</a:t>
            </a:r>
            <a:r>
              <a:rPr kumimoji="0" lang="hu-HU" sz="2400" b="1" i="0" u="none" strike="noStrike" kern="1200" cap="none" spc="0" normalizeH="0" baseline="0" noProof="0" dirty="0" err="1">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Spiritus</a:t>
            </a:r>
            <a:r>
              <a:rPr kumimoji="0" lang="hu-HU" sz="24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hu-HU" sz="2400" b="1" i="0" u="none" strike="noStrike" kern="1200" cap="none" spc="0" normalizeH="0" baseline="0" noProof="0" dirty="0" err="1">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Sanctus</a:t>
            </a:r>
            <a:r>
              <a:rPr kumimoji="0" lang="hu-HU" sz="2400" b="1"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 által áthatott és inspirált élet.  </a:t>
            </a:r>
          </a:p>
          <a:p>
            <a:endParaRPr lang="hu-HU" dirty="0"/>
          </a:p>
        </p:txBody>
      </p:sp>
    </p:spTree>
    <p:extLst>
      <p:ext uri="{BB962C8B-B14F-4D97-AF65-F5344CB8AC3E}">
        <p14:creationId xmlns:p14="http://schemas.microsoft.com/office/powerpoint/2010/main" val="389216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E125C77C-17C7-C080-E447-F0C177CAFE15}"/>
              </a:ext>
            </a:extLst>
          </p:cNvPr>
          <p:cNvSpPr>
            <a:spLocks noGrp="1"/>
          </p:cNvSpPr>
          <p:nvPr>
            <p:ph idx="1"/>
          </p:nvPr>
        </p:nvSpPr>
        <p:spPr>
          <a:xfrm>
            <a:off x="360727" y="1825624"/>
            <a:ext cx="11635530" cy="4826845"/>
          </a:xfrm>
        </p:spPr>
        <p:txBody>
          <a:bodyPr/>
          <a:lstStyle/>
          <a:p>
            <a:r>
              <a:rPr lang="hu-HU" dirty="0">
                <a:latin typeface="Times New Roman" panose="02020603050405020304" pitchFamily="18" charset="0"/>
                <a:cs typeface="Times New Roman" panose="02020603050405020304" pitchFamily="18" charset="0"/>
              </a:rPr>
              <a:t>2Kor 10,3-5: </a:t>
            </a:r>
            <a:r>
              <a:rPr lang="hu-HU" b="0" i="0" baseline="30000" dirty="0">
                <a:solidFill>
                  <a:srgbClr val="777777"/>
                </a:solidFill>
                <a:effectLst/>
                <a:latin typeface="Times New Roman" panose="02020603050405020304" pitchFamily="18" charset="0"/>
                <a:cs typeface="Times New Roman" panose="02020603050405020304" pitchFamily="18" charset="0"/>
              </a:rPr>
              <a:t>3</a:t>
            </a:r>
            <a:r>
              <a:rPr lang="hu-HU" b="0" i="0" dirty="0">
                <a:solidFill>
                  <a:srgbClr val="333333"/>
                </a:solidFill>
                <a:effectLst/>
                <a:latin typeface="Times New Roman" panose="02020603050405020304" pitchFamily="18" charset="0"/>
                <a:cs typeface="Times New Roman" panose="02020603050405020304" pitchFamily="18" charset="0"/>
              </a:rPr>
              <a:t>Mert testben élünk, de nem test szerint hadakozunk; </a:t>
            </a:r>
            <a:r>
              <a:rPr lang="hu-HU" b="0" i="0" baseline="30000" dirty="0">
                <a:solidFill>
                  <a:srgbClr val="777777"/>
                </a:solidFill>
                <a:effectLst/>
                <a:latin typeface="Times New Roman" panose="02020603050405020304" pitchFamily="18" charset="0"/>
                <a:cs typeface="Times New Roman" panose="02020603050405020304" pitchFamily="18" charset="0"/>
              </a:rPr>
              <a:t>4</a:t>
            </a:r>
            <a:r>
              <a:rPr lang="hu-HU" b="0" i="0" dirty="0">
                <a:solidFill>
                  <a:srgbClr val="333333"/>
                </a:solidFill>
                <a:effectLst/>
                <a:latin typeface="Times New Roman" panose="02020603050405020304" pitchFamily="18" charset="0"/>
                <a:cs typeface="Times New Roman" panose="02020603050405020304" pitchFamily="18" charset="0"/>
              </a:rPr>
              <a:t>hadakozásunk fegyverei ugyanis nem testiek, hanem erősek az Isten kezében erődítmények lerombolására. </a:t>
            </a:r>
            <a:r>
              <a:rPr lang="hu-HU" b="0" i="0" baseline="30000" dirty="0">
                <a:solidFill>
                  <a:srgbClr val="777777"/>
                </a:solidFill>
                <a:effectLst/>
                <a:latin typeface="Times New Roman" panose="02020603050405020304" pitchFamily="18" charset="0"/>
                <a:cs typeface="Times New Roman" panose="02020603050405020304" pitchFamily="18" charset="0"/>
              </a:rPr>
              <a:t>5</a:t>
            </a:r>
            <a:r>
              <a:rPr lang="hu-HU" b="0" i="0" dirty="0">
                <a:solidFill>
                  <a:srgbClr val="333333"/>
                </a:solidFill>
                <a:effectLst/>
                <a:latin typeface="Times New Roman" panose="02020603050405020304" pitchFamily="18" charset="0"/>
                <a:cs typeface="Times New Roman" panose="02020603050405020304" pitchFamily="18" charset="0"/>
              </a:rPr>
              <a:t>Ezekkel rombolunk le minden okoskodást (</a:t>
            </a:r>
            <a:r>
              <a:rPr lang="hu-HU" b="0" i="1" dirty="0" err="1">
                <a:solidFill>
                  <a:srgbClr val="333333"/>
                </a:solidFill>
                <a:effectLst/>
                <a:latin typeface="Times New Roman" panose="02020603050405020304" pitchFamily="18" charset="0"/>
                <a:cs typeface="Times New Roman" panose="02020603050405020304" pitchFamily="18" charset="0"/>
              </a:rPr>
              <a:t>logismos</a:t>
            </a:r>
            <a:r>
              <a:rPr lang="hu-HU" b="0" i="0" dirty="0">
                <a:solidFill>
                  <a:srgbClr val="333333"/>
                </a:solidFill>
                <a:effectLst/>
                <a:latin typeface="Times New Roman" panose="02020603050405020304" pitchFamily="18" charset="0"/>
                <a:cs typeface="Times New Roman" panose="02020603050405020304" pitchFamily="18" charset="0"/>
              </a:rPr>
              <a:t>) és minden magaslatot, amelyet az Isten ismeretével (</a:t>
            </a:r>
            <a:r>
              <a:rPr lang="hu-HU" b="0" i="1" dirty="0" err="1">
                <a:solidFill>
                  <a:srgbClr val="333333"/>
                </a:solidFill>
                <a:effectLst/>
                <a:latin typeface="Times New Roman" panose="02020603050405020304" pitchFamily="18" charset="0"/>
                <a:cs typeface="Times New Roman" panose="02020603050405020304" pitchFamily="18" charset="0"/>
              </a:rPr>
              <a:t>gnósis</a:t>
            </a:r>
            <a:r>
              <a:rPr lang="hu-HU" b="0" i="0" dirty="0">
                <a:solidFill>
                  <a:srgbClr val="333333"/>
                </a:solidFill>
                <a:effectLst/>
                <a:latin typeface="Times New Roman" panose="02020603050405020304" pitchFamily="18" charset="0"/>
                <a:cs typeface="Times New Roman" panose="02020603050405020304" pitchFamily="18" charset="0"/>
              </a:rPr>
              <a:t>) szemben emeltek, és foglyul ejtünk minden gondolatot (</a:t>
            </a:r>
            <a:r>
              <a:rPr lang="hu-HU" b="0" i="1" dirty="0" err="1">
                <a:solidFill>
                  <a:srgbClr val="333333"/>
                </a:solidFill>
                <a:effectLst/>
                <a:latin typeface="Times New Roman" panose="02020603050405020304" pitchFamily="18" charset="0"/>
                <a:cs typeface="Times New Roman" panose="02020603050405020304" pitchFamily="18" charset="0"/>
              </a:rPr>
              <a:t>noéma</a:t>
            </a:r>
            <a:r>
              <a:rPr lang="hu-HU" b="0" i="0" dirty="0">
                <a:solidFill>
                  <a:srgbClr val="333333"/>
                </a:solidFill>
                <a:effectLst/>
                <a:latin typeface="Times New Roman" panose="02020603050405020304" pitchFamily="18" charset="0"/>
                <a:cs typeface="Times New Roman" panose="02020603050405020304" pitchFamily="18" charset="0"/>
              </a:rPr>
              <a:t>) a Krisztus iránti engedelmességre…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616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826B918-C1F1-9D67-6E5D-4ABDDF8489D4}"/>
              </a:ext>
            </a:extLst>
          </p:cNvPr>
          <p:cNvSpPr>
            <a:spLocks noGrp="1"/>
          </p:cNvSpPr>
          <p:nvPr>
            <p:ph type="title"/>
          </p:nvPr>
        </p:nvSpPr>
        <p:spPr>
          <a:xfrm>
            <a:off x="838200" y="365126"/>
            <a:ext cx="10515600" cy="1035836"/>
          </a:xfrm>
        </p:spPr>
        <p:txBody>
          <a:bodyPr/>
          <a:lstStyle/>
          <a:p>
            <a:r>
              <a:rPr lang="hu-HU" b="1" dirty="0">
                <a:latin typeface="Times New Roman" panose="02020603050405020304" pitchFamily="18" charset="0"/>
                <a:cs typeface="Times New Roman" panose="02020603050405020304" pitchFamily="18" charset="0"/>
              </a:rPr>
              <a:t>Kardia: A tapasztaló, motiváló „Én”</a:t>
            </a:r>
          </a:p>
        </p:txBody>
      </p:sp>
      <p:sp>
        <p:nvSpPr>
          <p:cNvPr id="3" name="Tartalom helye 2">
            <a:extLst>
              <a:ext uri="{FF2B5EF4-FFF2-40B4-BE49-F238E27FC236}">
                <a16:creationId xmlns:a16="http://schemas.microsoft.com/office/drawing/2014/main" id="{88E84242-B9F1-2F99-74BF-6E816E5CBDAC}"/>
              </a:ext>
            </a:extLst>
          </p:cNvPr>
          <p:cNvSpPr>
            <a:spLocks noGrp="1"/>
          </p:cNvSpPr>
          <p:nvPr>
            <p:ph idx="1"/>
          </p:nvPr>
        </p:nvSpPr>
        <p:spPr>
          <a:xfrm>
            <a:off x="176169" y="1960880"/>
            <a:ext cx="12096925" cy="400304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hu-HU" sz="2800" dirty="0">
                <a:latin typeface="Times New Roman" panose="02020603050405020304" pitchFamily="18" charset="0"/>
                <a:cs typeface="Times New Roman" panose="02020603050405020304" pitchFamily="18" charset="0"/>
              </a:rPr>
              <a:t>A szív az emberi személy legbensőbb része: az érzelmek, a gondolatiság és az </a:t>
            </a:r>
            <a:r>
              <a:rPr lang="hu-HU" sz="2800" dirty="0" err="1">
                <a:latin typeface="Times New Roman" panose="02020603050405020304" pitchFamily="18" charset="0"/>
                <a:cs typeface="Times New Roman" panose="02020603050405020304" pitchFamily="18" charset="0"/>
              </a:rPr>
              <a:t>akaratiság</a:t>
            </a:r>
            <a:r>
              <a:rPr lang="hu-HU" sz="2800" dirty="0">
                <a:latin typeface="Times New Roman" panose="02020603050405020304" pitchFamily="18" charset="0"/>
                <a:cs typeface="Times New Roman" panose="02020603050405020304" pitchFamily="18" charset="0"/>
              </a:rPr>
              <a:t> székhelye. </a:t>
            </a:r>
            <a:r>
              <a:rPr lang="hu-HU" sz="2800" dirty="0">
                <a:solidFill>
                  <a:prstClr val="black"/>
                </a:solidFill>
                <a:latin typeface="Times New Roman" panose="02020603050405020304" pitchFamily="18" charset="0"/>
                <a:cs typeface="Times New Roman" panose="02020603050405020304" pitchFamily="18" charset="0"/>
              </a:rPr>
              <a:t>Amennyiben a </a:t>
            </a:r>
            <a:r>
              <a:rPr lang="hu-HU" sz="2800" i="1" dirty="0" err="1">
                <a:solidFill>
                  <a:prstClr val="black"/>
                </a:solidFill>
                <a:latin typeface="Times New Roman" panose="02020603050405020304" pitchFamily="18" charset="0"/>
                <a:cs typeface="Times New Roman" panose="02020603050405020304" pitchFamily="18" charset="0"/>
              </a:rPr>
              <a:t>nous</a:t>
            </a:r>
            <a:r>
              <a:rPr lang="hu-HU" sz="2800" i="1" dirty="0">
                <a:solidFill>
                  <a:prstClr val="black"/>
                </a:solidFill>
                <a:latin typeface="Times New Roman" panose="02020603050405020304" pitchFamily="18" charset="0"/>
                <a:cs typeface="Times New Roman" panose="02020603050405020304" pitchFamily="18" charset="0"/>
              </a:rPr>
              <a:t> </a:t>
            </a:r>
            <a:r>
              <a:rPr lang="hu-HU" sz="2800" dirty="0">
                <a:solidFill>
                  <a:prstClr val="black"/>
                </a:solidFill>
                <a:latin typeface="Times New Roman" panose="02020603050405020304" pitchFamily="18" charset="0"/>
                <a:cs typeface="Times New Roman" panose="02020603050405020304" pitchFamily="18" charset="0"/>
              </a:rPr>
              <a:t>a gondolkodó én, a </a:t>
            </a:r>
            <a:r>
              <a:rPr lang="hu-HU" sz="2800" i="1" dirty="0">
                <a:solidFill>
                  <a:prstClr val="black"/>
                </a:solidFill>
                <a:latin typeface="Times New Roman" panose="02020603050405020304" pitchFamily="18" charset="0"/>
                <a:cs typeface="Times New Roman" panose="02020603050405020304" pitchFamily="18" charset="0"/>
              </a:rPr>
              <a:t>kardia </a:t>
            </a:r>
            <a:r>
              <a:rPr lang="hu-HU" sz="2800" dirty="0">
                <a:solidFill>
                  <a:prstClr val="black"/>
                </a:solidFill>
                <a:latin typeface="Times New Roman" panose="02020603050405020304" pitchFamily="18" charset="0"/>
                <a:cs typeface="Times New Roman" panose="02020603050405020304" pitchFamily="18" charset="0"/>
              </a:rPr>
              <a:t>a tapasztaló, motiváló én. </a:t>
            </a:r>
          </a:p>
          <a:p>
            <a:pPr marL="0" indent="0">
              <a:buNone/>
            </a:pPr>
            <a:endParaRPr lang="hu-HU" sz="2800" dirty="0">
              <a:latin typeface="Times New Roman" panose="02020603050405020304" pitchFamily="18" charset="0"/>
              <a:cs typeface="Times New Roman" panose="02020603050405020304" pitchFamily="18" charset="0"/>
            </a:endParaRPr>
          </a:p>
          <a:p>
            <a:pPr>
              <a:buFontTx/>
              <a:buChar char="-"/>
            </a:pPr>
            <a:r>
              <a:rPr lang="hu-HU" sz="2800" dirty="0">
                <a:latin typeface="Times New Roman" panose="02020603050405020304" pitchFamily="18" charset="0"/>
                <a:cs typeface="Times New Roman" panose="02020603050405020304" pitchFamily="18" charset="0"/>
              </a:rPr>
              <a:t>Isten a szívek vizsgálója.</a:t>
            </a:r>
          </a:p>
          <a:p>
            <a:pPr marL="0" indent="0">
              <a:buNone/>
            </a:pPr>
            <a:r>
              <a:rPr lang="hu-HU" sz="2800" dirty="0">
                <a:latin typeface="Times New Roman" panose="02020603050405020304" pitchFamily="18" charset="0"/>
                <a:cs typeface="Times New Roman" panose="02020603050405020304" pitchFamily="18" charset="0"/>
              </a:rPr>
              <a:t>Róm 8,27: Aki pedig a szíveket vizsgálja, tudja, mi a Lélek szándéka, mert Isten szerint jár közben a szentekért.</a:t>
            </a:r>
          </a:p>
          <a:p>
            <a:pPr marL="0" indent="0">
              <a:buNone/>
            </a:pP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598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CB2408A-E73E-A4DD-FA29-604B70E39DDD}"/>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393F5159-7582-1FDD-A498-58A61FCA87AE}"/>
              </a:ext>
            </a:extLst>
          </p:cNvPr>
          <p:cNvSpPr>
            <a:spLocks noGrp="1"/>
          </p:cNvSpPr>
          <p:nvPr>
            <p:ph idx="1"/>
          </p:nvPr>
        </p:nvSpPr>
        <p:spPr>
          <a:xfrm>
            <a:off x="261257" y="1947553"/>
            <a:ext cx="11709070" cy="4105927"/>
          </a:xfrm>
        </p:spPr>
        <p:txBody>
          <a:bodyPr>
            <a:normAutofit fontScale="85000" lnSpcReduction="10000"/>
          </a:bodyPr>
          <a:lstStyle/>
          <a:p>
            <a:pPr marL="0" indent="0">
              <a:buNone/>
            </a:pPr>
            <a:r>
              <a:rPr lang="hu-HU" dirty="0">
                <a:latin typeface="Times New Roman" panose="02020603050405020304" pitchFamily="18" charset="0"/>
                <a:cs typeface="Times New Roman" panose="02020603050405020304" pitchFamily="18" charset="0"/>
              </a:rPr>
              <a:t>- A törvénynek és a </a:t>
            </a:r>
            <a:r>
              <a:rPr lang="hu-HU" dirty="0" err="1">
                <a:latin typeface="Times New Roman" panose="02020603050405020304" pitchFamily="18" charset="0"/>
                <a:cs typeface="Times New Roman" panose="02020603050405020304" pitchFamily="18" charset="0"/>
              </a:rPr>
              <a:t>körülmetélkedésnek</a:t>
            </a:r>
            <a:r>
              <a:rPr lang="hu-HU" dirty="0">
                <a:latin typeface="Times New Roman" panose="02020603050405020304" pitchFamily="18" charset="0"/>
                <a:cs typeface="Times New Roman" panose="02020603050405020304" pitchFamily="18" charset="0"/>
              </a:rPr>
              <a:t> a szívig kell hatolnia. </a:t>
            </a:r>
          </a:p>
          <a:p>
            <a:pPr marL="0" indent="0">
              <a:buNone/>
            </a:pPr>
            <a:r>
              <a:rPr lang="hu-HU" dirty="0">
                <a:latin typeface="Times New Roman" panose="02020603050405020304" pitchFamily="18" charset="0"/>
                <a:cs typeface="Times New Roman" panose="02020603050405020304" pitchFamily="18" charset="0"/>
              </a:rPr>
              <a:t>Róm 2,15: Ezzel azt bizonyítják, hogy a törvény cselekedete a szívükbe van írva, bizonysága ennek lelkiismeretük és gondolataik, melyek hol vádolják, hol felmentik őket…</a:t>
            </a:r>
          </a:p>
          <a:p>
            <a:pPr marL="0" indent="0">
              <a:buNone/>
            </a:pPr>
            <a:r>
              <a:rPr lang="hu-HU" dirty="0">
                <a:latin typeface="Times New Roman" panose="02020603050405020304" pitchFamily="18" charset="0"/>
                <a:cs typeface="Times New Roman" panose="02020603050405020304" pitchFamily="18" charset="0"/>
              </a:rPr>
              <a:t>Róm 2,29: </a:t>
            </a:r>
            <a:r>
              <a:rPr lang="hu-HU" b="0" i="0" dirty="0">
                <a:solidFill>
                  <a:srgbClr val="333333"/>
                </a:solidFill>
                <a:effectLst/>
                <a:latin typeface="Noto Serif" panose="02020600060500020200" pitchFamily="18" charset="0"/>
              </a:rPr>
              <a:t> </a:t>
            </a:r>
            <a:r>
              <a:rPr lang="hu-HU" b="0" i="0" baseline="30000" dirty="0">
                <a:solidFill>
                  <a:srgbClr val="777777"/>
                </a:solidFill>
                <a:effectLst/>
                <a:latin typeface="Times New Roman" panose="02020603050405020304" pitchFamily="18" charset="0"/>
                <a:cs typeface="Times New Roman" panose="02020603050405020304" pitchFamily="18" charset="0"/>
              </a:rPr>
              <a:t>28</a:t>
            </a:r>
            <a:r>
              <a:rPr lang="hu-HU" b="0" i="0" dirty="0">
                <a:solidFill>
                  <a:srgbClr val="333333"/>
                </a:solidFill>
                <a:effectLst/>
                <a:latin typeface="Times New Roman" panose="02020603050405020304" pitchFamily="18" charset="0"/>
                <a:cs typeface="Times New Roman" panose="02020603050405020304" pitchFamily="18" charset="0"/>
              </a:rPr>
              <a:t>Mert nem az a zsidó, aki külsőleg az, sem nem az a </a:t>
            </a:r>
            <a:r>
              <a:rPr lang="hu-HU" b="0" i="0" dirty="0" err="1">
                <a:solidFill>
                  <a:srgbClr val="333333"/>
                </a:solidFill>
                <a:effectLst/>
                <a:latin typeface="Times New Roman" panose="02020603050405020304" pitchFamily="18" charset="0"/>
                <a:cs typeface="Times New Roman" panose="02020603050405020304" pitchFamily="18" charset="0"/>
              </a:rPr>
              <a:t>körülmetélkedés</a:t>
            </a:r>
            <a:r>
              <a:rPr lang="hu-HU" b="0" i="0" dirty="0">
                <a:solidFill>
                  <a:srgbClr val="333333"/>
                </a:solidFill>
                <a:effectLst/>
                <a:latin typeface="Times New Roman" panose="02020603050405020304" pitchFamily="18" charset="0"/>
                <a:cs typeface="Times New Roman" panose="02020603050405020304" pitchFamily="18" charset="0"/>
              </a:rPr>
              <a:t>, amely a testen, külsőleg látszik; </a:t>
            </a:r>
            <a:r>
              <a:rPr lang="hu-HU" b="0" i="0" baseline="30000" dirty="0">
                <a:solidFill>
                  <a:srgbClr val="777777"/>
                </a:solidFill>
                <a:effectLst/>
                <a:latin typeface="Times New Roman" panose="02020603050405020304" pitchFamily="18" charset="0"/>
                <a:cs typeface="Times New Roman" panose="02020603050405020304" pitchFamily="18" charset="0"/>
              </a:rPr>
              <a:t>29</a:t>
            </a:r>
            <a:r>
              <a:rPr lang="hu-HU" b="0" i="0" dirty="0">
                <a:solidFill>
                  <a:srgbClr val="333333"/>
                </a:solidFill>
                <a:effectLst/>
                <a:latin typeface="Times New Roman" panose="02020603050405020304" pitchFamily="18" charset="0"/>
                <a:cs typeface="Times New Roman" panose="02020603050405020304" pitchFamily="18" charset="0"/>
              </a:rPr>
              <a:t>hanem az a zsidó, aki belsőleg az, és az a </a:t>
            </a:r>
            <a:r>
              <a:rPr lang="hu-HU" b="0" i="0" dirty="0" err="1">
                <a:solidFill>
                  <a:srgbClr val="333333"/>
                </a:solidFill>
                <a:effectLst/>
                <a:latin typeface="Times New Roman" panose="02020603050405020304" pitchFamily="18" charset="0"/>
                <a:cs typeface="Times New Roman" panose="02020603050405020304" pitchFamily="18" charset="0"/>
              </a:rPr>
              <a:t>körülmetélkedés</a:t>
            </a:r>
            <a:r>
              <a:rPr lang="hu-HU" b="0" i="0" dirty="0">
                <a:solidFill>
                  <a:srgbClr val="333333"/>
                </a:solidFill>
                <a:effectLst/>
                <a:latin typeface="Times New Roman" panose="02020603050405020304" pitchFamily="18" charset="0"/>
                <a:cs typeface="Times New Roman" panose="02020603050405020304" pitchFamily="18" charset="0"/>
              </a:rPr>
              <a:t>, amely a szívben van, Lélek szerint és nem betű szerint.</a:t>
            </a:r>
            <a:endParaRPr lang="hu-HU" dirty="0">
              <a:latin typeface="Times New Roman" panose="02020603050405020304" pitchFamily="18" charset="0"/>
              <a:cs typeface="Times New Roman" panose="02020603050405020304" pitchFamily="18" charset="0"/>
            </a:endParaRPr>
          </a:p>
          <a:p>
            <a:pPr>
              <a:buFontTx/>
              <a:buChar char="-"/>
            </a:pPr>
            <a:endParaRPr lang="hu-HU" dirty="0">
              <a:latin typeface="Times New Roman" panose="02020603050405020304" pitchFamily="18" charset="0"/>
              <a:cs typeface="Times New Roman" panose="02020603050405020304" pitchFamily="18" charset="0"/>
            </a:endParaRPr>
          </a:p>
          <a:p>
            <a:pPr>
              <a:buFontTx/>
              <a:buChar char="-"/>
            </a:pPr>
            <a:r>
              <a:rPr lang="hu-HU" dirty="0">
                <a:latin typeface="Times New Roman" panose="02020603050405020304" pitchFamily="18" charset="0"/>
                <a:cs typeface="Times New Roman" panose="02020603050405020304" pitchFamily="18" charset="0"/>
              </a:rPr>
              <a:t>Az engedelmességnek és a hitnek szívből kell jönnie.</a:t>
            </a:r>
          </a:p>
          <a:p>
            <a:pPr marL="0" indent="0">
              <a:buNone/>
            </a:pPr>
            <a:r>
              <a:rPr lang="hu-HU" dirty="0">
                <a:latin typeface="Times New Roman" panose="02020603050405020304" pitchFamily="18" charset="0"/>
                <a:cs typeface="Times New Roman" panose="02020603050405020304" pitchFamily="18" charset="0"/>
              </a:rPr>
              <a:t> Róm 6,17: De hála az Istennek, hogy ugyan a bűn szolgái voltatok, de szívetek szerint engedelmeskedtetek annak a tanításnak, amelynek követésére átadattatok!</a:t>
            </a:r>
          </a:p>
          <a:p>
            <a:pPr marL="0" indent="0">
              <a:buNone/>
            </a:pPr>
            <a:r>
              <a:rPr lang="hu-HU" dirty="0">
                <a:latin typeface="Times New Roman" panose="02020603050405020304" pitchFamily="18" charset="0"/>
                <a:cs typeface="Times New Roman" panose="02020603050405020304" pitchFamily="18" charset="0"/>
              </a:rPr>
              <a:t> Róm 10,9-10: Ha tehát száddal Úrnak vallod Jézust, és szíveddel hiszed, hogy Isten feltámasztotta őt a halálból, akkor üdvözülsz. Mert szívvel hiszünk, hogy megigazuljunk, és szájjal teszünk vallást, hogy üdvözüljünk.</a:t>
            </a:r>
          </a:p>
          <a:p>
            <a:endParaRPr lang="hu-HU" dirty="0"/>
          </a:p>
        </p:txBody>
      </p:sp>
    </p:spTree>
    <p:extLst>
      <p:ext uri="{BB962C8B-B14F-4D97-AF65-F5344CB8AC3E}">
        <p14:creationId xmlns:p14="http://schemas.microsoft.com/office/powerpoint/2010/main" val="4020844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09C11B93-9317-69B9-F93F-2E77464EE11E}"/>
              </a:ext>
            </a:extLst>
          </p:cNvPr>
          <p:cNvSpPr>
            <a:spLocks noGrp="1"/>
          </p:cNvSpPr>
          <p:nvPr>
            <p:ph idx="1"/>
          </p:nvPr>
        </p:nvSpPr>
        <p:spPr>
          <a:xfrm>
            <a:off x="101600" y="172627"/>
            <a:ext cx="11961769" cy="6004653"/>
          </a:xfrm>
        </p:spPr>
        <p:txBody>
          <a:bodyPr>
            <a:normAutofit/>
          </a:bodyPr>
          <a:lstStyle/>
          <a:p>
            <a:pPr>
              <a:buFontTx/>
              <a:buChar char="-"/>
            </a:pPr>
            <a:r>
              <a:rPr lang="hu-HU" dirty="0">
                <a:latin typeface="Times New Roman" panose="02020603050405020304" pitchFamily="18" charset="0"/>
                <a:cs typeface="Times New Roman" panose="02020603050405020304" pitchFamily="18" charset="0"/>
              </a:rPr>
              <a:t>A szív érzelmi oldala: </a:t>
            </a:r>
          </a:p>
          <a:p>
            <a:pPr marL="0" indent="0">
              <a:buNone/>
            </a:pPr>
            <a:r>
              <a:rPr lang="hu-HU" dirty="0">
                <a:latin typeface="Times New Roman" panose="02020603050405020304" pitchFamily="18" charset="0"/>
                <a:cs typeface="Times New Roman" panose="02020603050405020304" pitchFamily="18" charset="0"/>
              </a:rPr>
              <a:t>Róm 5,5: …a reménység pedig nem szégyenít meg, mert szívünkbe áradt az Isten szeretete a nekünk adott Szentlélek által.</a:t>
            </a:r>
          </a:p>
          <a:p>
            <a:pPr marL="0" indent="0">
              <a:buNone/>
            </a:pPr>
            <a:r>
              <a:rPr lang="hu-HU" dirty="0">
                <a:latin typeface="Times New Roman" panose="02020603050405020304" pitchFamily="18" charset="0"/>
                <a:cs typeface="Times New Roman" panose="02020603050405020304" pitchFamily="18" charset="0"/>
              </a:rPr>
              <a:t>Róm 9,2: nagy az én szomorúságom, és szüntelen fájdalom gyötri a szívemet. </a:t>
            </a:r>
          </a:p>
          <a:p>
            <a:pPr marL="0" indent="0">
              <a:buNone/>
            </a:pPr>
            <a:r>
              <a:rPr lang="hu-HU" dirty="0">
                <a:latin typeface="Times New Roman" panose="02020603050405020304" pitchFamily="18" charset="0"/>
                <a:cs typeface="Times New Roman" panose="02020603050405020304" pitchFamily="18" charset="0"/>
              </a:rPr>
              <a:t>2Kor 2,4: Mert sok gyötrődés és szívbeli szorongás között, sok könnyhullatással írtam nektek, nem azért, hogy megszomorodjatok, hanem hogy megismerjétek azt a szeretetet, amely igen erős énbennem irántatok.</a:t>
            </a:r>
          </a:p>
          <a:p>
            <a:pPr marL="0" indent="0">
              <a:buNone/>
            </a:pPr>
            <a:r>
              <a:rPr lang="hu-HU" dirty="0">
                <a:latin typeface="Times New Roman" panose="02020603050405020304" pitchFamily="18" charset="0"/>
                <a:cs typeface="Times New Roman" panose="02020603050405020304" pitchFamily="18" charset="0"/>
              </a:rPr>
              <a:t>Róm 10,1: Testvéreim, én szívemből kívánom, és </a:t>
            </a:r>
            <a:r>
              <a:rPr lang="hu-HU" dirty="0" err="1">
                <a:latin typeface="Times New Roman" panose="02020603050405020304" pitchFamily="18" charset="0"/>
                <a:cs typeface="Times New Roman" panose="02020603050405020304" pitchFamily="18" charset="0"/>
              </a:rPr>
              <a:t>könyörgök</a:t>
            </a:r>
            <a:r>
              <a:rPr lang="hu-HU" dirty="0">
                <a:latin typeface="Times New Roman" panose="02020603050405020304" pitchFamily="18" charset="0"/>
                <a:cs typeface="Times New Roman" panose="02020603050405020304" pitchFamily="18" charset="0"/>
              </a:rPr>
              <a:t> értük Istenhez, hogy üdvözüljenek.</a:t>
            </a:r>
          </a:p>
          <a:p>
            <a:pPr marL="0" indent="0">
              <a:buNone/>
            </a:pPr>
            <a:endParaRPr lang="hu-HU" dirty="0"/>
          </a:p>
        </p:txBody>
      </p:sp>
    </p:spTree>
    <p:extLst>
      <p:ext uri="{BB962C8B-B14F-4D97-AF65-F5344CB8AC3E}">
        <p14:creationId xmlns:p14="http://schemas.microsoft.com/office/powerpoint/2010/main" val="4273670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50E1264-F405-82C1-C328-5382F4F0375E}"/>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7EEDF869-F809-AACA-C787-483DA2359993}"/>
              </a:ext>
            </a:extLst>
          </p:cNvPr>
          <p:cNvSpPr>
            <a:spLocks noGrp="1"/>
          </p:cNvSpPr>
          <p:nvPr>
            <p:ph idx="1"/>
          </p:nvPr>
        </p:nvSpPr>
        <p:spPr>
          <a:xfrm>
            <a:off x="274320" y="2015732"/>
            <a:ext cx="11633199" cy="3907548"/>
          </a:xfrm>
        </p:spPr>
        <p:txBody>
          <a:bodyPr>
            <a:normAutofit fontScale="85000" lnSpcReduction="10000"/>
          </a:bodyPr>
          <a:lstStyle/>
          <a:p>
            <a:pPr marL="0" indent="0">
              <a:buNone/>
            </a:pPr>
            <a:endParaRPr lang="hu-HU" dirty="0">
              <a:latin typeface="Times New Roman" panose="02020603050405020304" pitchFamily="18" charset="0"/>
              <a:cs typeface="Times New Roman" panose="02020603050405020304" pitchFamily="18" charset="0"/>
            </a:endParaRPr>
          </a:p>
          <a:p>
            <a:pPr>
              <a:buFontTx/>
              <a:buChar char="-"/>
            </a:pPr>
            <a:r>
              <a:rPr lang="hu-HU" dirty="0">
                <a:latin typeface="Times New Roman" panose="02020603050405020304" pitchFamily="18" charset="0"/>
                <a:cs typeface="Times New Roman" panose="02020603050405020304" pitchFamily="18" charset="0"/>
              </a:rPr>
              <a:t>Isten békessége a szívben: </a:t>
            </a:r>
          </a:p>
          <a:p>
            <a:pPr marL="0" indent="0">
              <a:buNone/>
            </a:pPr>
            <a:r>
              <a:rPr lang="hu-HU" dirty="0" err="1">
                <a:latin typeface="Times New Roman" panose="02020603050405020304" pitchFamily="18" charset="0"/>
                <a:cs typeface="Times New Roman" panose="02020603050405020304" pitchFamily="18" charset="0"/>
              </a:rPr>
              <a:t>Fil</a:t>
            </a:r>
            <a:r>
              <a:rPr lang="hu-HU" dirty="0">
                <a:latin typeface="Times New Roman" panose="02020603050405020304" pitchFamily="18" charset="0"/>
                <a:cs typeface="Times New Roman" panose="02020603050405020304" pitchFamily="18" charset="0"/>
              </a:rPr>
              <a:t> 4,7: és Isten békessége, mely minden értelmet meghalad, meg fogja őrizni szíveteket és gondolataitokat Krisztus Jézusban.</a:t>
            </a:r>
          </a:p>
          <a:p>
            <a:pPr marL="0" indent="0">
              <a:buNone/>
            </a:pPr>
            <a:r>
              <a:rPr lang="hu-HU" dirty="0" err="1">
                <a:latin typeface="Times New Roman" panose="02020603050405020304" pitchFamily="18" charset="0"/>
                <a:cs typeface="Times New Roman" panose="02020603050405020304" pitchFamily="18" charset="0"/>
              </a:rPr>
              <a:t>Kol</a:t>
            </a:r>
            <a:r>
              <a:rPr lang="hu-HU" dirty="0">
                <a:latin typeface="Times New Roman" panose="02020603050405020304" pitchFamily="18" charset="0"/>
                <a:cs typeface="Times New Roman" panose="02020603050405020304" pitchFamily="18" charset="0"/>
              </a:rPr>
              <a:t> 3,15: És Krisztus békessége uralkodjék a szívetekben, hiszen erre vagytok </a:t>
            </a:r>
            <a:r>
              <a:rPr lang="hu-HU" dirty="0" err="1">
                <a:latin typeface="Times New Roman" panose="02020603050405020304" pitchFamily="18" charset="0"/>
                <a:cs typeface="Times New Roman" panose="02020603050405020304" pitchFamily="18" charset="0"/>
              </a:rPr>
              <a:t>elhíva</a:t>
            </a:r>
            <a:r>
              <a:rPr lang="hu-HU" dirty="0">
                <a:latin typeface="Times New Roman" panose="02020603050405020304" pitchFamily="18" charset="0"/>
                <a:cs typeface="Times New Roman" panose="02020603050405020304" pitchFamily="18" charset="0"/>
              </a:rPr>
              <a:t> az egy testben.</a:t>
            </a:r>
          </a:p>
          <a:p>
            <a:pPr marL="0" indent="0">
              <a:buNone/>
            </a:pPr>
            <a:endParaRPr lang="hu-HU" dirty="0">
              <a:latin typeface="Times New Roman" panose="02020603050405020304" pitchFamily="18" charset="0"/>
              <a:cs typeface="Times New Roman" panose="02020603050405020304" pitchFamily="18" charset="0"/>
            </a:endParaRPr>
          </a:p>
          <a:p>
            <a:pPr>
              <a:buFontTx/>
              <a:buChar char="-"/>
            </a:pPr>
            <a:r>
              <a:rPr lang="hu-HU" dirty="0">
                <a:latin typeface="Times New Roman" panose="02020603050405020304" pitchFamily="18" charset="0"/>
                <a:cs typeface="Times New Roman" panose="02020603050405020304" pitchFamily="18" charset="0"/>
              </a:rPr>
              <a:t>A szív mint döntéshozó szerv: </a:t>
            </a:r>
          </a:p>
          <a:p>
            <a:pPr marL="0" indent="0">
              <a:buNone/>
            </a:pPr>
            <a:r>
              <a:rPr lang="hu-HU" dirty="0">
                <a:latin typeface="Times New Roman" panose="02020603050405020304" pitchFamily="18" charset="0"/>
                <a:cs typeface="Times New Roman" panose="02020603050405020304" pitchFamily="18" charset="0"/>
              </a:rPr>
              <a:t>1Kor 7,37: Aki azonban szilárd elhatározásra jutott, és a szükség nem kényszeríti, mert hatalma van saját kívánsága felett, és úgy döntött szívében, hogy jegyesét megőrzi: jól teszi.</a:t>
            </a:r>
          </a:p>
          <a:p>
            <a:pPr marL="0" indent="0">
              <a:buNone/>
            </a:pPr>
            <a:r>
              <a:rPr lang="hu-HU" dirty="0">
                <a:latin typeface="Times New Roman" panose="02020603050405020304" pitchFamily="18" charset="0"/>
                <a:cs typeface="Times New Roman" panose="02020603050405020304" pitchFamily="18" charset="0"/>
              </a:rPr>
              <a:t>2Kor 9,7: Mindenki úgy adjon, ahogyan előre eldöntötte szívében, ne kedvetlenül vagy kényszerűségből, mert „a jókedvű adakozót szereti Isten”.</a:t>
            </a:r>
          </a:p>
          <a:p>
            <a:pPr marL="0" indent="0">
              <a:buNone/>
            </a:pPr>
            <a:endParaRPr lang="hu-HU" dirty="0"/>
          </a:p>
        </p:txBody>
      </p:sp>
    </p:spTree>
    <p:extLst>
      <p:ext uri="{BB962C8B-B14F-4D97-AF65-F5344CB8AC3E}">
        <p14:creationId xmlns:p14="http://schemas.microsoft.com/office/powerpoint/2010/main" val="2403744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A705878-F10D-D955-724D-784463E3798E}"/>
              </a:ext>
            </a:extLst>
          </p:cNvPr>
          <p:cNvSpPr>
            <a:spLocks noGrp="1"/>
          </p:cNvSpPr>
          <p:nvPr>
            <p:ph type="title"/>
          </p:nvPr>
        </p:nvSpPr>
        <p:spPr>
          <a:xfrm>
            <a:off x="838200" y="365126"/>
            <a:ext cx="10515600" cy="859668"/>
          </a:xfrm>
        </p:spPr>
        <p:txBody>
          <a:bodyPr/>
          <a:lstStyle/>
          <a:p>
            <a:pPr algn="ctr"/>
            <a:r>
              <a:rPr lang="hu-HU" b="1" dirty="0">
                <a:latin typeface="Times New Roman" panose="02020603050405020304" pitchFamily="18" charset="0"/>
                <a:cs typeface="Times New Roman" panose="02020603050405020304" pitchFamily="18" charset="0"/>
              </a:rPr>
              <a:t>Pszükhé</a:t>
            </a:r>
            <a:r>
              <a:rPr lang="hu-HU" dirty="0">
                <a:latin typeface="Times New Roman" panose="02020603050405020304" pitchFamily="18" charset="0"/>
                <a:cs typeface="Times New Roman" panose="02020603050405020304" pitchFamily="18" charset="0"/>
              </a:rPr>
              <a:t> </a:t>
            </a:r>
          </a:p>
        </p:txBody>
      </p:sp>
      <p:sp>
        <p:nvSpPr>
          <p:cNvPr id="3" name="Tartalom helye 2">
            <a:extLst>
              <a:ext uri="{FF2B5EF4-FFF2-40B4-BE49-F238E27FC236}">
                <a16:creationId xmlns:a16="http://schemas.microsoft.com/office/drawing/2014/main" id="{36C18D7D-385E-99F6-1AF6-E2FF6FB9CFAE}"/>
              </a:ext>
            </a:extLst>
          </p:cNvPr>
          <p:cNvSpPr>
            <a:spLocks noGrp="1"/>
          </p:cNvSpPr>
          <p:nvPr>
            <p:ph idx="1"/>
          </p:nvPr>
        </p:nvSpPr>
        <p:spPr>
          <a:xfrm>
            <a:off x="436227" y="1317072"/>
            <a:ext cx="11258025" cy="5478011"/>
          </a:xfrm>
        </p:spPr>
        <p:txBody>
          <a:bodyPr>
            <a:normAutofit/>
          </a:bodyPr>
          <a:lstStyle/>
          <a:p>
            <a:pPr marL="0" indent="0">
              <a:buNone/>
            </a:pPr>
            <a:endParaRPr lang="hu-HU" sz="2800" dirty="0"/>
          </a:p>
          <a:p>
            <a:r>
              <a:rPr lang="hu-HU" sz="2800" dirty="0"/>
              <a:t>A görögöknél: az ember lényegi magja, amely elválasztható a testétől és amely nem osztozik a test felbomlásában. =&gt; A lélek halhatatlanságának gondolata.</a:t>
            </a:r>
          </a:p>
          <a:p>
            <a:r>
              <a:rPr lang="hu-HU" sz="2800" dirty="0"/>
              <a:t>ÓSZ: Az egész embert jelöli, pl.: </a:t>
            </a:r>
            <a:r>
              <a:rPr lang="hu-HU" sz="2800" dirty="0" err="1"/>
              <a:t>Gen</a:t>
            </a:r>
            <a:r>
              <a:rPr lang="hu-HU" sz="2800" dirty="0"/>
              <a:t> 2,7: „Azután megformálta az </a:t>
            </a:r>
            <a:r>
              <a:rPr lang="hu-HU" sz="2800" dirty="0" err="1"/>
              <a:t>ÚRisten</a:t>
            </a:r>
            <a:r>
              <a:rPr lang="hu-HU" sz="2800" dirty="0"/>
              <a:t> az embert a föld porából, és az élet leheletét lehelte az orrába. Így lett az ember élőlény.” = élő </a:t>
            </a:r>
            <a:r>
              <a:rPr lang="hu-HU" sz="2800" dirty="0" err="1"/>
              <a:t>nefes</a:t>
            </a:r>
            <a:r>
              <a:rPr lang="hu-HU" sz="2800" dirty="0"/>
              <a:t> </a:t>
            </a:r>
          </a:p>
        </p:txBody>
      </p:sp>
    </p:spTree>
    <p:extLst>
      <p:ext uri="{BB962C8B-B14F-4D97-AF65-F5344CB8AC3E}">
        <p14:creationId xmlns:p14="http://schemas.microsoft.com/office/powerpoint/2010/main" val="465341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DE97492-046E-E865-3168-06D64582E537}"/>
              </a:ext>
            </a:extLst>
          </p:cNvPr>
          <p:cNvSpPr>
            <a:spLocks noGrp="1"/>
          </p:cNvSpPr>
          <p:nvPr>
            <p:ph idx="1"/>
          </p:nvPr>
        </p:nvSpPr>
        <p:spPr>
          <a:xfrm>
            <a:off x="285226" y="427838"/>
            <a:ext cx="11652308" cy="6291743"/>
          </a:xfrm>
        </p:spPr>
        <p:txBody>
          <a:bodyPr>
            <a:normAutofit fontScale="92500" lnSpcReduction="10000"/>
          </a:bodyPr>
          <a:lstStyle/>
          <a:p>
            <a:pPr marL="0" indent="0">
              <a:buNone/>
            </a:pPr>
            <a:r>
              <a:rPr lang="hu-HU" b="1" u="sng" dirty="0"/>
              <a:t>Pálnál</a:t>
            </a:r>
          </a:p>
          <a:p>
            <a:r>
              <a:rPr lang="hu-HU" u="sng" dirty="0">
                <a:latin typeface="Times New Roman" panose="02020603050405020304" pitchFamily="18" charset="0"/>
                <a:cs typeface="Times New Roman" panose="02020603050405020304" pitchFamily="18" charset="0"/>
              </a:rPr>
              <a:t>Az egész embert jelöli</a:t>
            </a:r>
          </a:p>
          <a:p>
            <a:pPr marL="0" indent="0" algn="l">
              <a:buNone/>
            </a:pPr>
            <a:r>
              <a:rPr lang="en-US" sz="2800" b="0" i="0" u="none" strike="noStrike" baseline="0" dirty="0">
                <a:latin typeface="Times New Roman" panose="02020603050405020304" pitchFamily="18" charset="0"/>
              </a:rPr>
              <a:t>R</a:t>
            </a:r>
            <a:r>
              <a:rPr lang="hu-HU" sz="2800" b="0" i="0" u="none" strike="noStrike" baseline="0" dirty="0">
                <a:latin typeface="Times New Roman" panose="02020603050405020304" pitchFamily="18" charset="0"/>
              </a:rPr>
              <a:t>ó</a:t>
            </a:r>
            <a:r>
              <a:rPr lang="en-US" sz="2800" b="0" i="0" u="none" strike="noStrike" baseline="0" dirty="0">
                <a:latin typeface="Times New Roman" panose="02020603050405020304" pitchFamily="18" charset="0"/>
              </a:rPr>
              <a:t>m 2</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9</a:t>
            </a:r>
            <a:r>
              <a:rPr lang="hu-HU" dirty="0">
                <a:latin typeface="Times New Roman" panose="02020603050405020304" pitchFamily="18" charset="0"/>
              </a:rPr>
              <a:t>: Gyötrelem és szorongattatás vár minden emberi lélekre, aki a rosszat </a:t>
            </a:r>
            <a:r>
              <a:rPr lang="hu-HU" dirty="0" err="1">
                <a:latin typeface="Times New Roman" panose="02020603050405020304" pitchFamily="18" charset="0"/>
              </a:rPr>
              <a:t>cselekszi</a:t>
            </a:r>
            <a:r>
              <a:rPr lang="hu-HU" dirty="0">
                <a:latin typeface="Times New Roman" panose="02020603050405020304" pitchFamily="18" charset="0"/>
              </a:rPr>
              <a:t>, először a zsidókra, majd pedig a görögökre…</a:t>
            </a:r>
          </a:p>
          <a:p>
            <a:pPr marL="0" indent="0" algn="l">
              <a:buNone/>
            </a:pPr>
            <a:r>
              <a:rPr lang="hu-HU" sz="2800" b="0" i="0" u="none" strike="noStrike" baseline="0" dirty="0">
                <a:latin typeface="Times New Roman" panose="02020603050405020304" pitchFamily="18" charset="0"/>
              </a:rPr>
              <a:t>Róm</a:t>
            </a:r>
            <a:r>
              <a:rPr lang="en-US" sz="2800" b="0" i="0" u="none" strike="noStrike" baseline="0" dirty="0">
                <a:latin typeface="Times New Roman" panose="02020603050405020304" pitchFamily="18" charset="0"/>
              </a:rPr>
              <a:t> 13</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1</a:t>
            </a:r>
            <a:r>
              <a:rPr lang="hu-HU" dirty="0">
                <a:latin typeface="Times New Roman" panose="02020603050405020304" pitchFamily="18" charset="0"/>
              </a:rPr>
              <a:t>:</a:t>
            </a:r>
            <a:r>
              <a:rPr lang="en-US" sz="2800" b="0" i="0" u="none" strike="noStrike" baseline="0" dirty="0">
                <a:latin typeface="Times New Roman" panose="02020603050405020304" pitchFamily="18" charset="0"/>
              </a:rPr>
              <a:t> Minden </a:t>
            </a:r>
            <a:r>
              <a:rPr lang="en-US" sz="2800" b="0" i="0" u="none" strike="noStrike" baseline="0" dirty="0" err="1">
                <a:latin typeface="Times New Roman" panose="02020603050405020304" pitchFamily="18" charset="0"/>
              </a:rPr>
              <a:t>lélek</a:t>
            </a:r>
            <a:r>
              <a:rPr lang="en-US" sz="2800" b="0" i="0" u="none" strike="noStrike" baseline="0" dirty="0">
                <a:latin typeface="Times New Roman" panose="02020603050405020304" pitchFamily="18" charset="0"/>
              </a:rPr>
              <a:t> </a:t>
            </a:r>
            <a:r>
              <a:rPr lang="en-US" sz="2800" b="0" i="0" u="none" strike="noStrike" baseline="0" dirty="0" err="1">
                <a:latin typeface="Times New Roman" panose="02020603050405020304" pitchFamily="18" charset="0"/>
              </a:rPr>
              <a:t>engedelmeskedjék</a:t>
            </a:r>
            <a:r>
              <a:rPr lang="en-US" sz="2800" b="0" i="0" u="none" strike="noStrike" baseline="0" dirty="0">
                <a:latin typeface="Times New Roman" panose="02020603050405020304" pitchFamily="18" charset="0"/>
              </a:rPr>
              <a:t> a </a:t>
            </a:r>
            <a:r>
              <a:rPr lang="en-US" sz="2800" b="0" i="0" u="none" strike="noStrike" baseline="0" dirty="0" err="1">
                <a:latin typeface="Times New Roman" panose="02020603050405020304" pitchFamily="18" charset="0"/>
              </a:rPr>
              <a:t>felettes</a:t>
            </a:r>
            <a:r>
              <a:rPr lang="en-US" sz="2800" b="0" i="0" u="none" strike="noStrike" baseline="0" dirty="0">
                <a:latin typeface="Times New Roman" panose="02020603050405020304" pitchFamily="18" charset="0"/>
              </a:rPr>
              <a:t> </a:t>
            </a:r>
            <a:r>
              <a:rPr lang="en-US" sz="2800" b="0" i="0" u="none" strike="noStrike" baseline="0" dirty="0" err="1">
                <a:latin typeface="Times New Roman" panose="02020603050405020304" pitchFamily="18" charset="0"/>
              </a:rPr>
              <a:t>hatalmaknak</a:t>
            </a:r>
            <a:r>
              <a:rPr lang="en-US" sz="2800" b="0" i="0" u="none" strike="noStrike" baseline="0" dirty="0">
                <a:latin typeface="Times New Roman" panose="02020603050405020304" pitchFamily="18" charset="0"/>
              </a:rPr>
              <a:t>,</a:t>
            </a:r>
            <a:endParaRPr lang="hu-HU" sz="2800" b="0" i="0" u="none" strike="noStrike" baseline="0" dirty="0">
              <a:latin typeface="Times New Roman" panose="02020603050405020304" pitchFamily="18" charset="0"/>
            </a:endParaRPr>
          </a:p>
          <a:p>
            <a:pPr marL="0" indent="0" algn="l">
              <a:buNone/>
            </a:pPr>
            <a:r>
              <a:rPr lang="hu-HU" dirty="0">
                <a:latin typeface="Times New Roman" panose="02020603050405020304" pitchFamily="18" charset="0"/>
              </a:rPr>
              <a:t>Róm 16,</a:t>
            </a:r>
            <a:r>
              <a:rPr lang="en-US" sz="2800" b="0" i="0" u="none" strike="noStrike" baseline="0" dirty="0">
                <a:latin typeface="Times New Roman" panose="02020603050405020304" pitchFamily="18" charset="0"/>
              </a:rPr>
              <a:t>4</a:t>
            </a:r>
            <a:r>
              <a:rPr lang="hu-HU" dirty="0">
                <a:latin typeface="Times New Roman" panose="02020603050405020304" pitchFamily="18" charset="0"/>
              </a:rPr>
              <a:t>: Ők értem saját életüket kockáztatták</a:t>
            </a:r>
            <a:r>
              <a:rPr lang="en-US" dirty="0">
                <a:latin typeface="Times New Roman" panose="02020603050405020304" pitchFamily="18" charset="0"/>
              </a:rPr>
              <a:t> </a:t>
            </a:r>
            <a:r>
              <a:rPr lang="hu-HU" dirty="0">
                <a:latin typeface="Times New Roman" panose="02020603050405020304" pitchFamily="18" charset="0"/>
              </a:rPr>
              <a:t>(</a:t>
            </a:r>
            <a:r>
              <a:rPr lang="en-US" i="1" dirty="0" err="1">
                <a:latin typeface="Times New Roman" panose="02020603050405020304" pitchFamily="18" charset="0"/>
              </a:rPr>
              <a:t>hoitines</a:t>
            </a:r>
            <a:r>
              <a:rPr lang="en-US" i="1" dirty="0">
                <a:latin typeface="Times New Roman" panose="02020603050405020304" pitchFamily="18" charset="0"/>
              </a:rPr>
              <a:t> h</a:t>
            </a:r>
            <a:r>
              <a:rPr lang="hu-HU" i="1" dirty="0">
                <a:latin typeface="Times New Roman" panose="02020603050405020304" pitchFamily="18" charset="0"/>
              </a:rPr>
              <a:t>ü</a:t>
            </a:r>
            <a:r>
              <a:rPr lang="en-US" i="1" dirty="0">
                <a:latin typeface="Times New Roman" panose="02020603050405020304" pitchFamily="18" charset="0"/>
              </a:rPr>
              <a:t>per t</a:t>
            </a:r>
            <a:r>
              <a:rPr lang="hu-HU" i="1" dirty="0">
                <a:latin typeface="Times New Roman" panose="02020603050405020304" pitchFamily="18" charset="0"/>
              </a:rPr>
              <a:t>és</a:t>
            </a:r>
            <a:r>
              <a:rPr lang="en-US" i="1" dirty="0">
                <a:latin typeface="Times New Roman" panose="02020603050405020304" pitchFamily="18" charset="0"/>
              </a:rPr>
              <a:t> </a:t>
            </a:r>
            <a:r>
              <a:rPr lang="en-US" i="1" dirty="0" err="1">
                <a:latin typeface="Times New Roman" panose="02020603050405020304" pitchFamily="18" charset="0"/>
              </a:rPr>
              <a:t>ps</a:t>
            </a:r>
            <a:r>
              <a:rPr lang="hu-HU" i="1" dirty="0" err="1">
                <a:latin typeface="Times New Roman" panose="02020603050405020304" pitchFamily="18" charset="0"/>
              </a:rPr>
              <a:t>ükhés</a:t>
            </a:r>
            <a:r>
              <a:rPr lang="en-US" i="1" dirty="0">
                <a:latin typeface="Times New Roman" panose="02020603050405020304" pitchFamily="18" charset="0"/>
              </a:rPr>
              <a:t> </a:t>
            </a:r>
            <a:r>
              <a:rPr lang="en-US" i="1" dirty="0" err="1">
                <a:latin typeface="Times New Roman" panose="02020603050405020304" pitchFamily="18" charset="0"/>
              </a:rPr>
              <a:t>mou</a:t>
            </a:r>
            <a:r>
              <a:rPr lang="en-US" i="1" dirty="0">
                <a:latin typeface="Times New Roman" panose="02020603050405020304" pitchFamily="18" charset="0"/>
              </a:rPr>
              <a:t> </a:t>
            </a:r>
            <a:r>
              <a:rPr lang="hu-HU" i="1" dirty="0">
                <a:latin typeface="Times New Roman" panose="02020603050405020304" pitchFamily="18" charset="0"/>
              </a:rPr>
              <a:t>ton </a:t>
            </a:r>
            <a:r>
              <a:rPr lang="hu-HU" i="1" dirty="0" err="1">
                <a:latin typeface="Times New Roman" panose="02020603050405020304" pitchFamily="18" charset="0"/>
              </a:rPr>
              <a:t>heautón</a:t>
            </a:r>
            <a:r>
              <a:rPr lang="hu-HU" i="1" dirty="0">
                <a:latin typeface="Times New Roman" panose="02020603050405020304" pitchFamily="18" charset="0"/>
              </a:rPr>
              <a:t> </a:t>
            </a:r>
            <a:r>
              <a:rPr lang="hu-HU" i="1" dirty="0" err="1">
                <a:latin typeface="Times New Roman" panose="02020603050405020304" pitchFamily="18" charset="0"/>
              </a:rPr>
              <a:t>trakhélon</a:t>
            </a:r>
            <a:r>
              <a:rPr lang="hu-HU" i="1" dirty="0">
                <a:latin typeface="Times New Roman" panose="02020603050405020304" pitchFamily="18" charset="0"/>
              </a:rPr>
              <a:t> </a:t>
            </a:r>
            <a:r>
              <a:rPr lang="hu-HU" i="1" dirty="0" err="1">
                <a:latin typeface="Times New Roman" panose="02020603050405020304" pitchFamily="18" charset="0"/>
              </a:rPr>
              <a:t>hüpethékan</a:t>
            </a:r>
            <a:r>
              <a:rPr lang="hu-HU" dirty="0">
                <a:latin typeface="Times New Roman" panose="02020603050405020304" pitchFamily="18" charset="0"/>
              </a:rPr>
              <a:t>)</a:t>
            </a:r>
          </a:p>
          <a:p>
            <a:pPr marL="0" indent="0" algn="l">
              <a:buNone/>
            </a:pPr>
            <a:r>
              <a:rPr lang="hu-HU" sz="2800" b="0" i="0" u="none" strike="noStrike" baseline="0" dirty="0">
                <a:latin typeface="Times New Roman" panose="02020603050405020304" pitchFamily="18" charset="0"/>
              </a:rPr>
              <a:t>1K</a:t>
            </a:r>
            <a:r>
              <a:rPr lang="en-US" sz="2800" b="0" i="0" u="none" strike="noStrike" baseline="0" dirty="0">
                <a:latin typeface="Times New Roman" panose="02020603050405020304" pitchFamily="18" charset="0"/>
              </a:rPr>
              <a:t>or </a:t>
            </a:r>
            <a:r>
              <a:rPr lang="hu-HU" sz="2800" b="0" i="0" u="none" strike="noStrike" baseline="0" dirty="0">
                <a:latin typeface="Times New Roman" panose="02020603050405020304" pitchFamily="18" charset="0"/>
              </a:rPr>
              <a:t>1</a:t>
            </a:r>
            <a:r>
              <a:rPr lang="en-US" sz="2800" b="0" i="0" u="none" strike="noStrike" baseline="0" dirty="0">
                <a:latin typeface="Times New Roman" panose="02020603050405020304" pitchFamily="18" charset="0"/>
              </a:rPr>
              <a:t>5</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45</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 „Az </a:t>
            </a:r>
            <a:r>
              <a:rPr lang="en-US" sz="2800" b="0" i="0" u="none" strike="noStrike" baseline="0" dirty="0" err="1">
                <a:latin typeface="Times New Roman" panose="02020603050405020304" pitchFamily="18" charset="0"/>
              </a:rPr>
              <a:t>első</a:t>
            </a:r>
            <a:r>
              <a:rPr lang="en-US" sz="2800" b="0" i="0" u="none" strike="noStrike" baseline="0" dirty="0">
                <a:latin typeface="Times New Roman" panose="02020603050405020304" pitchFamily="18" charset="0"/>
              </a:rPr>
              <a:t> ember, </a:t>
            </a:r>
            <a:r>
              <a:rPr lang="en-US" sz="2800" b="0" i="0" u="none" strike="noStrike" baseline="0" dirty="0" err="1">
                <a:latin typeface="Times New Roman" panose="02020603050405020304" pitchFamily="18" charset="0"/>
              </a:rPr>
              <a:t>Ádám</a:t>
            </a:r>
            <a:r>
              <a:rPr lang="en-US" sz="2800" b="0" i="0" u="none" strike="noStrike" baseline="0" dirty="0">
                <a:latin typeface="Times New Roman" panose="02020603050405020304" pitchFamily="18" charset="0"/>
              </a:rPr>
              <a:t>, </a:t>
            </a:r>
            <a:r>
              <a:rPr lang="en-US" sz="2800" b="0" i="0" u="none" strike="noStrike" baseline="0" dirty="0" err="1">
                <a:latin typeface="Times New Roman" panose="02020603050405020304" pitchFamily="18" charset="0"/>
              </a:rPr>
              <a:t>élőlénnyé</a:t>
            </a:r>
            <a:r>
              <a:rPr lang="en-US" sz="2800" b="0" i="0" u="none" strike="noStrike" baseline="0" dirty="0">
                <a:latin typeface="Times New Roman" panose="02020603050405020304" pitchFamily="18" charset="0"/>
              </a:rPr>
              <a:t> </a:t>
            </a:r>
            <a:r>
              <a:rPr lang="en-US" sz="2800" b="0" i="0" u="none" strike="noStrike" baseline="0" dirty="0" err="1">
                <a:latin typeface="Times New Roman" panose="02020603050405020304" pitchFamily="18" charset="0"/>
              </a:rPr>
              <a:t>lett</a:t>
            </a:r>
            <a:r>
              <a:rPr lang="en-US" sz="2800" b="0" i="0" u="none" strike="noStrike" baseline="0" dirty="0">
                <a:latin typeface="Times New Roman" panose="02020603050405020304" pitchFamily="18" charset="0"/>
              </a:rPr>
              <a:t>”</a:t>
            </a:r>
            <a:r>
              <a:rPr lang="hu-HU" sz="2800" b="0" i="0" u="none" strike="noStrike" baseline="0" dirty="0">
                <a:latin typeface="Times New Roman" panose="02020603050405020304" pitchFamily="18" charset="0"/>
              </a:rPr>
              <a:t> (</a:t>
            </a:r>
            <a:r>
              <a:rPr lang="hu-HU" sz="2800" b="0" i="1" u="none" strike="noStrike" baseline="0" dirty="0" err="1">
                <a:latin typeface="Times New Roman" panose="02020603050405020304" pitchFamily="18" charset="0"/>
              </a:rPr>
              <a:t>egeneto</a:t>
            </a:r>
            <a:r>
              <a:rPr lang="hu-HU" sz="2800" b="0" i="0" u="none" strike="noStrike" baseline="0" dirty="0">
                <a:latin typeface="Times New Roman" panose="02020603050405020304" pitchFamily="18" charset="0"/>
              </a:rPr>
              <a:t> … </a:t>
            </a:r>
            <a:r>
              <a:rPr lang="hu-HU" sz="2800" b="0" i="1" u="none" strike="noStrike" baseline="0" dirty="0" err="1">
                <a:latin typeface="Times New Roman" panose="02020603050405020304" pitchFamily="18" charset="0"/>
              </a:rPr>
              <a:t>eis</a:t>
            </a:r>
            <a:r>
              <a:rPr lang="hu-HU" sz="2800" b="0" i="1" u="none" strike="noStrike" baseline="0" dirty="0">
                <a:latin typeface="Times New Roman" panose="02020603050405020304" pitchFamily="18" charset="0"/>
              </a:rPr>
              <a:t> </a:t>
            </a:r>
            <a:r>
              <a:rPr lang="hu-HU" sz="2800" b="0" i="1" u="none" strike="noStrike" baseline="0" dirty="0" err="1">
                <a:latin typeface="Times New Roman" panose="02020603050405020304" pitchFamily="18" charset="0"/>
              </a:rPr>
              <a:t>psükhén</a:t>
            </a:r>
            <a:r>
              <a:rPr lang="hu-HU" sz="2800" b="0" i="1" u="none" strike="noStrike" baseline="0" dirty="0">
                <a:latin typeface="Times New Roman" panose="02020603050405020304" pitchFamily="18" charset="0"/>
              </a:rPr>
              <a:t> </a:t>
            </a:r>
            <a:r>
              <a:rPr lang="hu-HU" sz="2800" b="0" i="1" u="none" strike="noStrike" baseline="0" dirty="0" err="1">
                <a:latin typeface="Times New Roman" panose="02020603050405020304" pitchFamily="18" charset="0"/>
              </a:rPr>
              <a:t>dzósan</a:t>
            </a:r>
            <a:r>
              <a:rPr lang="hu-HU" sz="2800" b="0" i="0" u="none" strike="noStrike" baseline="0" dirty="0">
                <a:latin typeface="Times New Roman" panose="02020603050405020304" pitchFamily="18" charset="0"/>
              </a:rPr>
              <a:t>)</a:t>
            </a:r>
          </a:p>
          <a:p>
            <a:pPr marL="0" indent="0" algn="l">
              <a:buNone/>
            </a:pPr>
            <a:r>
              <a:rPr lang="en-US" sz="2800" b="0" i="0" u="none" strike="noStrike" baseline="0" dirty="0">
                <a:latin typeface="Times New Roman" panose="02020603050405020304" pitchFamily="18" charset="0"/>
              </a:rPr>
              <a:t>2</a:t>
            </a:r>
            <a:r>
              <a:rPr lang="hu-HU" sz="2800" b="0" i="0" u="none" strike="noStrike" baseline="0" dirty="0">
                <a:latin typeface="Times New Roman" panose="02020603050405020304" pitchFamily="18" charset="0"/>
              </a:rPr>
              <a:t>K</a:t>
            </a:r>
            <a:r>
              <a:rPr lang="en-US" sz="2800" b="0" i="0" u="none" strike="noStrike" baseline="0" dirty="0">
                <a:latin typeface="Times New Roman" panose="02020603050405020304" pitchFamily="18" charset="0"/>
              </a:rPr>
              <a:t>or 1</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23</a:t>
            </a:r>
            <a:r>
              <a:rPr lang="hu-HU" sz="2800" b="0" i="0" u="none" strike="noStrike" baseline="0" dirty="0">
                <a:latin typeface="Times New Roman" panose="02020603050405020304" pitchFamily="18" charset="0"/>
              </a:rPr>
              <a:t>: Én pedig Istent hívom tanúbizonyságul magam mellett (</a:t>
            </a:r>
            <a:r>
              <a:rPr lang="hu-HU" sz="2800" b="0" i="1" u="none" strike="noStrike" baseline="0" dirty="0" err="1">
                <a:latin typeface="Times New Roman" panose="02020603050405020304" pitchFamily="18" charset="0"/>
              </a:rPr>
              <a:t>epi</a:t>
            </a:r>
            <a:r>
              <a:rPr lang="hu-HU" sz="2800" b="0" i="1" u="none" strike="noStrike" baseline="0" dirty="0">
                <a:latin typeface="Times New Roman" panose="02020603050405020304" pitchFamily="18" charset="0"/>
              </a:rPr>
              <a:t> tén emén </a:t>
            </a:r>
            <a:r>
              <a:rPr lang="hu-HU" sz="2800" b="0" i="1" u="none" strike="noStrike" baseline="0" dirty="0" err="1">
                <a:latin typeface="Times New Roman" panose="02020603050405020304" pitchFamily="18" charset="0"/>
              </a:rPr>
              <a:t>psükhén</a:t>
            </a:r>
            <a:r>
              <a:rPr lang="hu-HU" sz="2800" b="0" i="0" u="none" strike="noStrike" baseline="0" dirty="0">
                <a:latin typeface="Times New Roman" panose="02020603050405020304" pitchFamily="18" charset="0"/>
              </a:rPr>
              <a:t>)</a:t>
            </a:r>
          </a:p>
          <a:p>
            <a:pPr marL="0" indent="0" algn="l">
              <a:buNone/>
            </a:pPr>
            <a:r>
              <a:rPr lang="hu-HU" dirty="0">
                <a:latin typeface="Times New Roman" panose="02020603050405020304" pitchFamily="18" charset="0"/>
              </a:rPr>
              <a:t>2Kor</a:t>
            </a:r>
            <a:r>
              <a:rPr lang="en-US" sz="2800" b="0" i="0" u="none" strike="noStrike" baseline="0" dirty="0">
                <a:latin typeface="Times New Roman" panose="02020603050405020304" pitchFamily="18" charset="0"/>
              </a:rPr>
              <a:t> 12</a:t>
            </a:r>
            <a:r>
              <a:rPr lang="hu-HU" sz="2800" b="0" i="0" u="none" strike="noStrike" baseline="0" dirty="0">
                <a:latin typeface="Times New Roman" panose="02020603050405020304" pitchFamily="18" charset="0"/>
              </a:rPr>
              <a:t>,</a:t>
            </a:r>
            <a:r>
              <a:rPr lang="en-US" sz="2800" b="0" i="0" u="none" strike="noStrike" baseline="0" dirty="0">
                <a:latin typeface="Times New Roman" panose="02020603050405020304" pitchFamily="18" charset="0"/>
              </a:rPr>
              <a:t>15</a:t>
            </a:r>
            <a:r>
              <a:rPr lang="hu-HU" dirty="0">
                <a:latin typeface="Times New Roman" panose="02020603050405020304" pitchFamily="18" charset="0"/>
              </a:rPr>
              <a:t>: Én pedig nagyon szívesen hozok áldozatot, sőt magamat is feláldozom értetek (</a:t>
            </a:r>
            <a:r>
              <a:rPr lang="hu-HU" i="1" dirty="0" err="1">
                <a:latin typeface="Times New Roman" panose="02020603050405020304" pitchFamily="18" charset="0"/>
              </a:rPr>
              <a:t>hüper</a:t>
            </a:r>
            <a:r>
              <a:rPr lang="hu-HU" i="1" dirty="0">
                <a:latin typeface="Times New Roman" panose="02020603050405020304" pitchFamily="18" charset="0"/>
              </a:rPr>
              <a:t> </a:t>
            </a:r>
            <a:r>
              <a:rPr lang="hu-HU" i="1" dirty="0" err="1">
                <a:latin typeface="Times New Roman" panose="02020603050405020304" pitchFamily="18" charset="0"/>
              </a:rPr>
              <a:t>tón</a:t>
            </a:r>
            <a:r>
              <a:rPr lang="hu-HU" i="1" dirty="0">
                <a:latin typeface="Times New Roman" panose="02020603050405020304" pitchFamily="18" charset="0"/>
              </a:rPr>
              <a:t> </a:t>
            </a:r>
            <a:r>
              <a:rPr lang="hu-HU" i="1" dirty="0" err="1">
                <a:latin typeface="Times New Roman" panose="02020603050405020304" pitchFamily="18" charset="0"/>
              </a:rPr>
              <a:t>psükhón</a:t>
            </a:r>
            <a:r>
              <a:rPr lang="hu-HU" i="1" dirty="0">
                <a:latin typeface="Times New Roman" panose="02020603050405020304" pitchFamily="18" charset="0"/>
              </a:rPr>
              <a:t> </a:t>
            </a:r>
            <a:r>
              <a:rPr lang="hu-HU" i="1" dirty="0" err="1">
                <a:latin typeface="Times New Roman" panose="02020603050405020304" pitchFamily="18" charset="0"/>
              </a:rPr>
              <a:t>hümón</a:t>
            </a:r>
            <a:r>
              <a:rPr lang="hu-HU" dirty="0">
                <a:latin typeface="Times New Roman" panose="02020603050405020304" pitchFamily="18" charset="0"/>
              </a:rPr>
              <a:t>).</a:t>
            </a:r>
          </a:p>
          <a:p>
            <a:pPr marL="0" indent="0" algn="l">
              <a:buNone/>
            </a:pPr>
            <a:r>
              <a:rPr lang="hu-HU" sz="2800" b="0" i="0" u="none" strike="noStrike" baseline="0" dirty="0">
                <a:latin typeface="Times New Roman" panose="02020603050405020304" pitchFamily="18" charset="0"/>
              </a:rPr>
              <a:t>1Thessz 2,8</a:t>
            </a:r>
            <a:r>
              <a:rPr lang="hu-HU" dirty="0">
                <a:latin typeface="Times New Roman" panose="02020603050405020304" pitchFamily="18" charset="0"/>
              </a:rPr>
              <a:t>: Mivel így vonzódtunk hozzátok, készek voltunk odaadni nektek nemcsak Isten evangéliumát, hanem a saját lelkünket is,</a:t>
            </a:r>
            <a:endParaRPr lang="hu-HU" dirty="0"/>
          </a:p>
        </p:txBody>
      </p:sp>
    </p:spTree>
    <p:extLst>
      <p:ext uri="{BB962C8B-B14F-4D97-AF65-F5344CB8AC3E}">
        <p14:creationId xmlns:p14="http://schemas.microsoft.com/office/powerpoint/2010/main" val="1454380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38E38079-1EE4-A466-D821-A55B72F2EBBB}"/>
              </a:ext>
            </a:extLst>
          </p:cNvPr>
          <p:cNvSpPr>
            <a:spLocks noGrp="1"/>
          </p:cNvSpPr>
          <p:nvPr>
            <p:ph idx="1"/>
          </p:nvPr>
        </p:nvSpPr>
        <p:spPr>
          <a:xfrm>
            <a:off x="419450" y="310393"/>
            <a:ext cx="11316748" cy="6300132"/>
          </a:xfrm>
        </p:spPr>
        <p:txBody>
          <a:bodyPr>
            <a:normAutofit fontScale="92500" lnSpcReduction="10000"/>
          </a:bodyPr>
          <a:lstStyle/>
          <a:p>
            <a:r>
              <a:rPr lang="hu-HU" u="sng" dirty="0">
                <a:latin typeface="Times New Roman" panose="02020603050405020304" pitchFamily="18" charset="0"/>
                <a:cs typeface="Times New Roman" panose="02020603050405020304" pitchFamily="18" charset="0"/>
              </a:rPr>
              <a:t>Az életet jelöli</a:t>
            </a:r>
          </a:p>
          <a:p>
            <a:pPr marL="0" indent="0">
              <a:buNone/>
            </a:pPr>
            <a:r>
              <a:rPr lang="en-US" dirty="0">
                <a:latin typeface="Times New Roman" panose="02020603050405020304" pitchFamily="18" charset="0"/>
                <a:cs typeface="Times New Roman" panose="02020603050405020304" pitchFamily="18" charset="0"/>
              </a:rPr>
              <a:t>R</a:t>
            </a:r>
            <a:r>
              <a:rPr lang="hu-HU" dirty="0">
                <a:latin typeface="Times New Roman" panose="02020603050405020304" pitchFamily="18" charset="0"/>
                <a:cs typeface="Times New Roman" panose="02020603050405020304" pitchFamily="18" charset="0"/>
              </a:rPr>
              <a:t>ó</a:t>
            </a:r>
            <a:r>
              <a:rPr lang="en-US" dirty="0">
                <a:latin typeface="Times New Roman" panose="02020603050405020304" pitchFamily="18" charset="0"/>
                <a:cs typeface="Times New Roman" panose="02020603050405020304" pitchFamily="18" charset="0"/>
              </a:rPr>
              <a:t>m 11</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 „Uram, prófétáidat megölték, oltáraidat lerombolták, én maradtam meg egyedül, de nekem is az életemre törnek.” (</a:t>
            </a:r>
            <a:r>
              <a:rPr lang="hu-HU" i="1" dirty="0" err="1">
                <a:latin typeface="Times New Roman" panose="02020603050405020304" pitchFamily="18" charset="0"/>
                <a:cs typeface="Times New Roman" panose="02020603050405020304" pitchFamily="18" charset="0"/>
              </a:rPr>
              <a:t>dzétousin</a:t>
            </a:r>
            <a:r>
              <a:rPr lang="hu-HU" i="1" dirty="0">
                <a:latin typeface="Times New Roman" panose="02020603050405020304" pitchFamily="18" charset="0"/>
                <a:cs typeface="Times New Roman" panose="02020603050405020304" pitchFamily="18" charset="0"/>
              </a:rPr>
              <a:t> tén </a:t>
            </a:r>
            <a:r>
              <a:rPr lang="hu-HU" i="1" dirty="0" err="1">
                <a:latin typeface="Times New Roman" panose="02020603050405020304" pitchFamily="18" charset="0"/>
                <a:cs typeface="Times New Roman" panose="02020603050405020304" pitchFamily="18" charset="0"/>
              </a:rPr>
              <a:t>psükhén</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mou</a:t>
            </a:r>
            <a:r>
              <a:rPr lang="hu-HU" dirty="0">
                <a:latin typeface="Times New Roman" panose="02020603050405020304" pitchFamily="18" charset="0"/>
                <a:cs typeface="Times New Roman" panose="02020603050405020304" pitchFamily="18" charset="0"/>
              </a:rPr>
              <a:t>)</a:t>
            </a:r>
          </a:p>
          <a:p>
            <a:pPr marL="0" indent="0">
              <a:buNone/>
            </a:pPr>
            <a:r>
              <a:rPr lang="hu-HU" dirty="0">
                <a:latin typeface="Times New Roman" panose="02020603050405020304" pitchFamily="18" charset="0"/>
                <a:cs typeface="Times New Roman" panose="02020603050405020304" pitchFamily="18" charset="0"/>
              </a:rPr>
              <a:t>Fi</a:t>
            </a:r>
            <a:r>
              <a:rPr lang="en-US" dirty="0">
                <a:latin typeface="Times New Roman" panose="02020603050405020304" pitchFamily="18" charset="0"/>
                <a:cs typeface="Times New Roman" panose="02020603050405020304" pitchFamily="18" charset="0"/>
              </a:rPr>
              <a:t>l 2</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30</a:t>
            </a:r>
            <a:r>
              <a:rPr lang="hu-HU" dirty="0">
                <a:latin typeface="Times New Roman" panose="02020603050405020304" pitchFamily="18" charset="0"/>
                <a:cs typeface="Times New Roman" panose="02020603050405020304" pitchFamily="18" charset="0"/>
              </a:rPr>
              <a:t>: mert Krisztus ügyéért került közel a halálhoz, amikor életét (</a:t>
            </a:r>
            <a:r>
              <a:rPr lang="hu-HU" i="1" dirty="0" err="1">
                <a:latin typeface="Times New Roman" panose="02020603050405020304" pitchFamily="18" charset="0"/>
                <a:cs typeface="Times New Roman" panose="02020603050405020304" pitchFamily="18" charset="0"/>
              </a:rPr>
              <a:t>psükhé</a:t>
            </a:r>
            <a:r>
              <a:rPr lang="hu-HU" dirty="0">
                <a:latin typeface="Times New Roman" panose="02020603050405020304" pitchFamily="18" charset="0"/>
                <a:cs typeface="Times New Roman" panose="02020603050405020304" pitchFamily="18" charset="0"/>
              </a:rPr>
              <a:t>) kockáztatta azért, hogy helyettetek szolgáljon nálam. </a:t>
            </a:r>
          </a:p>
          <a:p>
            <a:pPr marL="0" indent="0">
              <a:buNone/>
            </a:pPr>
            <a:endParaRPr lang="hu-HU" dirty="0">
              <a:latin typeface="Times New Roman" panose="02020603050405020304" pitchFamily="18" charset="0"/>
              <a:cs typeface="Times New Roman" panose="02020603050405020304" pitchFamily="18" charset="0"/>
            </a:endParaRPr>
          </a:p>
          <a:p>
            <a:r>
              <a:rPr lang="en-US" dirty="0"/>
              <a:t> </a:t>
            </a:r>
            <a:r>
              <a:rPr lang="hu-HU" u="sng" dirty="0"/>
              <a:t>Vitalitás, lelkület</a:t>
            </a:r>
          </a:p>
          <a:p>
            <a:pPr marL="0" indent="0">
              <a:buNone/>
            </a:pPr>
            <a:r>
              <a:rPr lang="hu-HU" dirty="0"/>
              <a:t>K</a:t>
            </a:r>
            <a:r>
              <a:rPr lang="en-US" dirty="0" err="1"/>
              <a:t>ol</a:t>
            </a:r>
            <a:r>
              <a:rPr lang="en-US" dirty="0"/>
              <a:t> 3</a:t>
            </a:r>
            <a:r>
              <a:rPr lang="hu-HU" dirty="0"/>
              <a:t>,</a:t>
            </a:r>
            <a:r>
              <a:rPr lang="en-US" dirty="0"/>
              <a:t>23</a:t>
            </a:r>
            <a:r>
              <a:rPr lang="hu-HU" dirty="0"/>
              <a:t>: Amit tesztek, jó lélekkel végezzétek (</a:t>
            </a:r>
            <a:r>
              <a:rPr lang="hu-HU" i="1" dirty="0" err="1"/>
              <a:t>ek</a:t>
            </a:r>
            <a:r>
              <a:rPr lang="hu-HU" i="1" dirty="0"/>
              <a:t> </a:t>
            </a:r>
            <a:r>
              <a:rPr lang="hu-HU" i="1" dirty="0" err="1"/>
              <a:t>psükhés</a:t>
            </a:r>
            <a:r>
              <a:rPr lang="hu-HU" i="1" dirty="0"/>
              <a:t> </a:t>
            </a:r>
            <a:r>
              <a:rPr lang="hu-HU" i="1" dirty="0" err="1"/>
              <a:t>ergadzesthe</a:t>
            </a:r>
            <a:r>
              <a:rPr lang="hu-HU" dirty="0"/>
              <a:t>) úgy, mint az Úrnak, és nem úgy, mint az embereknek,</a:t>
            </a:r>
          </a:p>
          <a:p>
            <a:pPr marL="0" indent="0">
              <a:buNone/>
            </a:pPr>
            <a:r>
              <a:rPr lang="en-US" dirty="0"/>
              <a:t>E</a:t>
            </a:r>
            <a:r>
              <a:rPr lang="hu-HU" dirty="0"/>
              <a:t>f</a:t>
            </a:r>
            <a:r>
              <a:rPr lang="en-US" dirty="0"/>
              <a:t> 6</a:t>
            </a:r>
            <a:r>
              <a:rPr lang="hu-HU" dirty="0"/>
              <a:t>,</a:t>
            </a:r>
            <a:r>
              <a:rPr lang="en-US" dirty="0"/>
              <a:t>6</a:t>
            </a:r>
            <a:r>
              <a:rPr lang="hu-HU" dirty="0"/>
              <a:t>: Ne látszatra szolgáljatok, mintha embereknek akarnátok tetszeni, hanem Krisztus szolgáiként cselekedjétek Isten akaratát: lélekből… (</a:t>
            </a:r>
            <a:r>
              <a:rPr lang="hu-HU" i="1" dirty="0" err="1"/>
              <a:t>ek</a:t>
            </a:r>
            <a:r>
              <a:rPr lang="hu-HU" i="1" dirty="0"/>
              <a:t> </a:t>
            </a:r>
            <a:r>
              <a:rPr lang="hu-HU" i="1" dirty="0" err="1"/>
              <a:t>psükhés</a:t>
            </a:r>
            <a:r>
              <a:rPr lang="hu-HU" dirty="0"/>
              <a:t>)</a:t>
            </a:r>
          </a:p>
          <a:p>
            <a:pPr marL="0" indent="0">
              <a:buNone/>
            </a:pPr>
            <a:r>
              <a:rPr lang="hu-HU" dirty="0"/>
              <a:t>F</a:t>
            </a:r>
            <a:r>
              <a:rPr lang="en-US" dirty="0"/>
              <a:t>il</a:t>
            </a:r>
            <a:r>
              <a:rPr lang="hu-HU" dirty="0"/>
              <a:t> 1,</a:t>
            </a:r>
            <a:r>
              <a:rPr lang="en-US" dirty="0"/>
              <a:t>27</a:t>
            </a:r>
            <a:r>
              <a:rPr lang="hu-HU" dirty="0"/>
              <a:t>:</a:t>
            </a:r>
            <a:r>
              <a:rPr lang="en-US" dirty="0"/>
              <a:t> </a:t>
            </a:r>
            <a:r>
              <a:rPr lang="en-US" dirty="0" err="1"/>
              <a:t>azt</a:t>
            </a:r>
            <a:r>
              <a:rPr lang="en-US" dirty="0"/>
              <a:t> </a:t>
            </a:r>
            <a:r>
              <a:rPr lang="en-US" dirty="0" err="1"/>
              <a:t>halljam</a:t>
            </a:r>
            <a:r>
              <a:rPr lang="en-US" dirty="0"/>
              <a:t> </a:t>
            </a:r>
            <a:r>
              <a:rPr lang="en-US" dirty="0" err="1"/>
              <a:t>rólatok</a:t>
            </a:r>
            <a:r>
              <a:rPr lang="en-US" dirty="0"/>
              <a:t>, </a:t>
            </a:r>
            <a:r>
              <a:rPr lang="en-US" dirty="0" err="1"/>
              <a:t>hogy</a:t>
            </a:r>
            <a:r>
              <a:rPr lang="en-US" dirty="0"/>
              <a:t> </a:t>
            </a:r>
            <a:r>
              <a:rPr lang="en-US" dirty="0" err="1"/>
              <a:t>megálltok</a:t>
            </a:r>
            <a:r>
              <a:rPr lang="en-US" dirty="0"/>
              <a:t> </a:t>
            </a:r>
            <a:r>
              <a:rPr lang="en-US" dirty="0" err="1"/>
              <a:t>egy</a:t>
            </a:r>
            <a:r>
              <a:rPr lang="en-US" dirty="0"/>
              <a:t> </a:t>
            </a:r>
            <a:r>
              <a:rPr lang="en-US" dirty="0" err="1"/>
              <a:t>Lélekben</a:t>
            </a:r>
            <a:r>
              <a:rPr lang="en-US" dirty="0"/>
              <a:t>, </a:t>
            </a:r>
            <a:r>
              <a:rPr lang="en-US" dirty="0" err="1"/>
              <a:t>egy</a:t>
            </a:r>
            <a:r>
              <a:rPr lang="en-US" dirty="0"/>
              <a:t> </a:t>
            </a:r>
            <a:r>
              <a:rPr lang="en-US" dirty="0" err="1"/>
              <a:t>szívvel</a:t>
            </a:r>
            <a:r>
              <a:rPr lang="hu-HU" dirty="0"/>
              <a:t> (</a:t>
            </a:r>
            <a:r>
              <a:rPr lang="hu-HU" i="1" dirty="0" err="1"/>
              <a:t>mia</a:t>
            </a:r>
            <a:r>
              <a:rPr lang="hu-HU" i="1" dirty="0"/>
              <a:t> </a:t>
            </a:r>
            <a:r>
              <a:rPr lang="hu-HU" i="1" dirty="0" err="1"/>
              <a:t>psükhé</a:t>
            </a:r>
            <a:r>
              <a:rPr lang="hu-HU" dirty="0"/>
              <a:t>)</a:t>
            </a:r>
            <a:r>
              <a:rPr lang="en-US" dirty="0"/>
              <a:t>, </a:t>
            </a:r>
            <a:r>
              <a:rPr lang="en-US" dirty="0" err="1"/>
              <a:t>együtt</a:t>
            </a:r>
            <a:r>
              <a:rPr lang="en-US" dirty="0"/>
              <a:t> </a:t>
            </a:r>
            <a:r>
              <a:rPr lang="en-US" dirty="0" err="1"/>
              <a:t>küzdve</a:t>
            </a:r>
            <a:r>
              <a:rPr lang="en-US" dirty="0"/>
              <a:t> </a:t>
            </a:r>
            <a:r>
              <a:rPr lang="en-US" dirty="0" err="1"/>
              <a:t>az</a:t>
            </a:r>
            <a:r>
              <a:rPr lang="en-US" dirty="0"/>
              <a:t> </a:t>
            </a:r>
            <a:r>
              <a:rPr lang="en-US" dirty="0" err="1"/>
              <a:t>evangélium</a:t>
            </a:r>
            <a:r>
              <a:rPr lang="en-US" dirty="0"/>
              <a:t> </a:t>
            </a:r>
            <a:r>
              <a:rPr lang="en-US" dirty="0" err="1"/>
              <a:t>hitéért</a:t>
            </a:r>
            <a:endParaRPr lang="hu-HU" dirty="0"/>
          </a:p>
          <a:p>
            <a:pPr marL="0" indent="0">
              <a:buNone/>
            </a:pPr>
            <a:r>
              <a:rPr lang="hu-HU" dirty="0" err="1"/>
              <a:t>Fil</a:t>
            </a:r>
            <a:r>
              <a:rPr lang="hu-HU" dirty="0"/>
              <a:t> </a:t>
            </a:r>
            <a:r>
              <a:rPr lang="en-US" dirty="0"/>
              <a:t>2</a:t>
            </a:r>
            <a:r>
              <a:rPr lang="hu-HU" dirty="0"/>
              <a:t>,</a:t>
            </a:r>
            <a:r>
              <a:rPr lang="en-US" dirty="0"/>
              <a:t>2</a:t>
            </a:r>
            <a:r>
              <a:rPr lang="hu-HU" dirty="0"/>
              <a:t>: </a:t>
            </a:r>
            <a:r>
              <a:rPr lang="en-US" dirty="0"/>
              <a:t> </a:t>
            </a:r>
            <a:r>
              <a:rPr lang="en-US" dirty="0" err="1"/>
              <a:t>ugyanaz</a:t>
            </a:r>
            <a:r>
              <a:rPr lang="en-US" dirty="0"/>
              <a:t> a </a:t>
            </a:r>
            <a:r>
              <a:rPr lang="en-US" dirty="0" err="1"/>
              <a:t>szeretet</a:t>
            </a:r>
            <a:r>
              <a:rPr lang="en-US" dirty="0"/>
              <a:t> </a:t>
            </a:r>
            <a:r>
              <a:rPr lang="en-US" dirty="0" err="1"/>
              <a:t>legyen</a:t>
            </a:r>
            <a:r>
              <a:rPr lang="en-US" dirty="0"/>
              <a:t> </a:t>
            </a:r>
            <a:r>
              <a:rPr lang="en-US" dirty="0" err="1"/>
              <a:t>bennetek</a:t>
            </a:r>
            <a:r>
              <a:rPr lang="en-US" dirty="0"/>
              <a:t>, </a:t>
            </a:r>
            <a:r>
              <a:rPr lang="en-US" dirty="0" err="1"/>
              <a:t>egyet</a:t>
            </a:r>
            <a:r>
              <a:rPr lang="en-US" dirty="0"/>
              <a:t> </a:t>
            </a:r>
            <a:r>
              <a:rPr lang="en-US" dirty="0" err="1"/>
              <a:t>akarva</a:t>
            </a:r>
            <a:r>
              <a:rPr lang="en-US" dirty="0"/>
              <a:t> </a:t>
            </a:r>
            <a:r>
              <a:rPr lang="hu-HU" dirty="0"/>
              <a:t>(</a:t>
            </a:r>
            <a:r>
              <a:rPr lang="hu-HU" i="1" dirty="0" err="1"/>
              <a:t>sümpsükhoi</a:t>
            </a:r>
            <a:r>
              <a:rPr lang="hu-HU" dirty="0"/>
              <a:t>) </a:t>
            </a:r>
            <a:r>
              <a:rPr lang="en-US" dirty="0" err="1"/>
              <a:t>ugyanarra</a:t>
            </a:r>
            <a:r>
              <a:rPr lang="en-US" dirty="0"/>
              <a:t> </a:t>
            </a:r>
            <a:r>
              <a:rPr lang="en-US" dirty="0" err="1"/>
              <a:t>törekedjetek</a:t>
            </a:r>
            <a:r>
              <a:rPr lang="en-US" dirty="0"/>
              <a:t>. </a:t>
            </a:r>
            <a:endParaRPr lang="hu-HU" dirty="0"/>
          </a:p>
          <a:p>
            <a:pPr marL="0" indent="0">
              <a:buNone/>
            </a:pPr>
            <a:r>
              <a:rPr lang="hu-HU" dirty="0" err="1"/>
              <a:t>Fil</a:t>
            </a:r>
            <a:r>
              <a:rPr lang="hu-HU" dirty="0"/>
              <a:t> </a:t>
            </a:r>
            <a:r>
              <a:rPr lang="en-US" dirty="0"/>
              <a:t>2</a:t>
            </a:r>
            <a:r>
              <a:rPr lang="hu-HU" dirty="0"/>
              <a:t>,</a:t>
            </a:r>
            <a:r>
              <a:rPr lang="en-US" dirty="0"/>
              <a:t>20</a:t>
            </a:r>
            <a:r>
              <a:rPr lang="hu-HU" dirty="0"/>
              <a:t>:</a:t>
            </a:r>
            <a:r>
              <a:rPr lang="en-US" dirty="0"/>
              <a:t> </a:t>
            </a:r>
            <a:r>
              <a:rPr lang="hu-HU" dirty="0"/>
              <a:t>Mert nincs mellettem hozzá hasonló lelkületű (</a:t>
            </a:r>
            <a:r>
              <a:rPr lang="hu-HU" i="1" dirty="0" err="1"/>
              <a:t>isopsükhos</a:t>
            </a:r>
            <a:r>
              <a:rPr lang="hu-HU" dirty="0"/>
              <a:t>), aki olyan őszintén törődne ügyeitekkel </a:t>
            </a:r>
          </a:p>
        </p:txBody>
      </p:sp>
    </p:spTree>
    <p:extLst>
      <p:ext uri="{BB962C8B-B14F-4D97-AF65-F5344CB8AC3E}">
        <p14:creationId xmlns:p14="http://schemas.microsoft.com/office/powerpoint/2010/main" val="3496270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C59C59C-6F42-3D2C-ED7C-836612D3F7A6}"/>
              </a:ext>
            </a:extLst>
          </p:cNvPr>
          <p:cNvSpPr>
            <a:spLocks noGrp="1"/>
          </p:cNvSpPr>
          <p:nvPr>
            <p:ph type="title"/>
          </p:nvPr>
        </p:nvSpPr>
        <p:spPr>
          <a:xfrm>
            <a:off x="838200" y="365126"/>
            <a:ext cx="10515600" cy="960336"/>
          </a:xfrm>
        </p:spPr>
        <p:txBody>
          <a:bodyPr/>
          <a:lstStyle/>
          <a:p>
            <a:pPr algn="ctr"/>
            <a:r>
              <a:rPr lang="hu-HU" b="1" dirty="0" err="1">
                <a:latin typeface="Times New Roman" panose="02020603050405020304" pitchFamily="18" charset="0"/>
                <a:cs typeface="Times New Roman" panose="02020603050405020304" pitchFamily="18" charset="0"/>
              </a:rPr>
              <a:t>Pneuma</a:t>
            </a:r>
            <a:endParaRPr lang="hu-HU" b="1"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9073FB78-3487-C909-CCC6-F94A381B1AD5}"/>
              </a:ext>
            </a:extLst>
          </p:cNvPr>
          <p:cNvSpPr>
            <a:spLocks noGrp="1"/>
          </p:cNvSpPr>
          <p:nvPr>
            <p:ph idx="1"/>
          </p:nvPr>
        </p:nvSpPr>
        <p:spPr>
          <a:xfrm>
            <a:off x="176169" y="1291907"/>
            <a:ext cx="11666289" cy="4814253"/>
          </a:xfrm>
        </p:spPr>
        <p:txBody>
          <a:bodyPr>
            <a:normAutofit/>
          </a:bodyPr>
          <a:lstStyle/>
          <a:p>
            <a:pPr marL="0" indent="0">
              <a:buNone/>
            </a:pPr>
            <a:endParaRPr lang="hu-HU" i="1" dirty="0">
              <a:latin typeface="Times New Roman" panose="02020603050405020304" pitchFamily="18" charset="0"/>
              <a:cs typeface="Times New Roman" panose="02020603050405020304" pitchFamily="18" charset="0"/>
            </a:endParaRPr>
          </a:p>
          <a:p>
            <a:endParaRPr lang="hu-HU" i="1" dirty="0">
              <a:latin typeface="Times New Roman" panose="02020603050405020304" pitchFamily="18" charset="0"/>
              <a:cs typeface="Times New Roman" panose="02020603050405020304" pitchFamily="18" charset="0"/>
            </a:endParaRPr>
          </a:p>
          <a:p>
            <a:r>
              <a:rPr lang="hu-HU" sz="2400" i="1" dirty="0">
                <a:latin typeface="Times New Roman" panose="02020603050405020304" pitchFamily="18" charset="0"/>
                <a:cs typeface="Times New Roman" panose="02020603050405020304" pitchFamily="18" charset="0"/>
              </a:rPr>
              <a:t>Pneuma</a:t>
            </a:r>
            <a:r>
              <a:rPr lang="hu-HU" sz="2400" dirty="0">
                <a:latin typeface="Times New Roman" panose="02020603050405020304" pitchFamily="18" charset="0"/>
                <a:cs typeface="Times New Roman" panose="02020603050405020304" pitchFamily="18" charset="0"/>
              </a:rPr>
              <a:t>: „a tudatos, istenismerettel rendelkező én, az Istentől kapott „kapcsolópont” a Lélek befogadásához, a megváltott, hálás hittel élő ember, aki képes felülemelkedni a </a:t>
            </a:r>
            <a:r>
              <a:rPr lang="hu-HU" sz="2400" dirty="0" err="1">
                <a:latin typeface="Times New Roman" panose="02020603050405020304" pitchFamily="18" charset="0"/>
                <a:cs typeface="Times New Roman" panose="02020603050405020304" pitchFamily="18" charset="0"/>
              </a:rPr>
              <a:t>psyche</a:t>
            </a:r>
            <a:r>
              <a:rPr lang="hu-HU" sz="2400" dirty="0">
                <a:latin typeface="Times New Roman" panose="02020603050405020304" pitchFamily="18" charset="0"/>
                <a:cs typeface="Times New Roman" panose="02020603050405020304" pitchFamily="18" charset="0"/>
              </a:rPr>
              <a:t> </a:t>
            </a:r>
            <a:r>
              <a:rPr lang="hu-HU" sz="2400" dirty="0" err="1">
                <a:latin typeface="Times New Roman" panose="02020603050405020304" pitchFamily="18" charset="0"/>
                <a:cs typeface="Times New Roman" panose="02020603050405020304" pitchFamily="18" charset="0"/>
              </a:rPr>
              <a:t>korlátain</a:t>
            </a:r>
            <a:r>
              <a:rPr lang="hu-HU" sz="2400" dirty="0">
                <a:latin typeface="Times New Roman" panose="02020603050405020304" pitchFamily="18" charset="0"/>
                <a:cs typeface="Times New Roman" panose="02020603050405020304" pitchFamily="18" charset="0"/>
              </a:rPr>
              <a:t>.” (</a:t>
            </a:r>
            <a:r>
              <a:rPr lang="hu-HU" sz="2400" dirty="0" err="1">
                <a:latin typeface="Times New Roman" panose="02020603050405020304" pitchFamily="18" charset="0"/>
                <a:cs typeface="Times New Roman" panose="02020603050405020304" pitchFamily="18" charset="0"/>
              </a:rPr>
              <a:t>Pecsuk</a:t>
            </a:r>
            <a:r>
              <a:rPr lang="hu-HU" sz="2400" dirty="0">
                <a:latin typeface="Times New Roman" panose="02020603050405020304" pitchFamily="18" charset="0"/>
                <a:cs typeface="Times New Roman" panose="02020603050405020304" pitchFamily="18" charset="0"/>
              </a:rPr>
              <a:t> O.) </a:t>
            </a:r>
          </a:p>
          <a:p>
            <a:endParaRPr lang="hu-HU" sz="2400" dirty="0">
              <a:latin typeface="Times New Roman" panose="02020603050405020304" pitchFamily="18" charset="0"/>
              <a:cs typeface="Times New Roman" panose="02020603050405020304" pitchFamily="18" charset="0"/>
            </a:endParaRPr>
          </a:p>
          <a:p>
            <a:r>
              <a:rPr lang="hu-HU" sz="2400" dirty="0">
                <a:latin typeface="Times New Roman" panose="02020603050405020304" pitchFamily="18" charset="0"/>
                <a:cs typeface="Times New Roman" panose="02020603050405020304" pitchFamily="18" charset="0"/>
              </a:rPr>
              <a:t>Pál 146-szor használja, ebből több mint 100 esetben Isten Lelkére.</a:t>
            </a: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645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653EDF8-B629-52C2-E81B-F4673BA81B4E}"/>
              </a:ext>
            </a:extLst>
          </p:cNvPr>
          <p:cNvSpPr>
            <a:spLocks noGrp="1"/>
          </p:cNvSpPr>
          <p:nvPr>
            <p:ph idx="1"/>
          </p:nvPr>
        </p:nvSpPr>
        <p:spPr>
          <a:xfrm>
            <a:off x="201337" y="192946"/>
            <a:ext cx="11719420" cy="6493079"/>
          </a:xfrm>
        </p:spPr>
        <p:txBody>
          <a:bodyPr>
            <a:normAutofit fontScale="85000" lnSpcReduction="10000"/>
          </a:bodyPr>
          <a:lstStyle/>
          <a:p>
            <a:r>
              <a:rPr lang="hu-HU" sz="3200" dirty="0">
                <a:latin typeface="Times New Roman" panose="02020603050405020304" pitchFamily="18" charset="0"/>
                <a:cs typeface="Times New Roman" panose="02020603050405020304" pitchFamily="18" charset="0"/>
              </a:rPr>
              <a:t>Van amikor nehéz eldönteni, hogy az isteni vagy az emberi </a:t>
            </a:r>
            <a:r>
              <a:rPr lang="hu-HU" sz="3200" i="1" dirty="0" err="1">
                <a:latin typeface="Times New Roman" panose="02020603050405020304" pitchFamily="18" charset="0"/>
                <a:cs typeface="Times New Roman" panose="02020603050405020304" pitchFamily="18" charset="0"/>
              </a:rPr>
              <a:t>pneumá</a:t>
            </a:r>
            <a:r>
              <a:rPr lang="hu-HU" sz="3200" dirty="0" err="1">
                <a:latin typeface="Times New Roman" panose="02020603050405020304" pitchFamily="18" charset="0"/>
                <a:cs typeface="Times New Roman" panose="02020603050405020304" pitchFamily="18" charset="0"/>
              </a:rPr>
              <a:t>ról</a:t>
            </a:r>
            <a:r>
              <a:rPr lang="hu-HU" sz="3200" dirty="0">
                <a:latin typeface="Times New Roman" panose="02020603050405020304" pitchFamily="18" charset="0"/>
                <a:cs typeface="Times New Roman" panose="02020603050405020304" pitchFamily="18" charset="0"/>
              </a:rPr>
              <a:t> van szó:</a:t>
            </a:r>
          </a:p>
          <a:p>
            <a:pPr marL="0" indent="0">
              <a:buNone/>
            </a:pPr>
            <a:r>
              <a:rPr lang="hu-HU" sz="3200" dirty="0">
                <a:latin typeface="Times New Roman" panose="02020603050405020304" pitchFamily="18" charset="0"/>
                <a:cs typeface="Times New Roman" panose="02020603050405020304" pitchFamily="18" charset="0"/>
              </a:rPr>
              <a:t>1Kor 4,21: </a:t>
            </a:r>
            <a:r>
              <a:rPr lang="hu-HU" sz="3200" b="0" i="0" baseline="30000" dirty="0">
                <a:solidFill>
                  <a:srgbClr val="777777"/>
                </a:solidFill>
                <a:effectLst/>
                <a:latin typeface="Times New Roman" panose="02020603050405020304" pitchFamily="18" charset="0"/>
                <a:cs typeface="Times New Roman" panose="02020603050405020304" pitchFamily="18" charset="0"/>
              </a:rPr>
              <a:t>20</a:t>
            </a:r>
            <a:r>
              <a:rPr lang="hu-HU" sz="3200" b="0" i="0" dirty="0">
                <a:solidFill>
                  <a:srgbClr val="333333"/>
                </a:solidFill>
                <a:effectLst/>
                <a:latin typeface="Times New Roman" panose="02020603050405020304" pitchFamily="18" charset="0"/>
                <a:cs typeface="Times New Roman" panose="02020603050405020304" pitchFamily="18" charset="0"/>
              </a:rPr>
              <a:t>Mert nem beszédben áll az Isten országa, hanem erőben. </a:t>
            </a:r>
            <a:r>
              <a:rPr lang="hu-HU" sz="3200" b="0" i="0" baseline="30000" dirty="0">
                <a:solidFill>
                  <a:srgbClr val="777777"/>
                </a:solidFill>
                <a:effectLst/>
                <a:latin typeface="Times New Roman" panose="02020603050405020304" pitchFamily="18" charset="0"/>
                <a:cs typeface="Times New Roman" panose="02020603050405020304" pitchFamily="18" charset="0"/>
              </a:rPr>
              <a:t>21</a:t>
            </a:r>
            <a:r>
              <a:rPr lang="hu-HU" sz="3200" b="0" i="0" dirty="0">
                <a:solidFill>
                  <a:srgbClr val="333333"/>
                </a:solidFill>
                <a:effectLst/>
                <a:latin typeface="Times New Roman" panose="02020603050405020304" pitchFamily="18" charset="0"/>
                <a:cs typeface="Times New Roman" panose="02020603050405020304" pitchFamily="18" charset="0"/>
              </a:rPr>
              <a:t>Mit akartok? Bottal menjek hozzátok, vagy szeretettel és szelíd lélekkel? (</a:t>
            </a:r>
            <a:r>
              <a:rPr lang="hu-HU" sz="3200" b="0" i="1" dirty="0" err="1">
                <a:solidFill>
                  <a:srgbClr val="333333"/>
                </a:solidFill>
                <a:effectLst/>
                <a:latin typeface="Times New Roman" panose="02020603050405020304" pitchFamily="18" charset="0"/>
                <a:cs typeface="Times New Roman" panose="02020603050405020304" pitchFamily="18" charset="0"/>
              </a:rPr>
              <a:t>en</a:t>
            </a:r>
            <a:r>
              <a:rPr lang="hu-HU" sz="3200" b="0" i="1" dirty="0">
                <a:solidFill>
                  <a:srgbClr val="333333"/>
                </a:solidFill>
                <a:effectLst/>
                <a:latin typeface="Times New Roman" panose="02020603050405020304" pitchFamily="18" charset="0"/>
                <a:cs typeface="Times New Roman" panose="02020603050405020304" pitchFamily="18" charset="0"/>
              </a:rPr>
              <a:t> agapé </a:t>
            </a:r>
            <a:r>
              <a:rPr lang="hu-HU" sz="3200" b="0" i="1" dirty="0" err="1">
                <a:solidFill>
                  <a:srgbClr val="333333"/>
                </a:solidFill>
                <a:effectLst/>
                <a:latin typeface="Times New Roman" panose="02020603050405020304" pitchFamily="18" charset="0"/>
                <a:cs typeface="Times New Roman" panose="02020603050405020304" pitchFamily="18" charset="0"/>
              </a:rPr>
              <a:t>pneumati</a:t>
            </a:r>
            <a:r>
              <a:rPr lang="hu-HU" sz="3200" b="0" i="1" dirty="0">
                <a:solidFill>
                  <a:srgbClr val="333333"/>
                </a:solidFill>
                <a:effectLst/>
                <a:latin typeface="Times New Roman" panose="02020603050405020304" pitchFamily="18" charset="0"/>
                <a:cs typeface="Times New Roman" panose="02020603050405020304" pitchFamily="18" charset="0"/>
              </a:rPr>
              <a:t> te </a:t>
            </a:r>
            <a:r>
              <a:rPr lang="hu-HU" sz="3200" b="0" i="1" dirty="0" err="1">
                <a:solidFill>
                  <a:srgbClr val="333333"/>
                </a:solidFill>
                <a:effectLst/>
                <a:latin typeface="Times New Roman" panose="02020603050405020304" pitchFamily="18" charset="0"/>
                <a:cs typeface="Times New Roman" panose="02020603050405020304" pitchFamily="18" charset="0"/>
              </a:rPr>
              <a:t>prautétos</a:t>
            </a:r>
            <a:r>
              <a:rPr lang="hu-HU" sz="3200" b="0" i="0" dirty="0">
                <a:solidFill>
                  <a:srgbClr val="333333"/>
                </a:solidFill>
                <a:effectLst/>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0" indent="0">
              <a:buNone/>
            </a:pPr>
            <a:endParaRPr lang="hu-HU" sz="3200" dirty="0">
              <a:latin typeface="Times New Roman" panose="02020603050405020304" pitchFamily="18" charset="0"/>
              <a:cs typeface="Times New Roman" panose="02020603050405020304" pitchFamily="18" charset="0"/>
            </a:endParaRPr>
          </a:p>
          <a:p>
            <a:pPr marL="0" indent="0">
              <a:buNone/>
            </a:pPr>
            <a:r>
              <a:rPr lang="hu-HU" sz="3200" dirty="0">
                <a:latin typeface="Times New Roman" panose="02020603050405020304" pitchFamily="18" charset="0"/>
                <a:cs typeface="Times New Roman" panose="02020603050405020304" pitchFamily="18" charset="0"/>
              </a:rPr>
              <a:t>1Kor 14,15: Imádkozom lélekkel, de imádkozom értelemmel is, dicséretet éneklek lélekkel, de dicséretet éneklek értelemmel is.</a:t>
            </a:r>
          </a:p>
          <a:p>
            <a:pPr marL="0" indent="0">
              <a:buNone/>
            </a:pPr>
            <a:endParaRPr lang="hu-HU" sz="3200" dirty="0">
              <a:latin typeface="Times New Roman" panose="02020603050405020304" pitchFamily="18" charset="0"/>
              <a:cs typeface="Times New Roman" panose="02020603050405020304" pitchFamily="18" charset="0"/>
            </a:endParaRPr>
          </a:p>
          <a:p>
            <a:pPr marL="0" indent="0">
              <a:buNone/>
            </a:pPr>
            <a:r>
              <a:rPr lang="hu-HU" sz="3200" dirty="0">
                <a:latin typeface="Times New Roman" panose="02020603050405020304" pitchFamily="18" charset="0"/>
                <a:cs typeface="Times New Roman" panose="02020603050405020304" pitchFamily="18" charset="0"/>
              </a:rPr>
              <a:t>1Kor 14,32: A prófétákban lévő lélek pedig alárendeli magát a prófétáknak.</a:t>
            </a:r>
          </a:p>
          <a:p>
            <a:pPr marL="0" indent="0">
              <a:buNone/>
            </a:pPr>
            <a:endParaRPr lang="hu-HU" sz="3200" dirty="0">
              <a:latin typeface="Times New Roman" panose="02020603050405020304" pitchFamily="18" charset="0"/>
              <a:cs typeface="Times New Roman" panose="02020603050405020304" pitchFamily="18" charset="0"/>
            </a:endParaRPr>
          </a:p>
          <a:p>
            <a:pPr marL="0" indent="0">
              <a:buNone/>
            </a:pPr>
            <a:r>
              <a:rPr lang="hu-HU" sz="3200" dirty="0">
                <a:latin typeface="Times New Roman" panose="02020603050405020304" pitchFamily="18" charset="0"/>
                <a:cs typeface="Times New Roman" panose="02020603050405020304" pitchFamily="18" charset="0"/>
              </a:rPr>
              <a:t>2Kor 4,13: Mivel pedig a hitnek ugyanaz a Lelke van bennünk, ahogyan meg van írva: „Hittem, azért szóltam”, mi is hiszünk, és azért szólunk.</a:t>
            </a:r>
          </a:p>
        </p:txBody>
      </p:sp>
    </p:spTree>
    <p:extLst>
      <p:ext uri="{BB962C8B-B14F-4D97-AF65-F5344CB8AC3E}">
        <p14:creationId xmlns:p14="http://schemas.microsoft.com/office/powerpoint/2010/main" val="408665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2A5577-D528-6381-ED39-808E380EB503}"/>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4B769148-6C1A-2E7C-C9D4-1912F5E9AD3C}"/>
              </a:ext>
            </a:extLst>
          </p:cNvPr>
          <p:cNvSpPr>
            <a:spLocks noGrp="1"/>
          </p:cNvSpPr>
          <p:nvPr>
            <p:ph idx="1"/>
          </p:nvPr>
        </p:nvSpPr>
        <p:spPr>
          <a:xfrm>
            <a:off x="426720" y="2015732"/>
            <a:ext cx="11480799" cy="3927868"/>
          </a:xfrm>
        </p:spPr>
        <p:txBody>
          <a:bodyPr/>
          <a:lstStyle/>
          <a:p>
            <a:pPr marL="0" marR="0" lvl="0" indent="0" algn="l" defTabSz="914400" rtl="0" eaLnBrk="1" fontAlgn="auto" latinLnBrk="0" hangingPunct="1">
              <a:lnSpc>
                <a:spcPct val="120000"/>
              </a:lnSpc>
              <a:spcBef>
                <a:spcPts val="1000"/>
              </a:spcBef>
              <a:spcAft>
                <a:spcPts val="0"/>
              </a:spcAft>
              <a:buClr>
                <a:srgbClr val="B71E42"/>
              </a:buClr>
              <a:buSzPct val="100000"/>
              <a:buNone/>
              <a:tabLst/>
              <a:defRPr/>
            </a:pP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Róm 8,14: „Akiket pedig Isten Lelke vezérel, azok Isten fiai.”</a:t>
            </a:r>
          </a:p>
          <a:p>
            <a:pPr marL="0" marR="0" lvl="0" indent="0" algn="just"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hu-HU" sz="2400" b="0" i="0" u="none" strike="noStrike" kern="1200" cap="none" spc="0" normalizeH="0" baseline="0" noProof="0" dirty="0" err="1">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Jn</a:t>
            </a: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 4,24: „Az Isten Lélek, és akik imádják őt, azoknak lélekben és igazságban kell imádniuk.” </a:t>
            </a:r>
          </a:p>
          <a:p>
            <a:pPr marL="0" marR="0" lvl="0" indent="0" algn="just"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hu-HU" sz="2400" b="0" i="0" u="none" strike="noStrike" kern="1200" cap="none" spc="0" normalizeH="0" baseline="0" noProof="0" dirty="0" err="1">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Gal</a:t>
            </a: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 5,25: „Ha a Lélek által élünk, akkor éljünk is a Lélek szerint.” </a:t>
            </a:r>
          </a:p>
          <a:p>
            <a:pPr marL="0" marR="0" lvl="0" indent="0" algn="just"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hu-HU" sz="24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rPr>
              <a:t>2Kor 3,17-18: „Az Úr pedig a Lélek, és ahol az Úr Lelke, ott a szabadság. Mi pedig, miközben fedetlen arccal, mint egy tükörben szemléljük az Úr dicsőségét mindnyájan, ugyanarra a képre formálódunk át az Úr Lelke által dicsőségről dicsőségre.”</a:t>
            </a:r>
          </a:p>
          <a:p>
            <a:endParaRPr lang="hu-HU" dirty="0"/>
          </a:p>
        </p:txBody>
      </p:sp>
    </p:spTree>
    <p:extLst>
      <p:ext uri="{BB962C8B-B14F-4D97-AF65-F5344CB8AC3E}">
        <p14:creationId xmlns:p14="http://schemas.microsoft.com/office/powerpoint/2010/main" val="222758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23674859-63AA-DD52-14FE-7F7E79733F28}"/>
              </a:ext>
            </a:extLst>
          </p:cNvPr>
          <p:cNvSpPr>
            <a:spLocks noGrp="1"/>
          </p:cNvSpPr>
          <p:nvPr>
            <p:ph idx="1"/>
          </p:nvPr>
        </p:nvSpPr>
        <p:spPr>
          <a:xfrm>
            <a:off x="411061" y="251670"/>
            <a:ext cx="11585196" cy="6442745"/>
          </a:xfrm>
        </p:spPr>
        <p:txBody>
          <a:bodyPr>
            <a:normAutofit lnSpcReduction="10000"/>
          </a:bodyPr>
          <a:lstStyle/>
          <a:p>
            <a:pPr marL="0" indent="0">
              <a:buNone/>
            </a:pPr>
            <a:r>
              <a:rPr lang="hu-HU" sz="3200" dirty="0">
                <a:latin typeface="Times New Roman" panose="02020603050405020304" pitchFamily="18" charset="0"/>
                <a:cs typeface="Times New Roman" panose="02020603050405020304" pitchFamily="18" charset="0"/>
              </a:rPr>
              <a:t>Gal 6,1: Testvéreim, ha valakit tetten is érnek valamilyen bűnben, ti, akik lelki emberek vagytok (</a:t>
            </a:r>
            <a:r>
              <a:rPr lang="hu-HU" sz="3200" i="1" dirty="0" err="1">
                <a:latin typeface="Times New Roman" panose="02020603050405020304" pitchFamily="18" charset="0"/>
                <a:cs typeface="Times New Roman" panose="02020603050405020304" pitchFamily="18" charset="0"/>
              </a:rPr>
              <a:t>hümeis</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hoi</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pneumatikoi</a:t>
            </a:r>
            <a:r>
              <a:rPr lang="hu-HU" sz="3200" dirty="0">
                <a:latin typeface="Times New Roman" panose="02020603050405020304" pitchFamily="18" charset="0"/>
                <a:cs typeface="Times New Roman" panose="02020603050405020304" pitchFamily="18" charset="0"/>
              </a:rPr>
              <a:t>), igazítsátok helyre az ilyet szelíd lélekkel. (</a:t>
            </a:r>
            <a:r>
              <a:rPr lang="hu-HU" sz="3200" i="1" dirty="0" err="1">
                <a:latin typeface="Times New Roman" panose="02020603050405020304" pitchFamily="18" charset="0"/>
                <a:cs typeface="Times New Roman" panose="02020603050405020304" pitchFamily="18" charset="0"/>
              </a:rPr>
              <a:t>en</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pneumati</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prautétos</a:t>
            </a:r>
            <a:r>
              <a:rPr lang="hu-HU" sz="3200" dirty="0">
                <a:latin typeface="Times New Roman" panose="02020603050405020304" pitchFamily="18" charset="0"/>
                <a:cs typeface="Times New Roman" panose="02020603050405020304" pitchFamily="18" charset="0"/>
              </a:rPr>
              <a:t>)</a:t>
            </a:r>
          </a:p>
          <a:p>
            <a:pPr marL="0" indent="0">
              <a:buNone/>
            </a:pPr>
            <a:endParaRPr lang="hu-HU" sz="3200" dirty="0">
              <a:latin typeface="Times New Roman" panose="02020603050405020304" pitchFamily="18" charset="0"/>
              <a:cs typeface="Times New Roman" panose="02020603050405020304" pitchFamily="18" charset="0"/>
            </a:endParaRPr>
          </a:p>
          <a:p>
            <a:pPr marL="0" indent="0">
              <a:buNone/>
            </a:pPr>
            <a:r>
              <a:rPr lang="hu-HU" sz="3200" dirty="0" err="1">
                <a:latin typeface="Times New Roman" panose="02020603050405020304" pitchFamily="18" charset="0"/>
                <a:cs typeface="Times New Roman" panose="02020603050405020304" pitchFamily="18" charset="0"/>
              </a:rPr>
              <a:t>Ef</a:t>
            </a:r>
            <a:r>
              <a:rPr lang="hu-HU" sz="3200" dirty="0">
                <a:latin typeface="Times New Roman" panose="02020603050405020304" pitchFamily="18" charset="0"/>
                <a:cs typeface="Times New Roman" panose="02020603050405020304" pitchFamily="18" charset="0"/>
              </a:rPr>
              <a:t> 1,17: és kérem, hogy a mi Urunk Jézus Krisztus Istene, a dicsőség Atyja adja meg nektek a bölcsesség és a kinyilatkoztatás Lelkét (</a:t>
            </a:r>
            <a:r>
              <a:rPr lang="hu-HU" sz="3200" i="1" dirty="0">
                <a:latin typeface="Times New Roman" panose="02020603050405020304" pitchFamily="18" charset="0"/>
                <a:cs typeface="Times New Roman" panose="02020603050405020304" pitchFamily="18" charset="0"/>
              </a:rPr>
              <a:t>dóé </a:t>
            </a:r>
            <a:r>
              <a:rPr lang="hu-HU" sz="3200" i="1" dirty="0" err="1">
                <a:latin typeface="Times New Roman" panose="02020603050405020304" pitchFamily="18" charset="0"/>
                <a:cs typeface="Times New Roman" panose="02020603050405020304" pitchFamily="18" charset="0"/>
              </a:rPr>
              <a:t>hümin</a:t>
            </a:r>
            <a:r>
              <a:rPr lang="hu-HU" sz="3200" i="1" dirty="0">
                <a:latin typeface="Times New Roman" panose="02020603050405020304" pitchFamily="18" charset="0"/>
                <a:cs typeface="Times New Roman" panose="02020603050405020304" pitchFamily="18" charset="0"/>
              </a:rPr>
              <a:t> pneuma </a:t>
            </a:r>
            <a:r>
              <a:rPr lang="hu-HU" sz="3200" i="1" dirty="0" err="1">
                <a:latin typeface="Times New Roman" panose="02020603050405020304" pitchFamily="18" charset="0"/>
                <a:cs typeface="Times New Roman" panose="02020603050405020304" pitchFamily="18" charset="0"/>
              </a:rPr>
              <a:t>sophias</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kai</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apokalüpseós</a:t>
            </a:r>
            <a:r>
              <a:rPr lang="hu-HU" sz="3200" dirty="0">
                <a:latin typeface="Times New Roman" panose="02020603050405020304" pitchFamily="18" charset="0"/>
                <a:cs typeface="Times New Roman" panose="02020603050405020304" pitchFamily="18" charset="0"/>
              </a:rPr>
              <a:t>), hogy megismerjétek őt;</a:t>
            </a:r>
          </a:p>
          <a:p>
            <a:pPr marL="0" indent="0">
              <a:buNone/>
            </a:pPr>
            <a:endParaRPr lang="hu-HU" sz="3200" dirty="0">
              <a:latin typeface="Times New Roman" panose="02020603050405020304" pitchFamily="18" charset="0"/>
              <a:cs typeface="Times New Roman" panose="02020603050405020304" pitchFamily="18" charset="0"/>
            </a:endParaRPr>
          </a:p>
          <a:p>
            <a:pPr marL="0" indent="0">
              <a:buNone/>
            </a:pPr>
            <a:r>
              <a:rPr lang="hu-HU" sz="3200" dirty="0" err="1">
                <a:latin typeface="Times New Roman" panose="02020603050405020304" pitchFamily="18" charset="0"/>
                <a:cs typeface="Times New Roman" panose="02020603050405020304" pitchFamily="18" charset="0"/>
              </a:rPr>
              <a:t>Fil</a:t>
            </a:r>
            <a:r>
              <a:rPr lang="hu-HU" sz="3200" dirty="0">
                <a:latin typeface="Times New Roman" panose="02020603050405020304" pitchFamily="18" charset="0"/>
                <a:cs typeface="Times New Roman" panose="02020603050405020304" pitchFamily="18" charset="0"/>
              </a:rPr>
              <a:t> 1.27: azt halljam rólatok, hogy megálltok egy Lélekben (</a:t>
            </a:r>
            <a:r>
              <a:rPr lang="hu-HU" sz="3200" i="1" dirty="0" err="1">
                <a:latin typeface="Times New Roman" panose="02020603050405020304" pitchFamily="18" charset="0"/>
                <a:cs typeface="Times New Roman" panose="02020603050405020304" pitchFamily="18" charset="0"/>
              </a:rPr>
              <a:t>en</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heni</a:t>
            </a:r>
            <a:r>
              <a:rPr lang="hu-HU" sz="3200" i="1" dirty="0">
                <a:latin typeface="Times New Roman" panose="02020603050405020304" pitchFamily="18" charset="0"/>
                <a:cs typeface="Times New Roman" panose="02020603050405020304" pitchFamily="18" charset="0"/>
              </a:rPr>
              <a:t> </a:t>
            </a:r>
            <a:r>
              <a:rPr lang="hu-HU" sz="3200" i="1" dirty="0" err="1">
                <a:latin typeface="Times New Roman" panose="02020603050405020304" pitchFamily="18" charset="0"/>
                <a:cs typeface="Times New Roman" panose="02020603050405020304" pitchFamily="18" charset="0"/>
              </a:rPr>
              <a:t>pneumati</a:t>
            </a:r>
            <a:r>
              <a:rPr lang="hu-HU" sz="3200" dirty="0">
                <a:latin typeface="Times New Roman" panose="02020603050405020304" pitchFamily="18" charset="0"/>
                <a:cs typeface="Times New Roman" panose="02020603050405020304" pitchFamily="18" charset="0"/>
              </a:rPr>
              <a:t>), egy szívvel, együtt küzdve az evangélium hitéért, </a:t>
            </a:r>
          </a:p>
          <a:p>
            <a:endParaRPr lang="hu-HU" dirty="0"/>
          </a:p>
        </p:txBody>
      </p:sp>
    </p:spTree>
    <p:extLst>
      <p:ext uri="{BB962C8B-B14F-4D97-AF65-F5344CB8AC3E}">
        <p14:creationId xmlns:p14="http://schemas.microsoft.com/office/powerpoint/2010/main" val="3744773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BA0F0B3E-057C-685D-9761-C6E34B0D46D3}"/>
              </a:ext>
            </a:extLst>
          </p:cNvPr>
          <p:cNvSpPr>
            <a:spLocks noGrp="1"/>
          </p:cNvSpPr>
          <p:nvPr>
            <p:ph idx="1"/>
          </p:nvPr>
        </p:nvSpPr>
        <p:spPr>
          <a:xfrm>
            <a:off x="172720" y="132080"/>
            <a:ext cx="11917679" cy="6570723"/>
          </a:xfrm>
        </p:spPr>
        <p:txBody>
          <a:bodyPr>
            <a:normAutofit fontScale="55000" lnSpcReduction="20000"/>
          </a:bodyPr>
          <a:lstStyle/>
          <a:p>
            <a:r>
              <a:rPr lang="hu-HU" dirty="0">
                <a:latin typeface="Times New Roman" panose="02020603050405020304" pitchFamily="18" charset="0"/>
                <a:cs typeface="Times New Roman" panose="02020603050405020304" pitchFamily="18" charset="0"/>
              </a:rPr>
              <a:t>Az emberi pneuma (19 esetben biztos):</a:t>
            </a:r>
          </a:p>
          <a:p>
            <a:pPr marL="0" indent="0">
              <a:buNone/>
            </a:pPr>
            <a:r>
              <a:rPr lang="hu-HU" dirty="0">
                <a:latin typeface="Times New Roman" panose="02020603050405020304" pitchFamily="18" charset="0"/>
                <a:cs typeface="Times New Roman" panose="02020603050405020304" pitchFamily="18" charset="0"/>
              </a:rPr>
              <a:t>Róm 1,9: Mert Isten a tanúm, akit lelkemből szolgálok Fia evangéliumának hirdetésével, hogy szüntelenül megemlékezem rólatok,</a:t>
            </a:r>
          </a:p>
          <a:p>
            <a:pPr marL="0" indent="0">
              <a:buNone/>
            </a:pPr>
            <a:r>
              <a:rPr lang="hu-HU" dirty="0">
                <a:latin typeface="Times New Roman" panose="02020603050405020304" pitchFamily="18" charset="0"/>
                <a:cs typeface="Times New Roman" panose="02020603050405020304" pitchFamily="18" charset="0"/>
              </a:rPr>
              <a:t>Róm 8,16: Maga a Lélek tesz bizonyságot a mi lelkünkkel együtt arról, hogy Isten gyermekei vagyunk.</a:t>
            </a:r>
          </a:p>
          <a:p>
            <a:pPr marL="0" indent="0">
              <a:buNone/>
            </a:pPr>
            <a:r>
              <a:rPr lang="hu-HU" dirty="0">
                <a:latin typeface="Times New Roman" panose="02020603050405020304" pitchFamily="18" charset="0"/>
                <a:cs typeface="Times New Roman" panose="02020603050405020304" pitchFamily="18" charset="0"/>
              </a:rPr>
              <a:t>1Kor 2,11: Mert ki ismerheti meg az emberek közül azt, ami az emberben van? Egyedül az emberi lélek, amely benne lakik. Ugyanígy azt sem ismerheti senki, ami Istenben van, csak Isten Lelke. </a:t>
            </a:r>
          </a:p>
          <a:p>
            <a:pPr marL="0" indent="0">
              <a:buNone/>
            </a:pPr>
            <a:r>
              <a:rPr lang="hu-HU" dirty="0">
                <a:latin typeface="Times New Roman" panose="02020603050405020304" pitchFamily="18" charset="0"/>
                <a:cs typeface="Times New Roman" panose="02020603050405020304" pitchFamily="18" charset="0"/>
              </a:rPr>
              <a:t>1Kor 5,3-5: Mert én, aki testben távol vagyok, de lélekben jelen, mint jelenlevő már ítéltem afelett, aki így cselekedett. Úgy ítéltem, hogy miután az Úr Jézus nevében összegyűltünk, ti és az én lelkem, a mi Urunk Jézus hatalmával, átadjuk az ilyet a Sátánnak teste pusztulására, hogy lelke üdvözüljön az Úrnak ama napján.</a:t>
            </a:r>
          </a:p>
          <a:p>
            <a:pPr marL="0" indent="0">
              <a:buNone/>
            </a:pPr>
            <a:r>
              <a:rPr lang="hu-HU" dirty="0">
                <a:latin typeface="Times New Roman" panose="02020603050405020304" pitchFamily="18" charset="0"/>
                <a:cs typeface="Times New Roman" panose="02020603050405020304" pitchFamily="18" charset="0"/>
              </a:rPr>
              <a:t>1Kor 7,34: A nem férjes asszony és a hajadon az Úr dolgaival törődik, hogy szent legyen testében is, lelkében is;</a:t>
            </a:r>
          </a:p>
          <a:p>
            <a:pPr marL="0" indent="0">
              <a:buNone/>
            </a:pPr>
            <a:r>
              <a:rPr lang="hu-HU" dirty="0">
                <a:latin typeface="Times New Roman" panose="02020603050405020304" pitchFamily="18" charset="0"/>
                <a:cs typeface="Times New Roman" panose="02020603050405020304" pitchFamily="18" charset="0"/>
              </a:rPr>
              <a:t>1Kor 14,14: Mert ha nyelveken szólva imádkozom, a lelkem ugyan imádkozik, de az értelmemet nem használom.</a:t>
            </a:r>
          </a:p>
          <a:p>
            <a:pPr marL="0" indent="0">
              <a:buNone/>
            </a:pPr>
            <a:r>
              <a:rPr lang="hu-HU" dirty="0">
                <a:latin typeface="Times New Roman" panose="02020603050405020304" pitchFamily="18" charset="0"/>
                <a:cs typeface="Times New Roman" panose="02020603050405020304" pitchFamily="18" charset="0"/>
              </a:rPr>
              <a:t>1Kor 16,18: </a:t>
            </a:r>
            <a:r>
              <a:rPr lang="nn-NO" dirty="0">
                <a:latin typeface="Times New Roman" panose="02020603050405020304" pitchFamily="18" charset="0"/>
                <a:cs typeface="Times New Roman" panose="02020603050405020304" pitchFamily="18" charset="0"/>
              </a:rPr>
              <a:t>Mert felüdítették mind az én lelkemet, mind a tiéteket.</a:t>
            </a:r>
            <a:endParaRPr lang="hu-HU" dirty="0">
              <a:latin typeface="Times New Roman" panose="02020603050405020304" pitchFamily="18" charset="0"/>
              <a:cs typeface="Times New Roman" panose="02020603050405020304" pitchFamily="18" charset="0"/>
            </a:endParaRPr>
          </a:p>
          <a:p>
            <a:pPr marL="0" indent="0">
              <a:buNone/>
            </a:pPr>
            <a:r>
              <a:rPr lang="hu-HU" dirty="0">
                <a:latin typeface="Times New Roman" panose="02020603050405020304" pitchFamily="18" charset="0"/>
                <a:cs typeface="Times New Roman" panose="02020603050405020304" pitchFamily="18" charset="0"/>
              </a:rPr>
              <a:t>2Kor 2,13: nem volt nyugalma lelkemnek, mivel nem találtam Titusz testvéremet.</a:t>
            </a:r>
          </a:p>
          <a:p>
            <a:pPr marL="0" indent="0">
              <a:buNone/>
            </a:pPr>
            <a:r>
              <a:rPr lang="hu-HU" dirty="0">
                <a:latin typeface="Times New Roman" panose="02020603050405020304" pitchFamily="18" charset="0"/>
                <a:cs typeface="Times New Roman" panose="02020603050405020304" pitchFamily="18" charset="0"/>
              </a:rPr>
              <a:t>2Kor 7,1: Mivel tehát ilyen ígéreteink vannak, szeretteim, tisztítsuk meg magunkat minden testi és lelki </a:t>
            </a:r>
            <a:r>
              <a:rPr lang="hu-HU" dirty="0" err="1">
                <a:latin typeface="Times New Roman" panose="02020603050405020304" pitchFamily="18" charset="0"/>
                <a:cs typeface="Times New Roman" panose="02020603050405020304" pitchFamily="18" charset="0"/>
              </a:rPr>
              <a:t>tisztátalanságtól</a:t>
            </a:r>
            <a:r>
              <a:rPr lang="hu-HU"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apo</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pantos</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molüsmou</a:t>
            </a:r>
            <a:r>
              <a:rPr lang="hu-HU" i="1" dirty="0">
                <a:latin typeface="Times New Roman" panose="02020603050405020304" pitchFamily="18" charset="0"/>
                <a:cs typeface="Times New Roman" panose="02020603050405020304" pitchFamily="18" charset="0"/>
              </a:rPr>
              <a:t> sarkos </a:t>
            </a:r>
            <a:r>
              <a:rPr lang="hu-HU" i="1" dirty="0" err="1">
                <a:latin typeface="Times New Roman" panose="02020603050405020304" pitchFamily="18" charset="0"/>
                <a:cs typeface="Times New Roman" panose="02020603050405020304" pitchFamily="18" charset="0"/>
              </a:rPr>
              <a:t>kai</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pneumatos</a:t>
            </a:r>
            <a:r>
              <a:rPr lang="hu-HU" dirty="0">
                <a:latin typeface="Times New Roman" panose="02020603050405020304" pitchFamily="18" charset="0"/>
                <a:cs typeface="Times New Roman" panose="02020603050405020304" pitchFamily="18" charset="0"/>
              </a:rPr>
              <a:t>), és Isten félelmében tegyük teljessé </a:t>
            </a:r>
            <a:r>
              <a:rPr lang="hu-HU" dirty="0" err="1">
                <a:latin typeface="Times New Roman" panose="02020603050405020304" pitchFamily="18" charset="0"/>
                <a:cs typeface="Times New Roman" panose="02020603050405020304" pitchFamily="18" charset="0"/>
              </a:rPr>
              <a:t>megszentelődésünket</a:t>
            </a:r>
            <a:r>
              <a:rPr lang="hu-HU" dirty="0">
                <a:latin typeface="Times New Roman" panose="02020603050405020304" pitchFamily="18" charset="0"/>
                <a:cs typeface="Times New Roman" panose="02020603050405020304" pitchFamily="18" charset="0"/>
              </a:rPr>
              <a:t>!</a:t>
            </a:r>
          </a:p>
          <a:p>
            <a:pPr marL="0" indent="0">
              <a:buNone/>
            </a:pPr>
            <a:r>
              <a:rPr lang="hu-HU" dirty="0">
                <a:latin typeface="Times New Roman" panose="02020603050405020304" pitchFamily="18" charset="0"/>
                <a:cs typeface="Times New Roman" panose="02020603050405020304" pitchFamily="18" charset="0"/>
              </a:rPr>
              <a:t>2Kor 7,13: még jobban örültünk Titusz örömének, hiszen ti mindnyájan megnyugtattátok a lelkét.</a:t>
            </a:r>
          </a:p>
          <a:p>
            <a:pPr marL="0" indent="0">
              <a:buNone/>
            </a:pPr>
            <a:r>
              <a:rPr lang="hu-HU" dirty="0">
                <a:latin typeface="Times New Roman" panose="02020603050405020304" pitchFamily="18" charset="0"/>
                <a:cs typeface="Times New Roman" panose="02020603050405020304" pitchFamily="18" charset="0"/>
              </a:rPr>
              <a:t>Gal 6,18: A mi Urunk Jézus Krisztus kegyelme legyen a ti lelketekkel, testvéreim. Ámen.</a:t>
            </a:r>
          </a:p>
          <a:p>
            <a:pPr marL="0" indent="0">
              <a:buNone/>
            </a:pPr>
            <a:r>
              <a:rPr lang="hu-HU" dirty="0" err="1">
                <a:latin typeface="Times New Roman" panose="02020603050405020304" pitchFamily="18" charset="0"/>
                <a:cs typeface="Times New Roman" panose="02020603050405020304" pitchFamily="18" charset="0"/>
              </a:rPr>
              <a:t>Ef</a:t>
            </a:r>
            <a:r>
              <a:rPr lang="hu-HU" dirty="0">
                <a:latin typeface="Times New Roman" panose="02020603050405020304" pitchFamily="18" charset="0"/>
                <a:cs typeface="Times New Roman" panose="02020603050405020304" pitchFamily="18" charset="0"/>
              </a:rPr>
              <a:t> 4,23: újuljatok meg lelketekben és elmétekben,</a:t>
            </a:r>
          </a:p>
          <a:p>
            <a:pPr marL="0" indent="0">
              <a:buNone/>
            </a:pPr>
            <a:r>
              <a:rPr lang="hu-HU" dirty="0" err="1">
                <a:latin typeface="Times New Roman" panose="02020603050405020304" pitchFamily="18" charset="0"/>
                <a:cs typeface="Times New Roman" panose="02020603050405020304" pitchFamily="18" charset="0"/>
              </a:rPr>
              <a:t>Fil</a:t>
            </a:r>
            <a:r>
              <a:rPr lang="hu-HU" dirty="0">
                <a:latin typeface="Times New Roman" panose="02020603050405020304" pitchFamily="18" charset="0"/>
                <a:cs typeface="Times New Roman" panose="02020603050405020304" pitchFamily="18" charset="0"/>
              </a:rPr>
              <a:t> 4,23: A mi Urunk Jézus Krisztus kegyelme legyen a ti lelketekkel!</a:t>
            </a:r>
          </a:p>
          <a:p>
            <a:pPr marL="0" indent="0">
              <a:buNone/>
            </a:pPr>
            <a:r>
              <a:rPr lang="hu-HU" dirty="0" err="1">
                <a:latin typeface="Times New Roman" panose="02020603050405020304" pitchFamily="18" charset="0"/>
                <a:cs typeface="Times New Roman" panose="02020603050405020304" pitchFamily="18" charset="0"/>
              </a:rPr>
              <a:t>Kol</a:t>
            </a:r>
            <a:r>
              <a:rPr lang="hu-HU" dirty="0">
                <a:latin typeface="Times New Roman" panose="02020603050405020304" pitchFamily="18" charset="0"/>
                <a:cs typeface="Times New Roman" panose="02020603050405020304" pitchFamily="18" charset="0"/>
              </a:rPr>
              <a:t> 2,5: Mert ha távol vagyok is testben, lélekben mégis veletek vagyok, </a:t>
            </a:r>
          </a:p>
          <a:p>
            <a:pPr marL="0" indent="0">
              <a:buNone/>
            </a:pPr>
            <a:r>
              <a:rPr lang="hu-HU" dirty="0">
                <a:latin typeface="Times New Roman" panose="02020603050405020304" pitchFamily="18" charset="0"/>
                <a:cs typeface="Times New Roman" panose="02020603050405020304" pitchFamily="18" charset="0"/>
              </a:rPr>
              <a:t>1Thessz 5,23: A békesség Istene szenteljen meg titeket teljesen, és őrizze meg a ti lelketeket, elméteket és testeteket (</a:t>
            </a:r>
            <a:r>
              <a:rPr lang="hu-HU" i="1" dirty="0" err="1">
                <a:latin typeface="Times New Roman" panose="02020603050405020304" pitchFamily="18" charset="0"/>
                <a:cs typeface="Times New Roman" panose="02020603050405020304" pitchFamily="18" charset="0"/>
              </a:rPr>
              <a:t>to</a:t>
            </a:r>
            <a:r>
              <a:rPr lang="hu-HU" i="1" dirty="0">
                <a:latin typeface="Times New Roman" panose="02020603050405020304" pitchFamily="18" charset="0"/>
                <a:cs typeface="Times New Roman" panose="02020603050405020304" pitchFamily="18" charset="0"/>
              </a:rPr>
              <a:t> pneuma </a:t>
            </a:r>
            <a:r>
              <a:rPr lang="hu-HU" i="1" dirty="0" err="1">
                <a:latin typeface="Times New Roman" panose="02020603050405020304" pitchFamily="18" charset="0"/>
                <a:cs typeface="Times New Roman" panose="02020603050405020304" pitchFamily="18" charset="0"/>
              </a:rPr>
              <a:t>kai</a:t>
            </a:r>
            <a:r>
              <a:rPr lang="hu-HU" i="1" dirty="0">
                <a:latin typeface="Times New Roman" panose="02020603050405020304" pitchFamily="18" charset="0"/>
                <a:cs typeface="Times New Roman" panose="02020603050405020304" pitchFamily="18" charset="0"/>
              </a:rPr>
              <a:t> hé </a:t>
            </a:r>
            <a:r>
              <a:rPr lang="hu-HU" i="1" dirty="0" err="1">
                <a:latin typeface="Times New Roman" panose="02020603050405020304" pitchFamily="18" charset="0"/>
                <a:cs typeface="Times New Roman" panose="02020603050405020304" pitchFamily="18" charset="0"/>
              </a:rPr>
              <a:t>psükhé</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kai</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to</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teljes épségben, feddhetetlenül a mi Urunk Jézus Krisztus eljövetelére.</a:t>
            </a:r>
          </a:p>
          <a:p>
            <a:pPr marL="0" indent="0">
              <a:buNone/>
            </a:pPr>
            <a:r>
              <a:rPr lang="hu-HU" dirty="0">
                <a:latin typeface="Times New Roman" panose="02020603050405020304" pitchFamily="18" charset="0"/>
                <a:cs typeface="Times New Roman" panose="02020603050405020304" pitchFamily="18" charset="0"/>
              </a:rPr>
              <a:t>2Tim 4,22: Az Úr legyen a lelkeddel!</a:t>
            </a:r>
          </a:p>
          <a:p>
            <a:pPr marL="0" indent="0">
              <a:buNone/>
            </a:pPr>
            <a:r>
              <a:rPr lang="hu-HU" dirty="0" err="1">
                <a:latin typeface="Times New Roman" panose="02020603050405020304" pitchFamily="18" charset="0"/>
                <a:cs typeface="Times New Roman" panose="02020603050405020304" pitchFamily="18" charset="0"/>
              </a:rPr>
              <a:t>Filem</a:t>
            </a:r>
            <a:r>
              <a:rPr lang="hu-HU" dirty="0">
                <a:latin typeface="Times New Roman" panose="02020603050405020304" pitchFamily="18" charset="0"/>
                <a:cs typeface="Times New Roman" panose="02020603050405020304" pitchFamily="18" charset="0"/>
              </a:rPr>
              <a:t> 25: Az Úr Jézus Krisztus kegyelme legyen a ti lelketekkel!</a:t>
            </a:r>
          </a:p>
        </p:txBody>
      </p:sp>
    </p:spTree>
    <p:extLst>
      <p:ext uri="{BB962C8B-B14F-4D97-AF65-F5344CB8AC3E}">
        <p14:creationId xmlns:p14="http://schemas.microsoft.com/office/powerpoint/2010/main" val="20179646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D4F15002-516E-1E68-F34F-B28DA3C556E4}"/>
              </a:ext>
            </a:extLst>
          </p:cNvPr>
          <p:cNvSpPr>
            <a:spLocks noGrp="1"/>
          </p:cNvSpPr>
          <p:nvPr>
            <p:ph idx="1"/>
          </p:nvPr>
        </p:nvSpPr>
        <p:spPr>
          <a:xfrm>
            <a:off x="360727" y="218114"/>
            <a:ext cx="11434194" cy="6493079"/>
          </a:xfrm>
        </p:spPr>
        <p:txBody>
          <a:bodyPr/>
          <a:lstStyle/>
          <a:p>
            <a:pPr algn="l"/>
            <a:r>
              <a:rPr lang="hu-HU" dirty="0" err="1"/>
              <a:t>Psükhé</a:t>
            </a:r>
            <a:r>
              <a:rPr lang="hu-HU" dirty="0"/>
              <a:t>/</a:t>
            </a:r>
            <a:r>
              <a:rPr lang="hu-HU" dirty="0" err="1"/>
              <a:t>nefes</a:t>
            </a:r>
            <a:r>
              <a:rPr lang="hu-HU" dirty="0"/>
              <a:t> és pneuma/</a:t>
            </a:r>
            <a:r>
              <a:rPr lang="hu-HU" dirty="0" err="1"/>
              <a:t>ruach</a:t>
            </a:r>
            <a:endParaRPr lang="hu-HU" dirty="0"/>
          </a:p>
          <a:p>
            <a:pPr marL="0" indent="0" algn="l">
              <a:buNone/>
            </a:pPr>
            <a:r>
              <a:rPr lang="hu-HU" dirty="0"/>
              <a:t>Az ÓSZ-ben eredtileg mindkettő a lélegzéssel állt összefüggésben. </a:t>
            </a:r>
          </a:p>
          <a:p>
            <a:pPr marL="0" indent="0" algn="l">
              <a:buNone/>
            </a:pPr>
            <a:r>
              <a:rPr lang="hu-HU" dirty="0" err="1"/>
              <a:t>Gen</a:t>
            </a:r>
            <a:r>
              <a:rPr lang="hu-HU" dirty="0"/>
              <a:t> 2,7: </a:t>
            </a:r>
            <a:r>
              <a:rPr lang="hu-HU" i="1" dirty="0" err="1"/>
              <a:t>nösamah</a:t>
            </a:r>
            <a:r>
              <a:rPr lang="hu-HU" dirty="0"/>
              <a:t> lehelése =&gt; </a:t>
            </a:r>
            <a:r>
              <a:rPr lang="hu-HU" i="1" dirty="0" err="1"/>
              <a:t>nefes</a:t>
            </a:r>
            <a:r>
              <a:rPr lang="hu-HU" i="1" dirty="0"/>
              <a:t> </a:t>
            </a:r>
            <a:r>
              <a:rPr lang="hu-HU" i="1" dirty="0" err="1"/>
              <a:t>hajjah</a:t>
            </a:r>
            <a:r>
              <a:rPr lang="hu-HU" i="1" dirty="0"/>
              <a:t> </a:t>
            </a:r>
          </a:p>
          <a:p>
            <a:pPr marL="0" indent="0" algn="l">
              <a:buNone/>
            </a:pPr>
            <a:r>
              <a:rPr lang="hu-HU" dirty="0"/>
              <a:t>A </a:t>
            </a:r>
            <a:r>
              <a:rPr lang="hu-HU" i="1" dirty="0" err="1"/>
              <a:t>nösamah</a:t>
            </a:r>
            <a:r>
              <a:rPr lang="hu-HU" dirty="0"/>
              <a:t> a </a:t>
            </a:r>
            <a:r>
              <a:rPr lang="hu-HU" i="1" dirty="0" err="1"/>
              <a:t>ruach</a:t>
            </a:r>
            <a:r>
              <a:rPr lang="hu-HU" dirty="0"/>
              <a:t> szinonimája (Jób 27,3; </a:t>
            </a:r>
            <a:r>
              <a:rPr lang="hu-HU" dirty="0" err="1"/>
              <a:t>Ézs</a:t>
            </a:r>
            <a:r>
              <a:rPr lang="hu-HU" dirty="0"/>
              <a:t> 57,16)</a:t>
            </a:r>
          </a:p>
          <a:p>
            <a:pPr marL="0" indent="0" algn="l">
              <a:buNone/>
            </a:pPr>
            <a:r>
              <a:rPr lang="hu-HU" dirty="0"/>
              <a:t>Pálnál azonban a </a:t>
            </a:r>
            <a:r>
              <a:rPr lang="hu-HU" i="1" dirty="0"/>
              <a:t>pneuma</a:t>
            </a:r>
            <a:r>
              <a:rPr lang="hu-HU" dirty="0"/>
              <a:t> inkább az emberi lény Isten felé forduló dimenzióját jelöli, a  </a:t>
            </a:r>
            <a:r>
              <a:rPr lang="hu-HU" i="1" dirty="0" err="1"/>
              <a:t>psükhé</a:t>
            </a:r>
            <a:r>
              <a:rPr lang="hu-HU" dirty="0"/>
              <a:t> inkább magára az életerőre korlátozódik. </a:t>
            </a:r>
          </a:p>
          <a:p>
            <a:pPr marL="0" indent="0" algn="l">
              <a:buNone/>
            </a:pPr>
            <a:r>
              <a:rPr lang="hu-HU" dirty="0"/>
              <a:t>1Kor 15,44-46 és 2,13-15:   a </a:t>
            </a:r>
            <a:r>
              <a:rPr lang="hu-HU" i="1" dirty="0" err="1"/>
              <a:t>psükhé</a:t>
            </a:r>
            <a:r>
              <a:rPr lang="hu-HU" dirty="0"/>
              <a:t> és a </a:t>
            </a:r>
            <a:r>
              <a:rPr lang="hu-HU" i="1" dirty="0" err="1"/>
              <a:t>psükhikos</a:t>
            </a:r>
            <a:r>
              <a:rPr lang="hu-HU" dirty="0"/>
              <a:t> egyértelműen az élő személyt jelöli, de olyan valakit, aki a jelenlegi testi létezésre korlátozódik (</a:t>
            </a:r>
            <a:r>
              <a:rPr lang="hu-HU" dirty="0">
                <a:sym typeface="Wingdings" panose="05000000000000000000" pitchFamily="2" charset="2"/>
              </a:rPr>
              <a:t></a:t>
            </a:r>
            <a:r>
              <a:rPr lang="hu-HU" i="1" dirty="0" err="1"/>
              <a:t>sóma</a:t>
            </a:r>
            <a:r>
              <a:rPr lang="hu-HU" i="1" dirty="0"/>
              <a:t> pneumatikon</a:t>
            </a:r>
            <a:r>
              <a:rPr lang="hu-HU" dirty="0"/>
              <a:t>). A 2,14-ben pedig a </a:t>
            </a:r>
            <a:r>
              <a:rPr lang="hu-HU" i="1" dirty="0" err="1"/>
              <a:t>psükhikos</a:t>
            </a:r>
            <a:r>
              <a:rPr lang="hu-HU" dirty="0"/>
              <a:t> olyan személy, aki nem képes befogadni vagy értékelni a pneuma dolgait.</a:t>
            </a:r>
          </a:p>
        </p:txBody>
      </p:sp>
    </p:spTree>
    <p:extLst>
      <p:ext uri="{BB962C8B-B14F-4D97-AF65-F5344CB8AC3E}">
        <p14:creationId xmlns:p14="http://schemas.microsoft.com/office/powerpoint/2010/main" val="3235660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F291CB2-51C1-4006-9392-9794FF5B28BF}"/>
              </a:ext>
            </a:extLst>
          </p:cNvPr>
          <p:cNvSpPr>
            <a:spLocks noGrp="1"/>
          </p:cNvSpPr>
          <p:nvPr>
            <p:ph type="title"/>
          </p:nvPr>
        </p:nvSpPr>
        <p:spPr>
          <a:xfrm>
            <a:off x="1249959" y="347472"/>
            <a:ext cx="9731229" cy="1463041"/>
          </a:xfrm>
        </p:spPr>
        <p:txBody>
          <a:bodyPr>
            <a:normAutofit/>
          </a:bodyPr>
          <a:lstStyle/>
          <a:p>
            <a:pPr marL="285750" marR="0" lvl="0" indent="-285750" defTabSz="457200" rtl="0" eaLnBrk="1" fontAlgn="auto" latinLnBrk="0" hangingPunct="1">
              <a:lnSpc>
                <a:spcPct val="100000"/>
              </a:lnSpc>
              <a:spcBef>
                <a:spcPct val="20000"/>
              </a:spcBef>
              <a:spcAft>
                <a:spcPts val="600"/>
              </a:spcAft>
              <a:tabLst/>
              <a:defRPr/>
            </a:pPr>
            <a:r>
              <a:rPr kumimoji="0" lang="hu-HU" sz="2800" b="1" i="0" u="none" strike="noStrike" kern="1200" cap="none" spc="0" normalizeH="0" baseline="0" noProof="0" dirty="0">
                <a:ln>
                  <a:noFill/>
                </a:ln>
                <a:solidFill>
                  <a:prstClr val="black">
                    <a:lumMod val="85000"/>
                    <a:lumOff val="15000"/>
                  </a:prstClr>
                </a:solidFill>
                <a:effectLst/>
                <a:uLnTx/>
                <a:uFillTx/>
                <a:ea typeface="Calibri" panose="020F0502020204030204" pitchFamily="34" charset="0"/>
                <a:cs typeface="Times New Roman" panose="02020603050405020304" pitchFamily="18" charset="0"/>
              </a:rPr>
              <a:t>„Új Bábelt élünk, a fogalmak pokoli zűrzavarát. Gyalázatos hazugok megrontották a szavak becsületét.” </a:t>
            </a:r>
            <a:r>
              <a:rPr kumimoji="0" lang="hu-HU" sz="2800" b="0" i="0" u="none" strike="noStrike" kern="1200" cap="none" spc="0" normalizeH="0" baseline="0" noProof="0" dirty="0">
                <a:ln>
                  <a:noFill/>
                </a:ln>
                <a:solidFill>
                  <a:prstClr val="black">
                    <a:lumMod val="85000"/>
                    <a:lumOff val="15000"/>
                  </a:prstClr>
                </a:solidFill>
                <a:effectLst/>
                <a:uLnTx/>
                <a:uFillTx/>
                <a:ea typeface="Calibri" panose="020F0502020204030204" pitchFamily="34" charset="0"/>
                <a:cs typeface="Times New Roman" panose="02020603050405020304" pitchFamily="18" charset="0"/>
              </a:rPr>
              <a:t>(Karinthy Frigyes)</a:t>
            </a:r>
            <a:endParaRPr lang="hu-HU" dirty="0"/>
          </a:p>
        </p:txBody>
      </p:sp>
      <p:sp>
        <p:nvSpPr>
          <p:cNvPr id="3" name="Tartalom helye 2">
            <a:extLst>
              <a:ext uri="{FF2B5EF4-FFF2-40B4-BE49-F238E27FC236}">
                <a16:creationId xmlns:a16="http://schemas.microsoft.com/office/drawing/2014/main" id="{D006079A-82C3-4AA1-8F99-746225B35B6B}"/>
              </a:ext>
            </a:extLst>
          </p:cNvPr>
          <p:cNvSpPr>
            <a:spLocks noGrp="1"/>
          </p:cNvSpPr>
          <p:nvPr>
            <p:ph idx="1"/>
          </p:nvPr>
        </p:nvSpPr>
        <p:spPr>
          <a:xfrm>
            <a:off x="466344" y="2407639"/>
            <a:ext cx="11384280" cy="3673121"/>
          </a:xfrm>
        </p:spPr>
        <p:txBody>
          <a:bodyPr>
            <a:normAutofit/>
          </a:bodyPr>
          <a:lstStyle/>
          <a:p>
            <a:r>
              <a:rPr lang="hu-HU" sz="2400" dirty="0">
                <a:latin typeface="Calibri" panose="020F0502020204030204" pitchFamily="34" charset="0"/>
                <a:cs typeface="Times New Roman" panose="02020603050405020304" pitchFamily="18" charset="0"/>
              </a:rPr>
              <a:t>René Descartes (1595-1650)</a:t>
            </a:r>
          </a:p>
          <a:p>
            <a:endParaRPr lang="hu-HU" dirty="0">
              <a:latin typeface="Calibri" panose="020F0502020204030204" pitchFamily="34" charset="0"/>
              <a:cs typeface="Times New Roman" panose="02020603050405020304" pitchFamily="18" charset="0"/>
            </a:endParaRPr>
          </a:p>
          <a:p>
            <a:endParaRPr lang="hu-HU" dirty="0">
              <a:latin typeface="Calibri" panose="020F0502020204030204" pitchFamily="34" charset="0"/>
              <a:cs typeface="Times New Roman" panose="02020603050405020304" pitchFamily="18" charset="0"/>
            </a:endParaRPr>
          </a:p>
          <a:p>
            <a:endParaRPr lang="hu-HU" dirty="0">
              <a:latin typeface="Calibri" panose="020F0502020204030204" pitchFamily="34" charset="0"/>
              <a:cs typeface="Times New Roman" panose="02020603050405020304" pitchFamily="18" charset="0"/>
            </a:endParaRPr>
          </a:p>
          <a:p>
            <a:endParaRPr lang="hu-HU" dirty="0">
              <a:latin typeface="Calibri" panose="020F0502020204030204" pitchFamily="34" charset="0"/>
              <a:cs typeface="Times New Roman" panose="02020603050405020304" pitchFamily="18" charset="0"/>
            </a:endParaRPr>
          </a:p>
          <a:p>
            <a:r>
              <a:rPr lang="hu-HU" sz="2400" dirty="0">
                <a:latin typeface="Calibri" panose="020F0502020204030204" pitchFamily="34" charset="0"/>
                <a:cs typeface="Times New Roman" panose="02020603050405020304" pitchFamily="18" charset="0"/>
              </a:rPr>
              <a:t>A karteziánus dualizmus (</a:t>
            </a:r>
            <a:r>
              <a:rPr lang="hu-HU" sz="2400" i="1" dirty="0">
                <a:latin typeface="Calibri" panose="020F0502020204030204" pitchFamily="34" charset="0"/>
                <a:cs typeface="Times New Roman" panose="02020603050405020304" pitchFamily="18" charset="0"/>
              </a:rPr>
              <a:t>res </a:t>
            </a:r>
            <a:r>
              <a:rPr lang="hu-HU" sz="2400" i="1" dirty="0" err="1">
                <a:latin typeface="Calibri" panose="020F0502020204030204" pitchFamily="34" charset="0"/>
                <a:cs typeface="Times New Roman" panose="02020603050405020304" pitchFamily="18" charset="0"/>
              </a:rPr>
              <a:t>extensa</a:t>
            </a:r>
            <a:r>
              <a:rPr lang="hu-HU" sz="2400" i="1" dirty="0">
                <a:latin typeface="Calibri" panose="020F0502020204030204" pitchFamily="34" charset="0"/>
                <a:cs typeface="Times New Roman" panose="02020603050405020304" pitchFamily="18" charset="0"/>
              </a:rPr>
              <a:t> </a:t>
            </a:r>
            <a:r>
              <a:rPr lang="hu-HU" sz="2400" i="1" dirty="0">
                <a:latin typeface="Calibri" panose="020F0502020204030204" pitchFamily="34" charset="0"/>
                <a:cs typeface="Times New Roman" panose="02020603050405020304" pitchFamily="18" charset="0"/>
                <a:sym typeface="Wingdings" panose="05000000000000000000" pitchFamily="2" charset="2"/>
              </a:rPr>
              <a:t> </a:t>
            </a:r>
            <a:r>
              <a:rPr lang="hu-HU" sz="2400" i="1" dirty="0" err="1">
                <a:latin typeface="Calibri" panose="020F0502020204030204" pitchFamily="34" charset="0"/>
                <a:cs typeface="Times New Roman" panose="02020603050405020304" pitchFamily="18" charset="0"/>
                <a:sym typeface="Wingdings" panose="05000000000000000000" pitchFamily="2" charset="2"/>
              </a:rPr>
              <a:t>res</a:t>
            </a:r>
            <a:r>
              <a:rPr lang="hu-HU" sz="2400" i="1" dirty="0">
                <a:latin typeface="Calibri" panose="020F0502020204030204" pitchFamily="34" charset="0"/>
                <a:cs typeface="Times New Roman" panose="02020603050405020304" pitchFamily="18" charset="0"/>
                <a:sym typeface="Wingdings" panose="05000000000000000000" pitchFamily="2" charset="2"/>
              </a:rPr>
              <a:t> </a:t>
            </a:r>
            <a:r>
              <a:rPr lang="hu-HU" sz="2400" i="1" dirty="0" err="1">
                <a:latin typeface="Calibri" panose="020F0502020204030204" pitchFamily="34" charset="0"/>
                <a:cs typeface="Times New Roman" panose="02020603050405020304" pitchFamily="18" charset="0"/>
                <a:sym typeface="Wingdings" panose="05000000000000000000" pitchFamily="2" charset="2"/>
              </a:rPr>
              <a:t>cogitans</a:t>
            </a:r>
            <a:r>
              <a:rPr lang="hu-HU" sz="2400" i="1" dirty="0">
                <a:latin typeface="Calibri" panose="020F0502020204030204" pitchFamily="34" charset="0"/>
                <a:cs typeface="Times New Roman" panose="02020603050405020304" pitchFamily="18" charset="0"/>
                <a:sym typeface="Wingdings" panose="05000000000000000000" pitchFamily="2" charset="2"/>
              </a:rPr>
              <a:t> // </a:t>
            </a:r>
            <a:r>
              <a:rPr lang="hu-HU" sz="2400" i="1" dirty="0" err="1">
                <a:latin typeface="Calibri" panose="020F0502020204030204" pitchFamily="34" charset="0"/>
                <a:cs typeface="Times New Roman" panose="02020603050405020304" pitchFamily="18" charset="0"/>
                <a:sym typeface="Wingdings" panose="05000000000000000000" pitchFamily="2" charset="2"/>
              </a:rPr>
              <a:t>korporális</a:t>
            </a:r>
            <a:r>
              <a:rPr lang="hu-HU" sz="2400" i="1" dirty="0">
                <a:latin typeface="Calibri" panose="020F0502020204030204" pitchFamily="34" charset="0"/>
                <a:cs typeface="Times New Roman" panose="02020603050405020304" pitchFamily="18" charset="0"/>
                <a:sym typeface="Wingdings" panose="05000000000000000000" pitchFamily="2" charset="2"/>
              </a:rPr>
              <a:t>  nem </a:t>
            </a:r>
            <a:r>
              <a:rPr lang="hu-HU" sz="2400" i="1" dirty="0" err="1">
                <a:latin typeface="Calibri" panose="020F0502020204030204" pitchFamily="34" charset="0"/>
                <a:cs typeface="Times New Roman" panose="02020603050405020304" pitchFamily="18" charset="0"/>
                <a:sym typeface="Wingdings" panose="05000000000000000000" pitchFamily="2" charset="2"/>
              </a:rPr>
              <a:t>korporális</a:t>
            </a:r>
            <a:r>
              <a:rPr lang="hu-HU" sz="2400" dirty="0">
                <a:latin typeface="Calibri" panose="020F0502020204030204" pitchFamily="34" charset="0"/>
                <a:cs typeface="Times New Roman" panose="02020603050405020304" pitchFamily="18" charset="0"/>
                <a:sym typeface="Wingdings" panose="05000000000000000000" pitchFamily="2" charset="2"/>
              </a:rPr>
              <a:t>)</a:t>
            </a:r>
            <a:r>
              <a:rPr lang="hu-HU" sz="2400" dirty="0">
                <a:latin typeface="Calibri" panose="020F0502020204030204" pitchFamily="34" charset="0"/>
                <a:cs typeface="Times New Roman" panose="02020603050405020304" pitchFamily="18" charset="0"/>
              </a:rPr>
              <a:t> és a biblikus szemléletmód (</a:t>
            </a:r>
            <a:r>
              <a:rPr lang="hu-HU" sz="2400" i="1" dirty="0" err="1">
                <a:latin typeface="Calibri" panose="020F0502020204030204" pitchFamily="34" charset="0"/>
                <a:cs typeface="Times New Roman" panose="02020603050405020304" pitchFamily="18" charset="0"/>
              </a:rPr>
              <a:t>aspektualitás</a:t>
            </a:r>
            <a:r>
              <a:rPr lang="hu-HU" sz="2400" dirty="0">
                <a:latin typeface="Calibri" panose="020F0502020204030204" pitchFamily="34" charset="0"/>
                <a:cs typeface="Times New Roman" panose="02020603050405020304" pitchFamily="18" charset="0"/>
              </a:rPr>
              <a:t>) különbsége. </a:t>
            </a:r>
          </a:p>
        </p:txBody>
      </p:sp>
      <p:pic>
        <p:nvPicPr>
          <p:cNvPr id="1026" name="Picture 2" descr="René Descartes idézetek">
            <a:extLst>
              <a:ext uri="{FF2B5EF4-FFF2-40B4-BE49-F238E27FC236}">
                <a16:creationId xmlns:a16="http://schemas.microsoft.com/office/drawing/2014/main" id="{D8D73E3F-B4E2-752C-51A5-615374DF1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9200" y="1854822"/>
            <a:ext cx="2783840" cy="306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A7B0E85-70BE-E60F-83AA-E66F9C81B9C3}"/>
              </a:ext>
            </a:extLst>
          </p:cNvPr>
          <p:cNvSpPr>
            <a:spLocks noGrp="1"/>
          </p:cNvSpPr>
          <p:nvPr>
            <p:ph type="title"/>
          </p:nvPr>
        </p:nvSpPr>
        <p:spPr/>
        <p:txBody>
          <a:bodyPr/>
          <a:lstStyle/>
          <a:p>
            <a:pPr algn="ctr"/>
            <a:r>
              <a:rPr lang="hu-HU" dirty="0"/>
              <a:t>Lélek vagy szellem?</a:t>
            </a:r>
          </a:p>
        </p:txBody>
      </p:sp>
      <p:sp>
        <p:nvSpPr>
          <p:cNvPr id="3" name="Tartalom helye 2">
            <a:extLst>
              <a:ext uri="{FF2B5EF4-FFF2-40B4-BE49-F238E27FC236}">
                <a16:creationId xmlns:a16="http://schemas.microsoft.com/office/drawing/2014/main" id="{001442E9-3210-413D-330C-0E2E77ADD3BA}"/>
              </a:ext>
            </a:extLst>
          </p:cNvPr>
          <p:cNvSpPr>
            <a:spLocks noGrp="1"/>
          </p:cNvSpPr>
          <p:nvPr>
            <p:ph idx="1"/>
          </p:nvPr>
        </p:nvSpPr>
        <p:spPr>
          <a:xfrm>
            <a:off x="274320" y="1853755"/>
            <a:ext cx="11714480" cy="4199726"/>
          </a:xfrm>
        </p:spPr>
        <p:txBody>
          <a:bodyPr>
            <a:normAutofit fontScale="92500" lnSpcReduction="20000"/>
          </a:bodyPr>
          <a:lstStyle/>
          <a:p>
            <a:pPr>
              <a:lnSpc>
                <a:spcPct val="90000"/>
              </a:lnSpc>
              <a:buClrTx/>
              <a:buSzTx/>
              <a:defRPr/>
            </a:pPr>
            <a:r>
              <a:rPr lang="hu-HU" sz="2800" dirty="0">
                <a:latin typeface="Times New Roman" panose="02020603050405020304" pitchFamily="18" charset="0"/>
                <a:cs typeface="Times New Roman" panose="02020603050405020304" pitchFamily="18" charset="0"/>
              </a:rPr>
              <a:t>Indoeurópai nyelvekben: </a:t>
            </a:r>
            <a:r>
              <a:rPr lang="hu-HU" sz="2800" dirty="0" err="1">
                <a:latin typeface="Times New Roman" panose="02020603050405020304" pitchFamily="18" charset="0"/>
                <a:cs typeface="Times New Roman" panose="02020603050405020304" pitchFamily="18" charset="0"/>
              </a:rPr>
              <a:t>Pneuma-psükhé</a:t>
            </a:r>
            <a:r>
              <a:rPr lang="hu-HU" sz="2800" dirty="0">
                <a:latin typeface="Times New Roman" panose="02020603050405020304" pitchFamily="18" charset="0"/>
                <a:cs typeface="Times New Roman" panose="02020603050405020304" pitchFamily="18" charset="0"/>
              </a:rPr>
              <a:t>, </a:t>
            </a:r>
            <a:r>
              <a:rPr lang="hu-HU" sz="2800" dirty="0" err="1">
                <a:latin typeface="Times New Roman" panose="02020603050405020304" pitchFamily="18" charset="0"/>
                <a:cs typeface="Times New Roman" panose="02020603050405020304" pitchFamily="18" charset="0"/>
              </a:rPr>
              <a:t>spiritus</a:t>
            </a:r>
            <a:r>
              <a:rPr lang="hu-HU" sz="2800" dirty="0">
                <a:latin typeface="Times New Roman" panose="02020603050405020304" pitchFamily="18" charset="0"/>
                <a:cs typeface="Times New Roman" panose="02020603050405020304" pitchFamily="18" charset="0"/>
              </a:rPr>
              <a:t> –</a:t>
            </a:r>
            <a:r>
              <a:rPr lang="hu-HU" sz="2800" dirty="0" err="1">
                <a:latin typeface="Times New Roman" panose="02020603050405020304" pitchFamily="18" charset="0"/>
                <a:cs typeface="Times New Roman" panose="02020603050405020304" pitchFamily="18" charset="0"/>
              </a:rPr>
              <a:t>anima</a:t>
            </a:r>
            <a:r>
              <a:rPr lang="hu-HU" sz="2800" dirty="0">
                <a:latin typeface="Times New Roman" panose="02020603050405020304" pitchFamily="18" charset="0"/>
                <a:cs typeface="Times New Roman" panose="02020603050405020304" pitchFamily="18" charset="0"/>
              </a:rPr>
              <a:t>, </a:t>
            </a:r>
            <a:r>
              <a:rPr lang="hu-HU" sz="2800" dirty="0" err="1">
                <a:latin typeface="Times New Roman" panose="02020603050405020304" pitchFamily="18" charset="0"/>
                <a:cs typeface="Times New Roman" panose="02020603050405020304" pitchFamily="18" charset="0"/>
              </a:rPr>
              <a:t>Geist-Seele</a:t>
            </a:r>
            <a:r>
              <a:rPr lang="hu-HU" sz="2800" dirty="0">
                <a:latin typeface="Times New Roman" panose="02020603050405020304" pitchFamily="18" charset="0"/>
                <a:cs typeface="Times New Roman" panose="02020603050405020304" pitchFamily="18" charset="0"/>
              </a:rPr>
              <a:t>, </a:t>
            </a:r>
            <a:r>
              <a:rPr lang="hu-HU" sz="2800" dirty="0" err="1">
                <a:latin typeface="Times New Roman" panose="02020603050405020304" pitchFamily="18" charset="0"/>
                <a:cs typeface="Times New Roman" panose="02020603050405020304" pitchFamily="18" charset="0"/>
              </a:rPr>
              <a:t>spirit-soul</a:t>
            </a:r>
            <a:r>
              <a:rPr lang="hu-HU" sz="2800" dirty="0">
                <a:latin typeface="Times New Roman" panose="02020603050405020304" pitchFamily="18" charset="0"/>
                <a:cs typeface="Times New Roman" panose="02020603050405020304" pitchFamily="18" charset="0"/>
              </a:rPr>
              <a:t> stb.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Spiritus</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(lat) –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Pneuma</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gör</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lélek, szellem </a:t>
            </a:r>
          </a:p>
          <a:p>
            <a:pPr marL="0" marR="0" lvl="0" indent="0" algn="l" defTabSz="914400" rtl="0" eaLnBrk="1" fontAlgn="auto" latinLnBrk="0" hangingPunct="1">
              <a:lnSpc>
                <a:spcPct val="90000"/>
              </a:lnSpc>
              <a:spcBef>
                <a:spcPts val="1000"/>
              </a:spcBef>
              <a:spcAft>
                <a:spcPts val="0"/>
              </a:spcAft>
              <a:buClrTx/>
              <a:buSzTx/>
              <a:buNone/>
              <a:tabLst/>
              <a:defRPr/>
            </a:pP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=&gt; Spiritus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Sanctus</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Pneuma</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hagion</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Szentlélek.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Anima</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(lat) –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Psükhé</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hu-HU"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gör</a:t>
            </a: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lélek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hu-HU"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1Kor 2,14-15: </a:t>
            </a:r>
            <a:r>
              <a:rPr kumimoji="0" lang="hu-HU" sz="2800" b="0" i="0" u="none" strike="noStrike" kern="1200" cap="none" spc="0" normalizeH="0" baseline="30000" noProof="0" dirty="0">
                <a:ln>
                  <a:noFill/>
                </a:ln>
                <a:solidFill>
                  <a:srgbClr val="777777"/>
                </a:solidFill>
                <a:effectLst/>
                <a:uLnTx/>
                <a:uFillTx/>
                <a:latin typeface="Times New Roman" panose="02020603050405020304" pitchFamily="18" charset="0"/>
                <a:ea typeface="+mn-ea"/>
                <a:cs typeface="Times New Roman" panose="02020603050405020304" pitchFamily="18" charset="0"/>
              </a:rPr>
              <a:t>14</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A nem lelki ember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psükhikos</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anthrópos</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animalis</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homo</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pedig nem fogadja el Isten Lelkének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pneuma</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Theou</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 Spiritus Dei</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dolgait, mert ezeket bolondságnak tekinti, sőt megismerni sem képes: mert csak lelki módon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pneumatikós</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spiritualiter</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lehet azokat megítélni. </a:t>
            </a:r>
            <a:r>
              <a:rPr kumimoji="0" lang="hu-HU" sz="2800" b="0" i="0" u="none" strike="noStrike" kern="1200" cap="none" spc="0" normalizeH="0" baseline="30000" noProof="0" dirty="0">
                <a:ln>
                  <a:noFill/>
                </a:ln>
                <a:solidFill>
                  <a:srgbClr val="777777"/>
                </a:solidFill>
                <a:effectLst/>
                <a:uLnTx/>
                <a:uFillTx/>
                <a:latin typeface="Times New Roman" panose="02020603050405020304" pitchFamily="18" charset="0"/>
                <a:ea typeface="+mn-ea"/>
                <a:cs typeface="Times New Roman" panose="02020603050405020304" pitchFamily="18" charset="0"/>
              </a:rPr>
              <a:t>15</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A lelki ember (</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pneumatikos </a:t>
            </a:r>
            <a:r>
              <a:rPr kumimoji="0" lang="hu-HU" sz="28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anthrópos</a:t>
            </a:r>
            <a:r>
              <a:rPr kumimoji="0" lang="hu-HU" sz="28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 </a:t>
            </a:r>
            <a:r>
              <a:rPr kumimoji="0" lang="hu-HU" sz="280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spiritualis</a:t>
            </a:r>
            <a:r>
              <a:rPr kumimoji="0" lang="hu-HU" sz="280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homo</a:t>
            </a:r>
            <a:r>
              <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azonban mindent megítél, de őt senki sem ítéli meg.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hu-HU" sz="2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hu-HU" dirty="0"/>
          </a:p>
        </p:txBody>
      </p:sp>
    </p:spTree>
    <p:extLst>
      <p:ext uri="{BB962C8B-B14F-4D97-AF65-F5344CB8AC3E}">
        <p14:creationId xmlns:p14="http://schemas.microsoft.com/office/powerpoint/2010/main" val="4091188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94F2BA4-0846-D03C-FC87-2709736F4DE3}"/>
              </a:ext>
            </a:extLst>
          </p:cNvPr>
          <p:cNvSpPr>
            <a:spLocks noGrp="1"/>
          </p:cNvSpPr>
          <p:nvPr>
            <p:ph type="title"/>
          </p:nvPr>
        </p:nvSpPr>
        <p:spPr/>
        <p:txBody>
          <a:bodyPr/>
          <a:lstStyle/>
          <a:p>
            <a:pPr algn="ctr"/>
            <a:r>
              <a:rPr kumimoji="0" lang="hu-HU" sz="32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Lelki ember </a:t>
            </a:r>
            <a:r>
              <a:rPr kumimoji="0" lang="hu-HU" sz="32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testi ember</a:t>
            </a:r>
            <a:endParaRPr lang="hu-HU" b="1" dirty="0"/>
          </a:p>
        </p:txBody>
      </p:sp>
      <p:sp>
        <p:nvSpPr>
          <p:cNvPr id="3" name="Tartalom helye 2">
            <a:extLst>
              <a:ext uri="{FF2B5EF4-FFF2-40B4-BE49-F238E27FC236}">
                <a16:creationId xmlns:a16="http://schemas.microsoft.com/office/drawing/2014/main" id="{3F9D4EBF-CAAB-EF68-0140-7F5A28C4ABB9}"/>
              </a:ext>
            </a:extLst>
          </p:cNvPr>
          <p:cNvSpPr>
            <a:spLocks noGrp="1"/>
          </p:cNvSpPr>
          <p:nvPr>
            <p:ph idx="1"/>
          </p:nvPr>
        </p:nvSpPr>
        <p:spPr>
          <a:xfrm>
            <a:off x="528320" y="2015732"/>
            <a:ext cx="11064239" cy="3836428"/>
          </a:xfrm>
        </p:spPr>
        <p:txBody>
          <a:bodyPr>
            <a:normAutofit/>
          </a:bodyPr>
          <a:lstStyle/>
          <a:p>
            <a:r>
              <a:rPr lang="hu-HU" sz="2400" dirty="0">
                <a:latin typeface="Times New Roman" panose="02020603050405020304" pitchFamily="18" charset="0"/>
                <a:cs typeface="Times New Roman" panose="02020603050405020304" pitchFamily="18" charset="0"/>
              </a:rPr>
              <a:t>1Kor 3,1-3: </a:t>
            </a:r>
            <a:br>
              <a:rPr lang="hu-HU" sz="2400" b="0" i="0" baseline="30000" dirty="0">
                <a:solidFill>
                  <a:srgbClr val="777777"/>
                </a:solidFill>
                <a:effectLst/>
                <a:latin typeface="Times New Roman" panose="02020603050405020304" pitchFamily="18" charset="0"/>
                <a:cs typeface="Times New Roman" panose="02020603050405020304" pitchFamily="18" charset="0"/>
              </a:rPr>
            </a:br>
            <a:r>
              <a:rPr lang="hu-HU" sz="2400" b="0" i="0" baseline="30000" dirty="0">
                <a:solidFill>
                  <a:srgbClr val="777777"/>
                </a:solidFill>
                <a:effectLst/>
                <a:latin typeface="Times New Roman" panose="02020603050405020304" pitchFamily="18" charset="0"/>
                <a:cs typeface="Times New Roman" panose="02020603050405020304" pitchFamily="18" charset="0"/>
              </a:rPr>
              <a:t>1</a:t>
            </a:r>
            <a:r>
              <a:rPr lang="hu-HU" sz="2400" b="0" i="0" dirty="0">
                <a:solidFill>
                  <a:srgbClr val="333333"/>
                </a:solidFill>
                <a:effectLst/>
                <a:latin typeface="Times New Roman" panose="02020603050405020304" pitchFamily="18" charset="0"/>
                <a:cs typeface="Times New Roman" panose="02020603050405020304" pitchFamily="18" charset="0"/>
              </a:rPr>
              <a:t>Én tehát, testvéreim, nem szólhattam hozzátok úgy, mint lelki (</a:t>
            </a:r>
            <a:r>
              <a:rPr lang="hu-HU" sz="2400" b="0" i="1" dirty="0">
                <a:solidFill>
                  <a:srgbClr val="333333"/>
                </a:solidFill>
                <a:effectLst/>
                <a:latin typeface="Times New Roman" panose="02020603050405020304" pitchFamily="18" charset="0"/>
                <a:cs typeface="Times New Roman" panose="02020603050405020304" pitchFamily="18" charset="0"/>
              </a:rPr>
              <a:t>pneumatikos</a:t>
            </a:r>
            <a:r>
              <a:rPr lang="hu-HU" sz="2400" b="0" i="0" dirty="0">
                <a:solidFill>
                  <a:srgbClr val="333333"/>
                </a:solidFill>
                <a:effectLst/>
                <a:latin typeface="Times New Roman" panose="02020603050405020304" pitchFamily="18" charset="0"/>
                <a:cs typeface="Times New Roman" panose="02020603050405020304" pitchFamily="18" charset="0"/>
              </a:rPr>
              <a:t>) emberekhez, hanem csak úgy, mint testiekhez (</a:t>
            </a:r>
            <a:r>
              <a:rPr lang="hu-HU" sz="2400" b="0" i="1" dirty="0" err="1">
                <a:solidFill>
                  <a:srgbClr val="333333"/>
                </a:solidFill>
                <a:effectLst/>
                <a:latin typeface="Times New Roman" panose="02020603050405020304" pitchFamily="18" charset="0"/>
                <a:cs typeface="Times New Roman" panose="02020603050405020304" pitchFamily="18" charset="0"/>
              </a:rPr>
              <a:t>sarkinos</a:t>
            </a:r>
            <a:r>
              <a:rPr lang="hu-HU" sz="2400" b="0" i="0" dirty="0">
                <a:solidFill>
                  <a:srgbClr val="333333"/>
                </a:solidFill>
                <a:effectLst/>
                <a:latin typeface="Times New Roman" panose="02020603050405020304" pitchFamily="18" charset="0"/>
                <a:cs typeface="Times New Roman" panose="02020603050405020304" pitchFamily="18" charset="0"/>
              </a:rPr>
              <a:t>), mint Krisztusban kiskorúakhoz. </a:t>
            </a:r>
            <a:r>
              <a:rPr lang="hu-HU" sz="2400" b="0" i="0" baseline="30000" dirty="0">
                <a:solidFill>
                  <a:srgbClr val="777777"/>
                </a:solidFill>
                <a:effectLst/>
                <a:latin typeface="Times New Roman" panose="02020603050405020304" pitchFamily="18" charset="0"/>
                <a:cs typeface="Times New Roman" panose="02020603050405020304" pitchFamily="18" charset="0"/>
              </a:rPr>
              <a:t>2</a:t>
            </a:r>
            <a:r>
              <a:rPr lang="hu-HU" sz="2400" b="0" i="0" dirty="0">
                <a:solidFill>
                  <a:srgbClr val="333333"/>
                </a:solidFill>
                <a:effectLst/>
                <a:latin typeface="Times New Roman" panose="02020603050405020304" pitchFamily="18" charset="0"/>
                <a:cs typeface="Times New Roman" panose="02020603050405020304" pitchFamily="18" charset="0"/>
              </a:rPr>
              <a:t>Tejjel tápláltalak titeket, nem kemény eledellel, mert még nem bírtátok volna el. Sőt még most sem bírjátok el, </a:t>
            </a:r>
            <a:r>
              <a:rPr lang="hu-HU" sz="2400" b="0" i="0" baseline="30000" dirty="0">
                <a:solidFill>
                  <a:srgbClr val="777777"/>
                </a:solidFill>
                <a:effectLst/>
                <a:latin typeface="Times New Roman" panose="02020603050405020304" pitchFamily="18" charset="0"/>
                <a:cs typeface="Times New Roman" panose="02020603050405020304" pitchFamily="18" charset="0"/>
              </a:rPr>
              <a:t>3</a:t>
            </a:r>
            <a:r>
              <a:rPr lang="hu-HU" sz="2400" b="0" i="0" dirty="0">
                <a:solidFill>
                  <a:srgbClr val="333333"/>
                </a:solidFill>
                <a:effectLst/>
                <a:latin typeface="Times New Roman" panose="02020603050405020304" pitchFamily="18" charset="0"/>
                <a:cs typeface="Times New Roman" panose="02020603050405020304" pitchFamily="18" charset="0"/>
              </a:rPr>
              <a:t>mert még testiek (</a:t>
            </a:r>
            <a:r>
              <a:rPr lang="hu-HU" sz="2400" b="0" i="1" dirty="0">
                <a:solidFill>
                  <a:srgbClr val="333333"/>
                </a:solidFill>
                <a:effectLst/>
                <a:latin typeface="Times New Roman" panose="02020603050405020304" pitchFamily="18" charset="0"/>
                <a:cs typeface="Times New Roman" panose="02020603050405020304" pitchFamily="18" charset="0"/>
              </a:rPr>
              <a:t>sarkikos</a:t>
            </a:r>
            <a:r>
              <a:rPr lang="hu-HU" sz="2400" b="0" i="0" dirty="0">
                <a:solidFill>
                  <a:srgbClr val="333333"/>
                </a:solidFill>
                <a:effectLst/>
                <a:latin typeface="Times New Roman" panose="02020603050405020304" pitchFamily="18" charset="0"/>
                <a:cs typeface="Times New Roman" panose="02020603050405020304" pitchFamily="18" charset="0"/>
              </a:rPr>
              <a:t>) vagytok. Amikor ugyanis irigység és viszálykodás van közöttetek, nem testiek (</a:t>
            </a:r>
            <a:r>
              <a:rPr lang="hu-HU" sz="2400" b="0" i="1" dirty="0">
                <a:solidFill>
                  <a:srgbClr val="333333"/>
                </a:solidFill>
                <a:effectLst/>
                <a:latin typeface="Times New Roman" panose="02020603050405020304" pitchFamily="18" charset="0"/>
                <a:cs typeface="Times New Roman" panose="02020603050405020304" pitchFamily="18" charset="0"/>
              </a:rPr>
              <a:t>sarkikos</a:t>
            </a:r>
            <a:r>
              <a:rPr lang="hu-HU" sz="2400" b="0" i="0" dirty="0">
                <a:solidFill>
                  <a:srgbClr val="333333"/>
                </a:solidFill>
                <a:effectLst/>
                <a:latin typeface="Times New Roman" panose="02020603050405020304" pitchFamily="18" charset="0"/>
                <a:cs typeface="Times New Roman" panose="02020603050405020304" pitchFamily="18" charset="0"/>
              </a:rPr>
              <a:t>) vagytok-e, és nem emberi módon viselkedtek-e?</a:t>
            </a:r>
            <a:endParaRPr lang="hu-H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4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2527F9-120D-ACB8-3C7D-22164F5C590C}"/>
              </a:ext>
            </a:extLst>
          </p:cNvPr>
          <p:cNvSpPr>
            <a:spLocks noGrp="1"/>
          </p:cNvSpPr>
          <p:nvPr>
            <p:ph type="title"/>
          </p:nvPr>
        </p:nvSpPr>
        <p:spPr>
          <a:xfrm>
            <a:off x="1127760" y="804519"/>
            <a:ext cx="10088879" cy="1049235"/>
          </a:xfrm>
        </p:spPr>
        <p:txBody>
          <a:bodyPr>
            <a:normAutofit fontScale="90000"/>
          </a:bodyPr>
          <a:lstStyle/>
          <a:p>
            <a:r>
              <a:rPr lang="hu-HU" b="1" dirty="0">
                <a:latin typeface="Calibri" panose="020F0502020204030204" pitchFamily="34" charset="0"/>
                <a:cs typeface="Times New Roman" panose="02020603050405020304" pitchFamily="18" charset="0"/>
              </a:rPr>
              <a:t>A </a:t>
            </a:r>
            <a:r>
              <a:rPr lang="hu-HU" b="1" dirty="0" err="1">
                <a:latin typeface="Calibri" panose="020F0502020204030204" pitchFamily="34" charset="0"/>
                <a:cs typeface="Times New Roman" panose="02020603050405020304" pitchFamily="18" charset="0"/>
              </a:rPr>
              <a:t>dichotomikus</a:t>
            </a:r>
            <a:r>
              <a:rPr lang="hu-HU" b="1" dirty="0">
                <a:latin typeface="Calibri" panose="020F0502020204030204" pitchFamily="34" charset="0"/>
                <a:cs typeface="Times New Roman" panose="02020603050405020304" pitchFamily="18" charset="0"/>
              </a:rPr>
              <a:t> és a </a:t>
            </a:r>
            <a:r>
              <a:rPr lang="hu-HU" b="1" dirty="0" err="1">
                <a:latin typeface="Calibri" panose="020F0502020204030204" pitchFamily="34" charset="0"/>
                <a:cs typeface="Times New Roman" panose="02020603050405020304" pitchFamily="18" charset="0"/>
              </a:rPr>
              <a:t>trichotomikus</a:t>
            </a:r>
            <a:r>
              <a:rPr lang="hu-HU" b="1" dirty="0">
                <a:latin typeface="Calibri" panose="020F0502020204030204" pitchFamily="34" charset="0"/>
                <a:cs typeface="Times New Roman" panose="02020603050405020304" pitchFamily="18" charset="0"/>
              </a:rPr>
              <a:t> felfogások kérdése</a:t>
            </a:r>
            <a:br>
              <a:rPr lang="hu-HU" b="1" dirty="0">
                <a:latin typeface="Calibri" panose="020F0502020204030204" pitchFamily="34" charset="0"/>
                <a:cs typeface="Times New Roman" panose="02020603050405020304" pitchFamily="18" charset="0"/>
              </a:rPr>
            </a:br>
            <a:endParaRPr lang="hu-HU" dirty="0"/>
          </a:p>
        </p:txBody>
      </p:sp>
      <p:sp>
        <p:nvSpPr>
          <p:cNvPr id="3" name="Tartalom helye 2">
            <a:extLst>
              <a:ext uri="{FF2B5EF4-FFF2-40B4-BE49-F238E27FC236}">
                <a16:creationId xmlns:a16="http://schemas.microsoft.com/office/drawing/2014/main" id="{3DE15628-2082-D7D4-FFE0-17C93300BEA2}"/>
              </a:ext>
            </a:extLst>
          </p:cNvPr>
          <p:cNvSpPr>
            <a:spLocks noGrp="1"/>
          </p:cNvSpPr>
          <p:nvPr>
            <p:ph idx="1"/>
          </p:nvPr>
        </p:nvSpPr>
        <p:spPr>
          <a:xfrm>
            <a:off x="355600" y="2015732"/>
            <a:ext cx="11592559" cy="3816108"/>
          </a:xfrm>
        </p:spPr>
        <p:txBody>
          <a:bodyPr/>
          <a:lstStyle/>
          <a:p>
            <a:r>
              <a:rPr lang="hu-HU" dirty="0">
                <a:solidFill>
                  <a:srgbClr val="333333"/>
                </a:solidFill>
                <a:latin typeface="Noto Serif" panose="02020600060500020200" pitchFamily="18" charset="0"/>
              </a:rPr>
              <a:t>1Thessz 5,23:</a:t>
            </a:r>
            <a:endParaRPr lang="hu-HU" b="0" i="0" dirty="0">
              <a:solidFill>
                <a:srgbClr val="333333"/>
              </a:solidFill>
              <a:effectLst/>
              <a:latin typeface="Noto Serif" panose="02020600060500020200" pitchFamily="18" charset="0"/>
            </a:endParaRPr>
          </a:p>
          <a:p>
            <a:r>
              <a:rPr lang="hu-HU" b="0" i="0" dirty="0">
                <a:solidFill>
                  <a:srgbClr val="333333"/>
                </a:solidFill>
                <a:effectLst/>
                <a:latin typeface="Noto Serif" panose="02020600060500020200" pitchFamily="18" charset="0"/>
              </a:rPr>
              <a:t>SZIT: A békesség Istene szenteljen meg benneteket, hogy tökéletesek legyetek. Őrizze meg szellemeteket</a:t>
            </a:r>
            <a:r>
              <a:rPr lang="en-US" b="0" i="0" dirty="0">
                <a:solidFill>
                  <a:srgbClr val="333333"/>
                </a:solidFill>
                <a:effectLst/>
                <a:latin typeface="Noto Serif" panose="02020600060500020200" pitchFamily="18" charset="0"/>
              </a:rPr>
              <a:t> </a:t>
            </a:r>
            <a:r>
              <a:rPr lang="hu-HU" b="0" i="0" dirty="0">
                <a:solidFill>
                  <a:srgbClr val="333333"/>
                </a:solidFill>
                <a:effectLst/>
                <a:latin typeface="Noto Serif" panose="02020600060500020200" pitchFamily="18" charset="0"/>
              </a:rPr>
              <a:t>(</a:t>
            </a:r>
            <a:r>
              <a:rPr lang="en-US" b="1" dirty="0">
                <a:solidFill>
                  <a:srgbClr val="333333"/>
                </a:solidFill>
                <a:effectLst/>
                <a:latin typeface="Noto Serif" panose="02020600060500020200" pitchFamily="18" charset="0"/>
              </a:rPr>
              <a:t>pneuma</a:t>
            </a:r>
            <a:r>
              <a:rPr lang="hu-HU" b="0" i="0" dirty="0">
                <a:solidFill>
                  <a:srgbClr val="333333"/>
                </a:solidFill>
                <a:effectLst/>
                <a:latin typeface="Noto Serif" panose="02020600060500020200" pitchFamily="18" charset="0"/>
              </a:rPr>
              <a:t>), lelketeket (</a:t>
            </a:r>
            <a:r>
              <a:rPr lang="hu-HU" b="1" dirty="0" err="1">
                <a:solidFill>
                  <a:srgbClr val="333333"/>
                </a:solidFill>
                <a:effectLst/>
                <a:latin typeface="Noto Serif" panose="02020600060500020200" pitchFamily="18" charset="0"/>
              </a:rPr>
              <a:t>psükhé</a:t>
            </a:r>
            <a:r>
              <a:rPr lang="hu-HU" b="0" i="0" dirty="0">
                <a:solidFill>
                  <a:srgbClr val="333333"/>
                </a:solidFill>
                <a:effectLst/>
                <a:latin typeface="Noto Serif" panose="02020600060500020200" pitchFamily="18" charset="0"/>
              </a:rPr>
              <a:t>) és testeteket (</a:t>
            </a:r>
            <a:r>
              <a:rPr lang="hu-HU" b="1" dirty="0" err="1">
                <a:solidFill>
                  <a:srgbClr val="333333"/>
                </a:solidFill>
                <a:effectLst/>
                <a:latin typeface="Noto Serif" panose="02020600060500020200" pitchFamily="18" charset="0"/>
              </a:rPr>
              <a:t>sóma</a:t>
            </a:r>
            <a:r>
              <a:rPr lang="hu-HU" b="0" i="0" dirty="0">
                <a:solidFill>
                  <a:srgbClr val="333333"/>
                </a:solidFill>
                <a:effectLst/>
                <a:latin typeface="Noto Serif" panose="02020600060500020200" pitchFamily="18" charset="0"/>
              </a:rPr>
              <a:t>) feddhetetlenül Urunk, Jézus Krisztus eljöveteléig. </a:t>
            </a:r>
          </a:p>
          <a:p>
            <a:r>
              <a:rPr lang="hu-HU" b="0" i="0" dirty="0">
                <a:solidFill>
                  <a:srgbClr val="333333"/>
                </a:solidFill>
                <a:effectLst/>
                <a:latin typeface="Noto Serif" panose="02020600060500020200" pitchFamily="18" charset="0"/>
              </a:rPr>
              <a:t>RÚF: A békesség Istene szenteljen meg titeket teljesen, és őrizze meg a ti lelketeket, elméteket és testeteket teljes épségben, feddhetetlenül a mi Urunk Jézus Krisztus eljövetelére. </a:t>
            </a:r>
            <a:endParaRPr lang="hu-HU" dirty="0"/>
          </a:p>
        </p:txBody>
      </p:sp>
    </p:spTree>
    <p:extLst>
      <p:ext uri="{BB962C8B-B14F-4D97-AF65-F5344CB8AC3E}">
        <p14:creationId xmlns:p14="http://schemas.microsoft.com/office/powerpoint/2010/main" val="204680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15BDD01-8AE6-191D-CDFC-D740732AF64E}"/>
              </a:ext>
            </a:extLst>
          </p:cNvPr>
          <p:cNvSpPr>
            <a:spLocks noGrp="1"/>
          </p:cNvSpPr>
          <p:nvPr>
            <p:ph type="title"/>
          </p:nvPr>
        </p:nvSpPr>
        <p:spPr/>
        <p:txBody>
          <a:bodyPr>
            <a:normAutofit/>
          </a:bodyPr>
          <a:lstStyle/>
          <a:p>
            <a:r>
              <a:rPr lang="hu-HU" dirty="0">
                <a:latin typeface="Times New Roman" panose="02020603050405020304" pitchFamily="18" charset="0"/>
                <a:cs typeface="Times New Roman" panose="02020603050405020304" pitchFamily="18" charset="0"/>
              </a:rPr>
              <a:t>A zsidó és a görög emberszemlélet különbségei és hasonlóságai</a:t>
            </a:r>
          </a:p>
        </p:txBody>
      </p:sp>
      <p:sp>
        <p:nvSpPr>
          <p:cNvPr id="3" name="Tartalom helye 2">
            <a:extLst>
              <a:ext uri="{FF2B5EF4-FFF2-40B4-BE49-F238E27FC236}">
                <a16:creationId xmlns:a16="http://schemas.microsoft.com/office/drawing/2014/main" id="{600EEC1E-C90C-7311-379B-75DE87DE1A24}"/>
              </a:ext>
            </a:extLst>
          </p:cNvPr>
          <p:cNvSpPr>
            <a:spLocks noGrp="1"/>
          </p:cNvSpPr>
          <p:nvPr>
            <p:ph idx="1"/>
          </p:nvPr>
        </p:nvSpPr>
        <p:spPr>
          <a:xfrm>
            <a:off x="223520" y="1979803"/>
            <a:ext cx="11765280" cy="4102216"/>
          </a:xfrm>
        </p:spPr>
        <p:txBody>
          <a:bodyPr>
            <a:normAutofit fontScale="92500"/>
          </a:bodyPr>
          <a:lstStyle/>
          <a:p>
            <a:pPr marL="0" indent="0">
              <a:buNone/>
            </a:pPr>
            <a:r>
              <a:rPr lang="hu-HU" dirty="0">
                <a:latin typeface="Times New Roman" panose="02020603050405020304" pitchFamily="18" charset="0"/>
                <a:cs typeface="Times New Roman" panose="02020603050405020304" pitchFamily="18" charset="0"/>
              </a:rPr>
              <a:t>A görög gondolkodásmód általában hajlamosabb az emberi lényt különböző részekből állónak, a zsidó pedig inkább különböző dimenziókkal rendelkezőnek tekinteni. =&gt; </a:t>
            </a:r>
            <a:r>
              <a:rPr lang="hu-HU" dirty="0" err="1">
                <a:latin typeface="Times New Roman" panose="02020603050405020304" pitchFamily="18" charset="0"/>
                <a:cs typeface="Times New Roman" panose="02020603050405020304" pitchFamily="18" charset="0"/>
              </a:rPr>
              <a:t>Partitív</a:t>
            </a:r>
            <a:r>
              <a:rPr lang="hu-HU" dirty="0">
                <a:latin typeface="Times New Roman" panose="02020603050405020304" pitchFamily="18" charset="0"/>
                <a:cs typeface="Times New Roman" panose="02020603050405020304" pitchFamily="18" charset="0"/>
              </a:rPr>
              <a:t> és </a:t>
            </a:r>
            <a:r>
              <a:rPr lang="hu-HU" dirty="0" err="1">
                <a:latin typeface="Times New Roman" panose="02020603050405020304" pitchFamily="18" charset="0"/>
                <a:cs typeface="Times New Roman" panose="02020603050405020304" pitchFamily="18" charset="0"/>
              </a:rPr>
              <a:t>aspektuális</a:t>
            </a:r>
            <a:r>
              <a:rPr lang="hu-HU" dirty="0">
                <a:latin typeface="Times New Roman" panose="02020603050405020304" pitchFamily="18" charset="0"/>
                <a:cs typeface="Times New Roman" panose="02020603050405020304" pitchFamily="18" charset="0"/>
              </a:rPr>
              <a:t> megközelítésmódok.  </a:t>
            </a:r>
          </a:p>
          <a:p>
            <a:pPr marL="0" indent="0">
              <a:buNone/>
            </a:pPr>
            <a:r>
              <a:rPr lang="hu-HU" dirty="0">
                <a:latin typeface="Times New Roman" panose="02020603050405020304" pitchFamily="18" charset="0"/>
                <a:cs typeface="Times New Roman" panose="02020603050405020304" pitchFamily="18" charset="0"/>
              </a:rPr>
              <a:t>DE!</a:t>
            </a:r>
          </a:p>
          <a:p>
            <a:pPr marL="0" indent="0">
              <a:buNone/>
            </a:pPr>
            <a:r>
              <a:rPr lang="hu-HU" dirty="0">
                <a:latin typeface="Times New Roman" panose="02020603050405020304" pitchFamily="18" charset="0"/>
                <a:cs typeface="Times New Roman" panose="02020603050405020304" pitchFamily="18" charset="0"/>
              </a:rPr>
              <a:t>Hellenizmus hatása, különösen a diaszpóra zsidóságra! Ld. pl.: Philónt. + Pál is jelen van mindkét világban. </a:t>
            </a:r>
          </a:p>
          <a:p>
            <a:pPr marL="0" indent="0">
              <a:buNone/>
            </a:pPr>
            <a:r>
              <a:rPr lang="hu-HU" dirty="0">
                <a:latin typeface="Times New Roman" panose="02020603050405020304" pitchFamily="18" charset="0"/>
                <a:cs typeface="Times New Roman" panose="02020603050405020304" pitchFamily="18" charset="0"/>
              </a:rPr>
              <a:t>Pl.: </a:t>
            </a:r>
            <a:r>
              <a:rPr lang="hu-HU" i="1" dirty="0" err="1">
                <a:latin typeface="Times New Roman" panose="02020603050405020304" pitchFamily="18" charset="0"/>
                <a:cs typeface="Times New Roman" panose="02020603050405020304" pitchFamily="18" charset="0"/>
              </a:rPr>
              <a:t>psykhé</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nefes</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sarx</a:t>
            </a:r>
            <a:r>
              <a:rPr lang="hu-HU" i="1" dirty="0">
                <a:latin typeface="Times New Roman" panose="02020603050405020304" pitchFamily="18" charset="0"/>
                <a:cs typeface="Times New Roman" panose="02020603050405020304" pitchFamily="18" charset="0"/>
              </a:rPr>
              <a:t>, pneuma: </a:t>
            </a:r>
            <a:r>
              <a:rPr lang="hu-HU" dirty="0">
                <a:latin typeface="Times New Roman" panose="02020603050405020304" pitchFamily="18" charset="0"/>
                <a:cs typeface="Times New Roman" panose="02020603050405020304" pitchFamily="18" charset="0"/>
              </a:rPr>
              <a:t>inkább zsidó jellegűnek tűnik Pálnál. Ugyanakkor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nincs héber megfelelője. </a:t>
            </a:r>
            <a:r>
              <a:rPr lang="hu-HU" i="1" dirty="0" err="1">
                <a:latin typeface="Times New Roman" panose="02020603050405020304" pitchFamily="18" charset="0"/>
                <a:cs typeface="Times New Roman" panose="02020603050405020304" pitchFamily="18" charset="0"/>
              </a:rPr>
              <a:t>Nous</a:t>
            </a:r>
            <a:r>
              <a:rPr lang="hu-HU" dirty="0">
                <a:latin typeface="Times New Roman" panose="02020603050405020304" pitchFamily="18" charset="0"/>
                <a:cs typeface="Times New Roman" panose="02020603050405020304" pitchFamily="18" charset="0"/>
              </a:rPr>
              <a:t>: inkább jellegzetesen görög fogalom, a </a:t>
            </a:r>
            <a:r>
              <a:rPr lang="hu-HU" i="1" dirty="0" err="1">
                <a:latin typeface="Times New Roman" panose="02020603050405020304" pitchFamily="18" charset="0"/>
                <a:cs typeface="Times New Roman" panose="02020603050405020304" pitchFamily="18" charset="0"/>
              </a:rPr>
              <a:t>syneidésis</a:t>
            </a:r>
            <a:r>
              <a:rPr lang="hu-HU" dirty="0">
                <a:latin typeface="Times New Roman" panose="02020603050405020304" pitchFamily="18" charset="0"/>
                <a:cs typeface="Times New Roman" panose="02020603050405020304" pitchFamily="18" charset="0"/>
              </a:rPr>
              <a:t>–t, a lelkiismeretet pedig teljességgel a görögöktől vette át. </a:t>
            </a:r>
          </a:p>
          <a:p>
            <a:pPr marL="0" indent="0">
              <a:buNone/>
            </a:pP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Pál az egész személyt érti alatta. Nem </a:t>
            </a:r>
            <a:r>
              <a:rPr lang="hu-HU" i="1" dirty="0" err="1">
                <a:latin typeface="Times New Roman" panose="02020603050405020304" pitchFamily="18" charset="0"/>
                <a:cs typeface="Times New Roman" panose="02020603050405020304" pitchFamily="18" charset="0"/>
              </a:rPr>
              <a:t>sómá</a:t>
            </a:r>
            <a:r>
              <a:rPr lang="hu-HU" dirty="0">
                <a:latin typeface="Times New Roman" panose="02020603050405020304" pitchFamily="18" charset="0"/>
                <a:cs typeface="Times New Roman" panose="02020603050405020304" pitchFamily="18" charset="0"/>
              </a:rPr>
              <a:t>-ja van, hanem ő maga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=&gt; Héber </a:t>
            </a:r>
            <a:r>
              <a:rPr lang="hu-HU" dirty="0" err="1">
                <a:latin typeface="Times New Roman" panose="02020603050405020304" pitchFamily="18" charset="0"/>
                <a:cs typeface="Times New Roman" panose="02020603050405020304" pitchFamily="18" charset="0"/>
              </a:rPr>
              <a:t>aspektuális</a:t>
            </a:r>
            <a:r>
              <a:rPr lang="hu-HU" dirty="0">
                <a:latin typeface="Times New Roman" panose="02020603050405020304" pitchFamily="18" charset="0"/>
                <a:cs typeface="Times New Roman" panose="02020603050405020304" pitchFamily="18" charset="0"/>
              </a:rPr>
              <a:t> megközelítés. DE!: a görög szóhasználatban a legkorábbi időktől kezdve és igen gyakran a </a:t>
            </a:r>
            <a:r>
              <a:rPr lang="hu-HU" i="1" dirty="0" err="1">
                <a:latin typeface="Times New Roman" panose="02020603050405020304" pitchFamily="18" charset="0"/>
                <a:cs typeface="Times New Roman" panose="02020603050405020304" pitchFamily="18" charset="0"/>
              </a:rPr>
              <a:t>sóma</a:t>
            </a:r>
            <a:r>
              <a:rPr lang="hu-HU" dirty="0">
                <a:latin typeface="Times New Roman" panose="02020603050405020304" pitchFamily="18" charset="0"/>
                <a:cs typeface="Times New Roman" panose="02020603050405020304" pitchFamily="18" charset="0"/>
              </a:rPr>
              <a:t> szintén az egész személyt jelölheti és visszaható névmás gyanánt funkcionál, ld.: Euripidész, Platón, Xenophón, Lükurgosz, Plutarkhosz.</a:t>
            </a:r>
          </a:p>
          <a:p>
            <a:pPr marL="0" indent="0">
              <a:buNone/>
            </a:pP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10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1DBA57-E90A-B0C2-3DFC-B60D87C2BBDB}"/>
              </a:ext>
            </a:extLst>
          </p:cNvPr>
          <p:cNvSpPr>
            <a:spLocks noGrp="1"/>
          </p:cNvSpPr>
          <p:nvPr>
            <p:ph type="title"/>
          </p:nvPr>
        </p:nvSpPr>
        <p:spPr>
          <a:xfrm>
            <a:off x="1233183" y="457201"/>
            <a:ext cx="9821672" cy="1219199"/>
          </a:xfrm>
        </p:spPr>
        <p:txBody>
          <a:bodyPr/>
          <a:lstStyle/>
          <a:p>
            <a:pPr algn="ctr"/>
            <a:r>
              <a:rPr lang="hu-HU" dirty="0">
                <a:latin typeface="Garamond" panose="02020404030301010803" pitchFamily="18" charset="0"/>
              </a:rPr>
              <a:t>Példa a görög Részek tagoló megközelítésmódra </a:t>
            </a:r>
          </a:p>
        </p:txBody>
      </p:sp>
      <p:sp>
        <p:nvSpPr>
          <p:cNvPr id="3" name="Tartalom helye 2">
            <a:extLst>
              <a:ext uri="{FF2B5EF4-FFF2-40B4-BE49-F238E27FC236}">
                <a16:creationId xmlns:a16="http://schemas.microsoft.com/office/drawing/2014/main" id="{615571FC-9D5E-E5E9-E436-8198AD633BC9}"/>
              </a:ext>
            </a:extLst>
          </p:cNvPr>
          <p:cNvSpPr>
            <a:spLocks noGrp="1"/>
          </p:cNvSpPr>
          <p:nvPr>
            <p:ph idx="1"/>
          </p:nvPr>
        </p:nvSpPr>
        <p:spPr>
          <a:xfrm>
            <a:off x="142614" y="2015731"/>
            <a:ext cx="11585196" cy="4037749"/>
          </a:xfrm>
        </p:spPr>
        <p:txBody>
          <a:bodyPr>
            <a:normAutofit/>
          </a:bodyPr>
          <a:lstStyle/>
          <a:p>
            <a:r>
              <a:rPr lang="hu-HU" sz="2000" u="sng" dirty="0">
                <a:effectLst/>
                <a:latin typeface="Times New Roman" panose="02020603050405020304" pitchFamily="18" charset="0"/>
                <a:ea typeface="Times New Roman" panose="02020603050405020304" pitchFamily="18" charset="0"/>
              </a:rPr>
              <a:t>A platóni hármas lélek-felosztás</a:t>
            </a:r>
          </a:p>
          <a:p>
            <a:pPr marL="0" indent="0">
              <a:buNone/>
            </a:pPr>
            <a:r>
              <a:rPr lang="hu-HU" sz="2000" dirty="0">
                <a:effectLst/>
                <a:latin typeface="Times New Roman" panose="02020603050405020304" pitchFamily="18" charset="0"/>
                <a:ea typeface="Times New Roman" panose="02020603050405020304" pitchFamily="18" charset="0"/>
              </a:rPr>
              <a:t> Platón: a lelket három részre osztja fel: a legmagasabb rendű az </a:t>
            </a:r>
            <a:r>
              <a:rPr lang="hu-HU" sz="2000" b="1" dirty="0">
                <a:effectLst/>
                <a:latin typeface="Times New Roman" panose="02020603050405020304" pitchFamily="18" charset="0"/>
                <a:ea typeface="Times New Roman" panose="02020603050405020304" pitchFamily="18" charset="0"/>
              </a:rPr>
              <a:t>értelmes lélekrész </a:t>
            </a:r>
            <a:r>
              <a:rPr lang="hu-HU" sz="2000" dirty="0">
                <a:effectLst/>
                <a:latin typeface="Times New Roman" panose="02020603050405020304" pitchFamily="18" charset="0"/>
                <a:ea typeface="Times New Roman" panose="02020603050405020304" pitchFamily="18" charset="0"/>
              </a:rPr>
              <a:t>(</a:t>
            </a:r>
            <a:r>
              <a:rPr lang="hu-HU" sz="2000" i="1" dirty="0" err="1">
                <a:effectLst/>
                <a:latin typeface="Times New Roman" panose="02020603050405020304" pitchFamily="18" charset="0"/>
                <a:ea typeface="Times New Roman" panose="02020603050405020304" pitchFamily="18" charset="0"/>
              </a:rPr>
              <a:t>to</a:t>
            </a:r>
            <a:r>
              <a:rPr lang="hu-HU" sz="2000" i="1" dirty="0">
                <a:effectLst/>
                <a:latin typeface="Times New Roman" panose="02020603050405020304" pitchFamily="18" charset="0"/>
                <a:ea typeface="Times New Roman" panose="02020603050405020304" pitchFamily="18" charset="0"/>
              </a:rPr>
              <a:t> </a:t>
            </a:r>
            <a:r>
              <a:rPr lang="hu-HU" sz="2000" i="1" dirty="0" err="1">
                <a:effectLst/>
                <a:latin typeface="Times New Roman" panose="02020603050405020304" pitchFamily="18" charset="0"/>
                <a:ea typeface="Times New Roman" panose="02020603050405020304" pitchFamily="18" charset="0"/>
              </a:rPr>
              <a:t>logisztikon</a:t>
            </a:r>
            <a:r>
              <a:rPr lang="hu-HU" sz="2000" i="1" dirty="0">
                <a:effectLst/>
                <a:latin typeface="Times New Roman" panose="02020603050405020304" pitchFamily="18" charset="0"/>
                <a:ea typeface="Times New Roman" panose="02020603050405020304" pitchFamily="18" charset="0"/>
              </a:rPr>
              <a:t>, vagy </a:t>
            </a:r>
            <a:r>
              <a:rPr lang="hu-HU" sz="2000" i="1" dirty="0" err="1">
                <a:effectLst/>
                <a:latin typeface="Times New Roman" panose="02020603050405020304" pitchFamily="18" charset="0"/>
                <a:ea typeface="Times New Roman" panose="02020603050405020304" pitchFamily="18" charset="0"/>
              </a:rPr>
              <a:t>hegemonikon</a:t>
            </a:r>
            <a:r>
              <a:rPr lang="hu-HU" sz="2000" dirty="0">
                <a:effectLst/>
                <a:latin typeface="Times New Roman" panose="02020603050405020304" pitchFamily="18" charset="0"/>
                <a:ea typeface="Times New Roman" panose="02020603050405020304" pitchFamily="18" charset="0"/>
              </a:rPr>
              <a:t>), a második </a:t>
            </a:r>
            <a:r>
              <a:rPr lang="hu-HU" sz="2000" b="1" dirty="0">
                <a:effectLst/>
                <a:latin typeface="Times New Roman" panose="02020603050405020304" pitchFamily="18" charset="0"/>
                <a:ea typeface="Times New Roman" panose="02020603050405020304" pitchFamily="18" charset="0"/>
              </a:rPr>
              <a:t>az indulatos lélekrész </a:t>
            </a:r>
            <a:r>
              <a:rPr lang="hu-HU" sz="2000" dirty="0">
                <a:effectLst/>
                <a:latin typeface="Times New Roman" panose="02020603050405020304" pitchFamily="18" charset="0"/>
                <a:ea typeface="Times New Roman" panose="02020603050405020304" pitchFamily="18" charset="0"/>
              </a:rPr>
              <a:t>(</a:t>
            </a:r>
            <a:r>
              <a:rPr lang="hu-HU" sz="2000" i="1" dirty="0" err="1">
                <a:effectLst/>
                <a:latin typeface="Times New Roman" panose="02020603050405020304" pitchFamily="18" charset="0"/>
                <a:ea typeface="Times New Roman" panose="02020603050405020304" pitchFamily="18" charset="0"/>
              </a:rPr>
              <a:t>ho</a:t>
            </a:r>
            <a:r>
              <a:rPr lang="hu-HU" sz="2000" i="1" dirty="0">
                <a:effectLst/>
                <a:latin typeface="Times New Roman" panose="02020603050405020304" pitchFamily="18" charset="0"/>
                <a:ea typeface="Times New Roman" panose="02020603050405020304" pitchFamily="18" charset="0"/>
              </a:rPr>
              <a:t> </a:t>
            </a:r>
            <a:r>
              <a:rPr lang="hu-HU" sz="2000" i="1" dirty="0" err="1">
                <a:effectLst/>
                <a:latin typeface="Times New Roman" panose="02020603050405020304" pitchFamily="18" charset="0"/>
                <a:ea typeface="Times New Roman" panose="02020603050405020304" pitchFamily="18" charset="0"/>
              </a:rPr>
              <a:t>thümosz</a:t>
            </a:r>
            <a:r>
              <a:rPr lang="hu-HU" sz="2000" dirty="0">
                <a:effectLst/>
                <a:latin typeface="Times New Roman" panose="02020603050405020304" pitchFamily="18" charset="0"/>
                <a:ea typeface="Times New Roman" panose="02020603050405020304" pitchFamily="18" charset="0"/>
              </a:rPr>
              <a:t> vagy </a:t>
            </a:r>
            <a:r>
              <a:rPr lang="hu-HU" sz="2000" i="1" dirty="0" err="1">
                <a:effectLst/>
                <a:latin typeface="Times New Roman" panose="02020603050405020304" pitchFamily="18" charset="0"/>
                <a:ea typeface="Times New Roman" panose="02020603050405020304" pitchFamily="18" charset="0"/>
              </a:rPr>
              <a:t>to</a:t>
            </a:r>
            <a:r>
              <a:rPr lang="hu-HU" sz="2000" i="1" dirty="0">
                <a:effectLst/>
                <a:latin typeface="Times New Roman" panose="02020603050405020304" pitchFamily="18" charset="0"/>
                <a:ea typeface="Times New Roman" panose="02020603050405020304" pitchFamily="18" charset="0"/>
              </a:rPr>
              <a:t> </a:t>
            </a:r>
            <a:r>
              <a:rPr lang="hu-HU" sz="2000" i="1" dirty="0" err="1">
                <a:effectLst/>
                <a:latin typeface="Times New Roman" panose="02020603050405020304" pitchFamily="18" charset="0"/>
                <a:ea typeface="Times New Roman" panose="02020603050405020304" pitchFamily="18" charset="0"/>
              </a:rPr>
              <a:t>thümoeidesz</a:t>
            </a:r>
            <a:r>
              <a:rPr lang="hu-HU" sz="2000" dirty="0">
                <a:effectLst/>
                <a:latin typeface="Times New Roman" panose="02020603050405020304" pitchFamily="18" charset="0"/>
                <a:ea typeface="Times New Roman" panose="02020603050405020304" pitchFamily="18" charset="0"/>
              </a:rPr>
              <a:t>), a legalacsonyabb rendű </a:t>
            </a:r>
            <a:r>
              <a:rPr lang="hu-HU" sz="2000" b="1" dirty="0">
                <a:effectLst/>
                <a:latin typeface="Times New Roman" panose="02020603050405020304" pitchFamily="18" charset="0"/>
                <a:ea typeface="Times New Roman" panose="02020603050405020304" pitchFamily="18" charset="0"/>
              </a:rPr>
              <a:t>a vágyakozó lélekrész</a:t>
            </a:r>
            <a:r>
              <a:rPr lang="hu-HU" sz="2000" dirty="0">
                <a:effectLst/>
                <a:latin typeface="Times New Roman" panose="02020603050405020304" pitchFamily="18" charset="0"/>
                <a:ea typeface="Times New Roman" panose="02020603050405020304" pitchFamily="18" charset="0"/>
              </a:rPr>
              <a:t> (</a:t>
            </a:r>
            <a:r>
              <a:rPr lang="hu-HU" sz="2000" i="1" dirty="0">
                <a:effectLst/>
                <a:latin typeface="Times New Roman" panose="02020603050405020304" pitchFamily="18" charset="0"/>
                <a:ea typeface="Times New Roman" panose="02020603050405020304" pitchFamily="18" charset="0"/>
              </a:rPr>
              <a:t>hé </a:t>
            </a:r>
            <a:r>
              <a:rPr lang="hu-HU" sz="2000" i="1" dirty="0" err="1">
                <a:effectLst/>
                <a:latin typeface="Times New Roman" panose="02020603050405020304" pitchFamily="18" charset="0"/>
                <a:ea typeface="Times New Roman" panose="02020603050405020304" pitchFamily="18" charset="0"/>
              </a:rPr>
              <a:t>epithümia</a:t>
            </a:r>
            <a:r>
              <a:rPr lang="hu-HU" sz="2000" dirty="0">
                <a:effectLst/>
                <a:latin typeface="Times New Roman" panose="02020603050405020304" pitchFamily="18" charset="0"/>
                <a:ea typeface="Times New Roman" panose="02020603050405020304" pitchFamily="18" charset="0"/>
              </a:rPr>
              <a:t> vagy</a:t>
            </a:r>
            <a:r>
              <a:rPr lang="hu-HU" sz="2000" i="1" dirty="0">
                <a:effectLst/>
                <a:latin typeface="Times New Roman" panose="02020603050405020304" pitchFamily="18" charset="0"/>
                <a:ea typeface="Times New Roman" panose="02020603050405020304" pitchFamily="18" charset="0"/>
              </a:rPr>
              <a:t> </a:t>
            </a:r>
            <a:r>
              <a:rPr lang="hu-HU" sz="2000" i="1" dirty="0" err="1">
                <a:effectLst/>
                <a:latin typeface="Times New Roman" panose="02020603050405020304" pitchFamily="18" charset="0"/>
                <a:ea typeface="Times New Roman" panose="02020603050405020304" pitchFamily="18" charset="0"/>
              </a:rPr>
              <a:t>to</a:t>
            </a:r>
            <a:r>
              <a:rPr lang="hu-HU" sz="2000" i="1" dirty="0">
                <a:effectLst/>
                <a:latin typeface="Times New Roman" panose="02020603050405020304" pitchFamily="18" charset="0"/>
                <a:ea typeface="Times New Roman" panose="02020603050405020304" pitchFamily="18" charset="0"/>
              </a:rPr>
              <a:t> </a:t>
            </a:r>
            <a:r>
              <a:rPr lang="hu-HU" sz="2000" i="1" dirty="0" err="1">
                <a:effectLst/>
                <a:latin typeface="Times New Roman" panose="02020603050405020304" pitchFamily="18" charset="0"/>
                <a:ea typeface="Times New Roman" panose="02020603050405020304" pitchFamily="18" charset="0"/>
              </a:rPr>
              <a:t>epithümétikon</a:t>
            </a:r>
            <a:r>
              <a:rPr lang="hu-HU" sz="2000" dirty="0">
                <a:effectLst/>
                <a:latin typeface="Times New Roman" panose="02020603050405020304" pitchFamily="18" charset="0"/>
                <a:ea typeface="Times New Roman" panose="02020603050405020304" pitchFamily="18" charset="0"/>
              </a:rPr>
              <a:t>). Ez utóbbi a testi gyönyörökre irányul, és ily módon a lelket igyekszik lefelé húzni. </a:t>
            </a:r>
          </a:p>
          <a:p>
            <a:pPr marL="0" indent="0">
              <a:buNone/>
            </a:pPr>
            <a:r>
              <a:rPr lang="hu-HU" sz="2000" dirty="0">
                <a:effectLst/>
                <a:latin typeface="Times New Roman" panose="02020603050405020304" pitchFamily="18" charset="0"/>
                <a:ea typeface="Times New Roman" panose="02020603050405020304" pitchFamily="18" charset="0"/>
              </a:rPr>
              <a:t>Az indulatos és a vágyakozó lélekrész együtt alkotják a lélek </a:t>
            </a:r>
            <a:r>
              <a:rPr lang="hu-HU" sz="2000" b="1" dirty="0">
                <a:effectLst/>
                <a:latin typeface="Times New Roman" panose="02020603050405020304" pitchFamily="18" charset="0"/>
                <a:ea typeface="Times New Roman" panose="02020603050405020304" pitchFamily="18" charset="0"/>
              </a:rPr>
              <a:t>irracionális</a:t>
            </a:r>
            <a:r>
              <a:rPr lang="hu-HU" sz="2000" dirty="0">
                <a:effectLst/>
                <a:latin typeface="Times New Roman" panose="02020603050405020304" pitchFamily="18" charset="0"/>
                <a:ea typeface="Times New Roman" panose="02020603050405020304" pitchFamily="18" charset="0"/>
              </a:rPr>
              <a:t> részét. </a:t>
            </a:r>
          </a:p>
          <a:p>
            <a:pPr marL="0" indent="0">
              <a:buNone/>
            </a:pPr>
            <a:r>
              <a:rPr lang="hu-HU" sz="2000" dirty="0">
                <a:effectLst/>
                <a:latin typeface="Times New Roman" panose="02020603050405020304" pitchFamily="18" charset="0"/>
                <a:ea typeface="Times New Roman" panose="02020603050405020304" pitchFamily="18" charset="0"/>
              </a:rPr>
              <a:t>A lélek akkor működik jól, ha minden lélekrész a saját feladatát látja el: az értelmes lélekrész irányít, az indulatos segíti munkájában, a vágyakozó lélekrész pedig alá van vetve az értelemnek. </a:t>
            </a:r>
          </a:p>
          <a:p>
            <a:pPr marL="0" indent="0">
              <a:buNone/>
            </a:pPr>
            <a:endParaRPr lang="hu-HU" sz="2000" dirty="0">
              <a:effectLst/>
              <a:latin typeface="Times New Roman" panose="02020603050405020304" pitchFamily="18" charset="0"/>
              <a:ea typeface="Times New Roman" panose="02020603050405020304" pitchFamily="18" charset="0"/>
            </a:endParaRPr>
          </a:p>
          <a:p>
            <a:endParaRPr lang="hu-HU" dirty="0"/>
          </a:p>
        </p:txBody>
      </p:sp>
    </p:spTree>
    <p:extLst>
      <p:ext uri="{BB962C8B-B14F-4D97-AF65-F5344CB8AC3E}">
        <p14:creationId xmlns:p14="http://schemas.microsoft.com/office/powerpoint/2010/main" val="1111231779"/>
      </p:ext>
    </p:extLst>
  </p:cSld>
  <p:clrMapOvr>
    <a:masterClrMapping/>
  </p:clrMapOvr>
</p:sld>
</file>

<file path=ppt/theme/theme1.xml><?xml version="1.0" encoding="utf-8"?>
<a:theme xmlns:a="http://schemas.openxmlformats.org/drawingml/2006/main" name="Galéria">
  <a:themeElements>
    <a:clrScheme name="Galé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é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é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232</TotalTime>
  <Words>5356</Words>
  <Application>Microsoft Office PowerPoint</Application>
  <PresentationFormat>Szélesvásznú</PresentationFormat>
  <Paragraphs>255</Paragraphs>
  <Slides>43</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43</vt:i4>
      </vt:variant>
    </vt:vector>
  </HeadingPairs>
  <TitlesOfParts>
    <vt:vector size="51" baseType="lpstr">
      <vt:lpstr>Arial</vt:lpstr>
      <vt:lpstr>Calibri</vt:lpstr>
      <vt:lpstr>Garamond</vt:lpstr>
      <vt:lpstr>Gill Sans MT</vt:lpstr>
      <vt:lpstr>Noto Serif</vt:lpstr>
      <vt:lpstr>Times New Roman</vt:lpstr>
      <vt:lpstr>Wingdings</vt:lpstr>
      <vt:lpstr>Galéria</vt:lpstr>
      <vt:lpstr>A bibliai antropológia alapfogalmai</vt:lpstr>
      <vt:lpstr>„Új Bábelt élünk, a fogalmak pokoli zűrzavarát. Gyalázatos hazugok megrontották a szavak becsületét.” (Karinthy Frigyes)</vt:lpstr>
      <vt:lpstr>Exkurzus: A lelkiség/spiritualitás biblikus értelme</vt:lpstr>
      <vt:lpstr>PowerPoint-bemutató</vt:lpstr>
      <vt:lpstr>Lélek vagy szellem?</vt:lpstr>
      <vt:lpstr>Lelki ember  testi ember</vt:lpstr>
      <vt:lpstr>A dichotomikus és a trichotomikus felfogások kérdése </vt:lpstr>
      <vt:lpstr>A zsidó és a görög emberszemlélet különbségei és hasonlóságai</vt:lpstr>
      <vt:lpstr>Példa a görög Részek tagoló megközelítésmódra </vt:lpstr>
      <vt:lpstr>A kocsihajtó példája Platón Phaidrosz című dialógusában</vt:lpstr>
      <vt:lpstr>sóma = a megtestesült „én”</vt:lpstr>
      <vt:lpstr>PowerPoint-bemutató</vt:lpstr>
      <vt:lpstr>PowerPoint-bemutató</vt:lpstr>
      <vt:lpstr>Sarx ~ a vágyakozó „én”</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A kapcsolat a sarx és a bűn között</vt:lpstr>
      <vt:lpstr>PowerPoint-bemutató</vt:lpstr>
      <vt:lpstr>A sóma és a sarx</vt:lpstr>
      <vt:lpstr>PowerPoint-bemutató</vt:lpstr>
      <vt:lpstr>Nous: az értelmes személy, az érzékelő, gondolkodó, döntéseket hozó „én.” </vt:lpstr>
      <vt:lpstr>PowerPoint-bemutató</vt:lpstr>
      <vt:lpstr>PowerPoint-bemutató</vt:lpstr>
      <vt:lpstr>PowerPoint-bemutató</vt:lpstr>
      <vt:lpstr>Kardia: A tapasztaló, motiváló „Én”</vt:lpstr>
      <vt:lpstr>PowerPoint-bemutató</vt:lpstr>
      <vt:lpstr>PowerPoint-bemutató</vt:lpstr>
      <vt:lpstr>PowerPoint-bemutató</vt:lpstr>
      <vt:lpstr>Pszükhé </vt:lpstr>
      <vt:lpstr>PowerPoint-bemutató</vt:lpstr>
      <vt:lpstr>PowerPoint-bemutató</vt:lpstr>
      <vt:lpstr>Pneuma</vt:lpstr>
      <vt:lpstr>PowerPoint-bemutató</vt:lpstr>
      <vt:lpstr>PowerPoint-bemutató</vt:lpstr>
      <vt:lpstr>PowerPoint-bemutató</vt:lpstr>
      <vt:lpstr>PowerPoint-bemutató</vt:lpstr>
      <vt:lpstr>„Új Bábelt élünk, a fogalmak pokoli zűrzavarát. Gyalázatos hazugok megrontották a szavak becsületét.” (Karinthy Frigyes)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Antropológia  Páli teológia 03.</dc:title>
  <dc:creator>Család</dc:creator>
  <cp:lastModifiedBy>László Virgil</cp:lastModifiedBy>
  <cp:revision>200</cp:revision>
  <dcterms:created xsi:type="dcterms:W3CDTF">2023-02-28T18:07:50Z</dcterms:created>
  <dcterms:modified xsi:type="dcterms:W3CDTF">2024-03-12T15:55:29Z</dcterms:modified>
</cp:coreProperties>
</file>