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72" r:id="rId4"/>
    <p:sldId id="267" r:id="rId5"/>
    <p:sldId id="289" r:id="rId6"/>
    <p:sldId id="282" r:id="rId7"/>
    <p:sldId id="283" r:id="rId8"/>
    <p:sldId id="264" r:id="rId9"/>
    <p:sldId id="263" r:id="rId10"/>
    <p:sldId id="258" r:id="rId11"/>
    <p:sldId id="299" r:id="rId12"/>
    <p:sldId id="268" r:id="rId13"/>
    <p:sldId id="278" r:id="rId14"/>
    <p:sldId id="277" r:id="rId15"/>
    <p:sldId id="276" r:id="rId16"/>
    <p:sldId id="292" r:id="rId17"/>
    <p:sldId id="284" r:id="rId18"/>
    <p:sldId id="285" r:id="rId19"/>
    <p:sldId id="286" r:id="rId20"/>
    <p:sldId id="287" r:id="rId21"/>
    <p:sldId id="270" r:id="rId22"/>
    <p:sldId id="291" r:id="rId23"/>
    <p:sldId id="274" r:id="rId24"/>
    <p:sldId id="265" r:id="rId25"/>
    <p:sldId id="288" r:id="rId26"/>
    <p:sldId id="260" r:id="rId27"/>
    <p:sldId id="275" r:id="rId28"/>
    <p:sldId id="294" r:id="rId29"/>
    <p:sldId id="295" r:id="rId30"/>
    <p:sldId id="296" r:id="rId31"/>
    <p:sldId id="297" r:id="rId32"/>
    <p:sldId id="280" r:id="rId33"/>
    <p:sldId id="298" r:id="rId34"/>
    <p:sldId id="271" r:id="rId35"/>
    <p:sldId id="300" r:id="rId36"/>
    <p:sldId id="290" r:id="rId37"/>
    <p:sldId id="302" r:id="rId38"/>
    <p:sldId id="269" r:id="rId39"/>
    <p:sldId id="301" r:id="rId40"/>
    <p:sldId id="273" r:id="rId41"/>
    <p:sldId id="305" r:id="rId42"/>
    <p:sldId id="310" r:id="rId43"/>
    <p:sldId id="293" r:id="rId44"/>
    <p:sldId id="304" r:id="rId45"/>
    <p:sldId id="306" r:id="rId46"/>
    <p:sldId id="266" r:id="rId47"/>
    <p:sldId id="308" r:id="rId48"/>
    <p:sldId id="307" r:id="rId49"/>
    <p:sldId id="309" r:id="rId50"/>
    <p:sldId id="303"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hu-HU"/>
              <a:t>Mintacím szerkesztése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hu-HU"/>
              <a:t>Mintacím szerkesztése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fld id="{4509A250-FF31-4206-8172-F9D3106AACB1}" type="datetimeFigureOut">
              <a:rPr lang="en-US" dirty="0"/>
              <a:t>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hu-HU"/>
              <a:t>Mintacím szerkesztése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4" name="Date Placeholder 3"/>
          <p:cNvSpPr>
            <a:spLocks noGrp="1"/>
          </p:cNvSpPr>
          <p:nvPr>
            <p:ph type="dt" sz="half" idx="10"/>
          </p:nvPr>
        </p:nvSpPr>
        <p:spPr/>
        <p:txBody>
          <a:bodyPr/>
          <a:lstStyle/>
          <a:p>
            <a:fld id="{4509A250-FF31-4206-8172-F9D3106AACB1}" type="datetimeFigureOut">
              <a:rPr lang="en-US" dirty="0"/>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hu-HU"/>
              <a:t>Mintacím szerkesztése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hu-HU"/>
              <a:t>Mintaszöveg szerkesztése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4" name="Date Placeholder 3"/>
          <p:cNvSpPr>
            <a:spLocks noGrp="1"/>
          </p:cNvSpPr>
          <p:nvPr>
            <p:ph type="dt" sz="half" idx="10"/>
          </p:nvPr>
        </p:nvSpPr>
        <p:spPr/>
        <p:txBody>
          <a:bodyPr/>
          <a:lstStyle/>
          <a:p>
            <a:fld id="{4509A250-FF31-4206-8172-F9D3106AACB1}" type="datetimeFigureOut">
              <a:rPr lang="en-US" dirty="0"/>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hu-HU"/>
              <a:t>Mintacím szerkesztése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4509A250-FF31-4206-8172-F9D3106AACB1}" type="datetimeFigureOut">
              <a:rPr lang="en-US" dirty="0"/>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hasá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hu-HU"/>
              <a:t>Mintacím szerkesztése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2/20/2024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éphasá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hu-HU"/>
              <a:t>Mintacím szerkesztése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2/20/2024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nchor="t" anchorCtr="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hu-HU"/>
              <a:t>Mintacím szerkesztése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hu-HU"/>
              <a:t>Mintacím szerkesztése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9796027F-7875-4030-9381-8BD8C4F21935}" type="datetimeFigureOut">
              <a:rPr lang="en-US" dirty="0"/>
              <a:t>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u-HU"/>
              <a:t>Mintacím szerkesztése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2/20/2024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2/20/2024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2/20/2024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hu-HU"/>
              <a:t>Mintacím szerkesztése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7" name="Date Placeholder 4"/>
          <p:cNvSpPr>
            <a:spLocks noGrp="1"/>
          </p:cNvSpPr>
          <p:nvPr>
            <p:ph type="dt" sz="half" idx="10"/>
          </p:nvPr>
        </p:nvSpPr>
        <p:spPr/>
        <p:txBody>
          <a:bodyPr/>
          <a:lstStyle/>
          <a:p>
            <a:fld id="{4509A250-FF31-4206-8172-F9D3106AACB1}" type="datetimeFigureOut">
              <a:rPr lang="en-US" dirty="0"/>
              <a:t>2/20/2024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hu-HU"/>
              <a:t>Mintacím szerkesztése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fld id="{4509A250-FF31-4206-8172-F9D3106AACB1}" type="datetimeFigureOut">
              <a:rPr lang="en-US" dirty="0"/>
              <a:t>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hu-HU"/>
              <a:t>Mintacím szerkesztése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2/20/2024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1E44000-7555-BDF3-7F1A-5D99A8520615}"/>
              </a:ext>
            </a:extLst>
          </p:cNvPr>
          <p:cNvSpPr>
            <a:spLocks noGrp="1"/>
          </p:cNvSpPr>
          <p:nvPr>
            <p:ph type="ctrTitle"/>
          </p:nvPr>
        </p:nvSpPr>
        <p:spPr>
          <a:xfrm>
            <a:off x="1154954" y="1447798"/>
            <a:ext cx="8825658" cy="3329581"/>
          </a:xfrm>
        </p:spPr>
        <p:txBody>
          <a:bodyPr/>
          <a:lstStyle/>
          <a:p>
            <a:r>
              <a:rPr lang="hu-HU" dirty="0"/>
              <a:t>A múlt jelent jövőt!</a:t>
            </a:r>
          </a:p>
        </p:txBody>
      </p:sp>
      <p:sp>
        <p:nvSpPr>
          <p:cNvPr id="3" name="Alcím 2">
            <a:extLst>
              <a:ext uri="{FF2B5EF4-FFF2-40B4-BE49-F238E27FC236}">
                <a16:creationId xmlns:a16="http://schemas.microsoft.com/office/drawing/2014/main" id="{33FEB11C-F01F-A4FC-6E59-8522CC7DC0AA}"/>
              </a:ext>
            </a:extLst>
          </p:cNvPr>
          <p:cNvSpPr>
            <a:spLocks noGrp="1"/>
          </p:cNvSpPr>
          <p:nvPr>
            <p:ph type="subTitle" idx="1"/>
          </p:nvPr>
        </p:nvSpPr>
        <p:spPr>
          <a:xfrm>
            <a:off x="1154954" y="4777379"/>
            <a:ext cx="9090057" cy="1175551"/>
          </a:xfrm>
        </p:spPr>
        <p:txBody>
          <a:bodyPr>
            <a:normAutofit/>
          </a:bodyPr>
          <a:lstStyle/>
          <a:p>
            <a:r>
              <a:rPr lang="hu-HU" sz="2500" b="1" dirty="0"/>
              <a:t>Emlékezet és remény összefüggései </a:t>
            </a:r>
          </a:p>
          <a:p>
            <a:r>
              <a:rPr lang="hu-HU" sz="2500" b="1" dirty="0"/>
              <a:t>az ószövetség tanúságtételében</a:t>
            </a:r>
          </a:p>
        </p:txBody>
      </p:sp>
      <p:pic>
        <p:nvPicPr>
          <p:cNvPr id="5" name="Kép 4" descr="A képen festmény, fa, rajz, Művészet festék látható&#10;&#10;Automatikusan generált leírás">
            <a:extLst>
              <a:ext uri="{FF2B5EF4-FFF2-40B4-BE49-F238E27FC236}">
                <a16:creationId xmlns:a16="http://schemas.microsoft.com/office/drawing/2014/main" id="{12345B9D-9BD3-82EB-B3D2-FC3E9BCAA2AC}"/>
              </a:ext>
            </a:extLst>
          </p:cNvPr>
          <p:cNvPicPr>
            <a:picLocks noChangeAspect="1"/>
          </p:cNvPicPr>
          <p:nvPr/>
        </p:nvPicPr>
        <p:blipFill>
          <a:blip r:embed="rId2"/>
          <a:stretch>
            <a:fillRect/>
          </a:stretch>
        </p:blipFill>
        <p:spPr>
          <a:xfrm>
            <a:off x="8239124" y="0"/>
            <a:ext cx="3228975" cy="3350062"/>
          </a:xfrm>
          <a:prstGeom prst="rect">
            <a:avLst/>
          </a:prstGeom>
        </p:spPr>
      </p:pic>
    </p:spTree>
    <p:extLst>
      <p:ext uri="{BB962C8B-B14F-4D97-AF65-F5344CB8AC3E}">
        <p14:creationId xmlns:p14="http://schemas.microsoft.com/office/powerpoint/2010/main" val="939823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FB14693-95AC-2595-568F-D93517FC9BDE}"/>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AE2DB347-7D6F-A7CD-C07F-F7DF2BBCEF23}"/>
              </a:ext>
            </a:extLst>
          </p:cNvPr>
          <p:cNvSpPr>
            <a:spLocks noGrp="1"/>
          </p:cNvSpPr>
          <p:nvPr>
            <p:ph idx="1"/>
          </p:nvPr>
        </p:nvSpPr>
        <p:spPr>
          <a:xfrm>
            <a:off x="646111" y="1222311"/>
            <a:ext cx="10261374" cy="4988766"/>
          </a:xfrm>
        </p:spPr>
        <p:txBody>
          <a:bodyPr>
            <a:noAutofit/>
          </a:bodyPr>
          <a:lstStyle/>
          <a:p>
            <a:r>
              <a:rPr lang="hu-HU" sz="2200" dirty="0"/>
              <a:t>Az Ószövetség / Héber Biblia az </a:t>
            </a:r>
            <a:r>
              <a:rPr lang="hu-HU" sz="2200" dirty="0">
                <a:solidFill>
                  <a:srgbClr val="FFFF00"/>
                </a:solidFill>
              </a:rPr>
              <a:t>emlékezet és a remény nagy könyve</a:t>
            </a:r>
            <a:r>
              <a:rPr lang="hu-HU" sz="2200" dirty="0"/>
              <a:t>.</a:t>
            </a:r>
          </a:p>
          <a:p>
            <a:r>
              <a:rPr lang="hu-HU" sz="2200" dirty="0"/>
              <a:t>A benne megfogalmazódó tanúságtételek nagyjából </a:t>
            </a:r>
            <a:r>
              <a:rPr lang="hu-HU" sz="2200" dirty="0">
                <a:solidFill>
                  <a:srgbClr val="FFFF00"/>
                </a:solidFill>
              </a:rPr>
              <a:t>két és fél évezred távolából</a:t>
            </a:r>
            <a:r>
              <a:rPr lang="hu-HU" sz="2200" dirty="0"/>
              <a:t> üzennek nekünk Isten és népe dinamikus kapcsolatáról.</a:t>
            </a:r>
          </a:p>
          <a:p>
            <a:r>
              <a:rPr lang="hu-HU" sz="2200" dirty="0"/>
              <a:t>A </a:t>
            </a:r>
            <a:r>
              <a:rPr lang="hu-HU" sz="2200" dirty="0">
                <a:solidFill>
                  <a:srgbClr val="FFFF00"/>
                </a:solidFill>
              </a:rPr>
              <a:t>babiloni száműzetés </a:t>
            </a:r>
            <a:r>
              <a:rPr lang="hu-HU" sz="2200" dirty="0"/>
              <a:t>időszaka az a gravitációs pont Izrael történetében, amely egybesűríti az emlékezés és a reménykedés két irányba tekintő teológiai munkáját, erőfeszítését.</a:t>
            </a:r>
          </a:p>
          <a:p>
            <a:r>
              <a:rPr lang="hu-HU" sz="2200" dirty="0"/>
              <a:t>Ez a különleges időszak (Kr. e. 598 - 538 / 520) egyszerre szólt a </a:t>
            </a:r>
            <a:r>
              <a:rPr lang="hu-HU" sz="2200" dirty="0">
                <a:solidFill>
                  <a:srgbClr val="FFFF00"/>
                </a:solidFill>
              </a:rPr>
              <a:t>hagyományok rögzítésé</a:t>
            </a:r>
            <a:r>
              <a:rPr lang="hu-HU" sz="2200" dirty="0"/>
              <a:t>nek feladatáról (kulturális és vallási emlékezet) és a </a:t>
            </a:r>
            <a:r>
              <a:rPr lang="hu-HU" sz="2200" dirty="0">
                <a:solidFill>
                  <a:srgbClr val="FFFF00"/>
                </a:solidFill>
              </a:rPr>
              <a:t>hazatérés reményé</a:t>
            </a:r>
            <a:r>
              <a:rPr lang="hu-HU" sz="2200" dirty="0"/>
              <a:t>nek valóra válásáról (prófétai </a:t>
            </a:r>
            <a:r>
              <a:rPr lang="hu-HU" sz="2200" dirty="0" err="1"/>
              <a:t>eszhatológia</a:t>
            </a:r>
            <a:r>
              <a:rPr lang="hu-HU" sz="2200" dirty="0"/>
              <a:t>).</a:t>
            </a:r>
          </a:p>
          <a:p>
            <a:r>
              <a:rPr lang="hu-HU" sz="2200" dirty="0"/>
              <a:t>Érdekes módon az </a:t>
            </a:r>
            <a:r>
              <a:rPr lang="hu-HU" sz="2200" dirty="0">
                <a:solidFill>
                  <a:srgbClr val="FFFF00"/>
                </a:solidFill>
              </a:rPr>
              <a:t>idegenség, otthontalanság </a:t>
            </a:r>
            <a:r>
              <a:rPr lang="hu-HU" sz="2200" dirty="0"/>
              <a:t>az a tapasztalati valóság, amelyben ez a két irányú folyamat, mint teológiai reflexió megvalósult. </a:t>
            </a:r>
          </a:p>
        </p:txBody>
      </p:sp>
    </p:spTree>
    <p:extLst>
      <p:ext uri="{BB962C8B-B14F-4D97-AF65-F5344CB8AC3E}">
        <p14:creationId xmlns:p14="http://schemas.microsoft.com/office/powerpoint/2010/main" val="1007666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56077CD-6884-E42E-BEA8-ED697BD5EB27}"/>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860347DC-14C0-ADA4-263F-3F72CB258EE3}"/>
              </a:ext>
            </a:extLst>
          </p:cNvPr>
          <p:cNvSpPr>
            <a:spLocks noGrp="1"/>
          </p:cNvSpPr>
          <p:nvPr>
            <p:ph idx="1"/>
          </p:nvPr>
        </p:nvSpPr>
        <p:spPr>
          <a:xfrm>
            <a:off x="419846" y="452718"/>
            <a:ext cx="7445860" cy="6096000"/>
          </a:xfrm>
        </p:spPr>
        <p:txBody>
          <a:bodyPr>
            <a:normAutofit lnSpcReduction="10000"/>
          </a:bodyPr>
          <a:lstStyle/>
          <a:p>
            <a:r>
              <a:rPr lang="hu-HU" dirty="0"/>
              <a:t>Karl </a:t>
            </a:r>
            <a:r>
              <a:rPr lang="hu-HU" dirty="0" err="1"/>
              <a:t>Jaspers</a:t>
            </a:r>
            <a:r>
              <a:rPr lang="hu-HU" dirty="0"/>
              <a:t> német filozófus nevéhez kötődik a </a:t>
            </a:r>
            <a:r>
              <a:rPr lang="hu-HU" dirty="0">
                <a:solidFill>
                  <a:srgbClr val="FFFF00"/>
                </a:solidFill>
              </a:rPr>
              <a:t>tengely-kor </a:t>
            </a:r>
            <a:r>
              <a:rPr lang="hu-HU" dirty="0"/>
              <a:t>(</a:t>
            </a:r>
            <a:r>
              <a:rPr lang="hu-HU" dirty="0" err="1"/>
              <a:t>Achsenzeit</a:t>
            </a:r>
            <a:r>
              <a:rPr lang="hu-HU" dirty="0"/>
              <a:t>) kifejezés. A történelem eredetéről és céljáról írt hatalmas értekezésében kifejti, hogy a </a:t>
            </a:r>
            <a:r>
              <a:rPr lang="hu-HU" dirty="0">
                <a:solidFill>
                  <a:srgbClr val="FFFF00"/>
                </a:solidFill>
              </a:rPr>
              <a:t>Kr. e. 8-2. század között </a:t>
            </a:r>
            <a:r>
              <a:rPr lang="hu-HU" dirty="0"/>
              <a:t>a világ összes kontinensén nagyjából egy időben átfogó fordulat következett be, amelyben az emberiség nagy kultúrái megalkották azokat az alapelveket, melyek máig hatóan alkalmasnak tűnnek a civilizáció </a:t>
            </a:r>
            <a:r>
              <a:rPr lang="hu-HU" dirty="0" err="1"/>
              <a:t>pilléreiként</a:t>
            </a:r>
            <a:r>
              <a:rPr lang="hu-HU" dirty="0"/>
              <a:t> szolgálni. </a:t>
            </a:r>
          </a:p>
          <a:p>
            <a:r>
              <a:rPr lang="hu-HU" dirty="0"/>
              <a:t>Kínában ekkor működött Konfucius és Lao-ce, Indiában Buddha, a Közel-Keleten a nagyobb és kisebb bibliai próféták, Iránban Zarathusztra, Görögországban Platón, Szókratész és Arisztotelész, Rómában Cicero és Seneca – hogy csak a legnagyobbakat említsük. </a:t>
            </a:r>
          </a:p>
          <a:p>
            <a:r>
              <a:rPr lang="hu-HU" dirty="0"/>
              <a:t>Ezek a hatalmas tanítók alkották meg az emberről, az istenekről, a közösségről, az anyagról és a természetről, az életről és a halálról azokat a fogalmakat és átfogó víziókat, melyekhez azóta is mérheti magát az emberiség bármely társadalma, kisebb vagy nagyobb közössége.         </a:t>
            </a:r>
            <a:r>
              <a:rPr lang="hu-HU" i="1" dirty="0"/>
              <a:t>(Máthé-Tóth András)</a:t>
            </a:r>
          </a:p>
        </p:txBody>
      </p:sp>
      <p:pic>
        <p:nvPicPr>
          <p:cNvPr id="4" name="Tartalom helye 4" descr="A képen szöveg, művészet, szobor, rajz látható&#10;&#10;Automatikusan generált leírás">
            <a:extLst>
              <a:ext uri="{FF2B5EF4-FFF2-40B4-BE49-F238E27FC236}">
                <a16:creationId xmlns:a16="http://schemas.microsoft.com/office/drawing/2014/main" id="{FD083E97-AB22-4A41-4AF8-2336A59C8CF8}"/>
              </a:ext>
            </a:extLst>
          </p:cNvPr>
          <p:cNvPicPr>
            <a:picLocks noChangeAspect="1"/>
          </p:cNvPicPr>
          <p:nvPr/>
        </p:nvPicPr>
        <p:blipFill>
          <a:blip r:embed="rId2"/>
          <a:stretch>
            <a:fillRect/>
          </a:stretch>
        </p:blipFill>
        <p:spPr>
          <a:xfrm>
            <a:off x="8187636" y="1152983"/>
            <a:ext cx="4004365" cy="1866442"/>
          </a:xfrm>
          <a:prstGeom prst="rect">
            <a:avLst/>
          </a:prstGeom>
        </p:spPr>
      </p:pic>
    </p:spTree>
    <p:extLst>
      <p:ext uri="{BB962C8B-B14F-4D97-AF65-F5344CB8AC3E}">
        <p14:creationId xmlns:p14="http://schemas.microsoft.com/office/powerpoint/2010/main" val="1554909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4891C6F-7466-65CE-23F8-F8A4B52855F8}"/>
              </a:ext>
            </a:extLst>
          </p:cNvPr>
          <p:cNvSpPr>
            <a:spLocks noGrp="1"/>
          </p:cNvSpPr>
          <p:nvPr>
            <p:ph type="title"/>
          </p:nvPr>
        </p:nvSpPr>
        <p:spPr>
          <a:xfrm>
            <a:off x="1393638" y="620015"/>
            <a:ext cx="9404723" cy="1400530"/>
          </a:xfrm>
        </p:spPr>
        <p:txBody>
          <a:bodyPr/>
          <a:lstStyle/>
          <a:p>
            <a:pPr algn="ctr"/>
            <a:r>
              <a:rPr lang="hu-HU" dirty="0"/>
              <a:t> 2. A bibliai időszemlélet</a:t>
            </a:r>
          </a:p>
        </p:txBody>
      </p:sp>
      <p:sp>
        <p:nvSpPr>
          <p:cNvPr id="3" name="Tartalom helye 2">
            <a:extLst>
              <a:ext uri="{FF2B5EF4-FFF2-40B4-BE49-F238E27FC236}">
                <a16:creationId xmlns:a16="http://schemas.microsoft.com/office/drawing/2014/main" id="{2E182977-E413-0B9E-1439-7EF4722B241F}"/>
              </a:ext>
            </a:extLst>
          </p:cNvPr>
          <p:cNvSpPr>
            <a:spLocks noGrp="1"/>
          </p:cNvSpPr>
          <p:nvPr>
            <p:ph idx="1"/>
          </p:nvPr>
        </p:nvSpPr>
        <p:spPr>
          <a:xfrm>
            <a:off x="711425" y="1320280"/>
            <a:ext cx="5698706" cy="5178489"/>
          </a:xfrm>
        </p:spPr>
        <p:txBody>
          <a:bodyPr>
            <a:normAutofit/>
          </a:bodyPr>
          <a:lstStyle/>
          <a:p>
            <a:endParaRPr lang="hu-HU" dirty="0"/>
          </a:p>
        </p:txBody>
      </p:sp>
      <p:pic>
        <p:nvPicPr>
          <p:cNvPr id="7" name="Kép 6" descr="A képen festmény, Modern művészet, festék, Akrilfesték látható&#10;&#10;Automatikusan generált leírás">
            <a:extLst>
              <a:ext uri="{FF2B5EF4-FFF2-40B4-BE49-F238E27FC236}">
                <a16:creationId xmlns:a16="http://schemas.microsoft.com/office/drawing/2014/main" id="{1C7ACE3C-415A-DFD1-1915-3BCDB55219DC}"/>
              </a:ext>
            </a:extLst>
          </p:cNvPr>
          <p:cNvPicPr>
            <a:picLocks noChangeAspect="1"/>
          </p:cNvPicPr>
          <p:nvPr/>
        </p:nvPicPr>
        <p:blipFill>
          <a:blip r:embed="rId2"/>
          <a:stretch>
            <a:fillRect/>
          </a:stretch>
        </p:blipFill>
        <p:spPr>
          <a:xfrm>
            <a:off x="2276669" y="1775847"/>
            <a:ext cx="7800393" cy="4630089"/>
          </a:xfrm>
          <a:prstGeom prst="rect">
            <a:avLst/>
          </a:prstGeom>
        </p:spPr>
      </p:pic>
    </p:spTree>
    <p:extLst>
      <p:ext uri="{BB962C8B-B14F-4D97-AF65-F5344CB8AC3E}">
        <p14:creationId xmlns:p14="http://schemas.microsoft.com/office/powerpoint/2010/main" val="2282698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FEEA55D-47BD-BFCE-E956-06CCD9C27085}"/>
              </a:ext>
            </a:extLst>
          </p:cNvPr>
          <p:cNvSpPr>
            <a:spLocks noGrp="1"/>
          </p:cNvSpPr>
          <p:nvPr>
            <p:ph type="title"/>
          </p:nvPr>
        </p:nvSpPr>
        <p:spPr/>
        <p:txBody>
          <a:bodyPr/>
          <a:lstStyle/>
          <a:p>
            <a:endParaRPr lang="hu-HU"/>
          </a:p>
        </p:txBody>
      </p:sp>
      <p:pic>
        <p:nvPicPr>
          <p:cNvPr id="4" name="Tartalom helye 3" descr="A képen felhő, kültéri, ég, talaj látható&#10;&#10;Automatikusan generált leírás">
            <a:extLst>
              <a:ext uri="{FF2B5EF4-FFF2-40B4-BE49-F238E27FC236}">
                <a16:creationId xmlns:a16="http://schemas.microsoft.com/office/drawing/2014/main" id="{098D8331-B66F-33A8-1860-6C2B7D433B5A}"/>
              </a:ext>
            </a:extLst>
          </p:cNvPr>
          <p:cNvPicPr>
            <a:picLocks noGrp="1" noChangeAspect="1"/>
          </p:cNvPicPr>
          <p:nvPr>
            <p:ph idx="1"/>
          </p:nvPr>
        </p:nvPicPr>
        <p:blipFill>
          <a:blip r:embed="rId2"/>
          <a:stretch>
            <a:fillRect/>
          </a:stretch>
        </p:blipFill>
        <p:spPr>
          <a:xfrm>
            <a:off x="-672460" y="-1262063"/>
            <a:ext cx="12864460" cy="8567932"/>
          </a:xfrm>
          <a:prstGeom prst="rect">
            <a:avLst/>
          </a:prstGeom>
        </p:spPr>
      </p:pic>
      <p:sp>
        <p:nvSpPr>
          <p:cNvPr id="5" name="Szövegdoboz 4">
            <a:extLst>
              <a:ext uri="{FF2B5EF4-FFF2-40B4-BE49-F238E27FC236}">
                <a16:creationId xmlns:a16="http://schemas.microsoft.com/office/drawing/2014/main" id="{6D659E4D-D6A8-AF8F-880E-833185DD0EC0}"/>
              </a:ext>
            </a:extLst>
          </p:cNvPr>
          <p:cNvSpPr txBox="1"/>
          <p:nvPr/>
        </p:nvSpPr>
        <p:spPr>
          <a:xfrm>
            <a:off x="6904652" y="93249"/>
            <a:ext cx="4534678" cy="6524863"/>
          </a:xfrm>
          <a:prstGeom prst="rect">
            <a:avLst/>
          </a:prstGeom>
          <a:noFill/>
        </p:spPr>
        <p:txBody>
          <a:bodyPr wrap="square">
            <a:spAutoFit/>
          </a:bodyPr>
          <a:lstStyle/>
          <a:p>
            <a:r>
              <a:rPr lang="hu-HU" sz="2200" b="1" dirty="0">
                <a:solidFill>
                  <a:srgbClr val="002060"/>
                </a:solidFill>
              </a:rPr>
              <a:t>Modern, nyugati gondolkodás-módunkban gyökerező idő-fogalmunktól eltérően – amely az időt pusztán mérhetőségén keresztül próbálja megragadni és értelmezni -, a bibliai idők emberei nem ismerték az abszolút időt, amely az eseményektől, történésektől függetlenül létezik. </a:t>
            </a:r>
          </a:p>
          <a:p>
            <a:r>
              <a:rPr lang="hu-HU" sz="2200" b="1" dirty="0">
                <a:solidFill>
                  <a:srgbClr val="002060"/>
                </a:solidFill>
              </a:rPr>
              <a:t>Ők az </a:t>
            </a:r>
            <a:r>
              <a:rPr lang="hu-HU" sz="2200" b="1" dirty="0">
                <a:solidFill>
                  <a:srgbClr val="FF0000"/>
                </a:solidFill>
              </a:rPr>
              <a:t>idő</a:t>
            </a:r>
            <a:r>
              <a:rPr lang="hu-HU" sz="2200" b="1" dirty="0">
                <a:solidFill>
                  <a:srgbClr val="002060"/>
                </a:solidFill>
              </a:rPr>
              <a:t>ről úgy tudtak, úgy beszéltek, mint </a:t>
            </a:r>
            <a:r>
              <a:rPr lang="hu-HU" sz="2200" b="1" dirty="0">
                <a:solidFill>
                  <a:srgbClr val="FF0000"/>
                </a:solidFill>
              </a:rPr>
              <a:t>minőség</a:t>
            </a:r>
            <a:r>
              <a:rPr lang="hu-HU" sz="2200" b="1" dirty="0">
                <a:solidFill>
                  <a:srgbClr val="002060"/>
                </a:solidFill>
              </a:rPr>
              <a:t>ről és intenzitásról. </a:t>
            </a:r>
          </a:p>
          <a:p>
            <a:r>
              <a:rPr lang="hu-HU" sz="2200" b="1" dirty="0">
                <a:solidFill>
                  <a:srgbClr val="002060"/>
                </a:solidFill>
              </a:rPr>
              <a:t>Az idők minőségét </a:t>
            </a:r>
            <a:r>
              <a:rPr lang="hu-HU" sz="2200" b="1" dirty="0">
                <a:solidFill>
                  <a:srgbClr val="FF0000"/>
                </a:solidFill>
              </a:rPr>
              <a:t>Isten múltban véghez vitt kegyelmes tettei </a:t>
            </a:r>
            <a:r>
              <a:rPr lang="hu-HU" sz="2200" b="1" dirty="0">
                <a:solidFill>
                  <a:srgbClr val="002060"/>
                </a:solidFill>
              </a:rPr>
              <a:t>határozzák meg, továbbá az a tény, hogy az ő kezében vannak az eljövendő korok eseményei is. </a:t>
            </a:r>
          </a:p>
        </p:txBody>
      </p:sp>
    </p:spTree>
    <p:extLst>
      <p:ext uri="{BB962C8B-B14F-4D97-AF65-F5344CB8AC3E}">
        <p14:creationId xmlns:p14="http://schemas.microsoft.com/office/powerpoint/2010/main" val="2136289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E313E17-5871-777A-1F68-4E3FB74D4069}"/>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58F5513E-1191-F6C2-AB1B-A24D8AFC9726}"/>
              </a:ext>
            </a:extLst>
          </p:cNvPr>
          <p:cNvSpPr>
            <a:spLocks noGrp="1"/>
          </p:cNvSpPr>
          <p:nvPr>
            <p:ph idx="1"/>
          </p:nvPr>
        </p:nvSpPr>
        <p:spPr>
          <a:xfrm>
            <a:off x="646111" y="662473"/>
            <a:ext cx="10821211" cy="5887617"/>
          </a:xfrm>
        </p:spPr>
        <p:txBody>
          <a:bodyPr>
            <a:normAutofit lnSpcReduction="10000"/>
          </a:bodyPr>
          <a:lstStyle/>
          <a:p>
            <a:r>
              <a:rPr lang="hu-HU" sz="2200" dirty="0"/>
              <a:t>Mi, a Felvilágosodás örökségeként, </a:t>
            </a:r>
            <a:r>
              <a:rPr lang="hu-HU" sz="2200" dirty="0">
                <a:solidFill>
                  <a:srgbClr val="FFFF00"/>
                </a:solidFill>
              </a:rPr>
              <a:t>számegyenes</a:t>
            </a:r>
            <a:r>
              <a:rPr lang="hu-HU" sz="2200" dirty="0"/>
              <a:t>t készítve mérjük távolságunkat a múltunktól és elképzelt jövőnktől. Magunkat helyezzük a képzeletbeli vízszintes vonal közepére, így </a:t>
            </a:r>
            <a:r>
              <a:rPr lang="hu-HU" sz="2200" dirty="0">
                <a:solidFill>
                  <a:srgbClr val="FFFF00"/>
                </a:solidFill>
              </a:rPr>
              <a:t>mi vagyunk a viszonyítási pont</a:t>
            </a:r>
            <a:r>
              <a:rPr lang="hu-HU" sz="2200" dirty="0"/>
              <a:t>: ami mögöttünk van, az az emlékezet világa; ami előttünk, az a képzeleté és várakozásé. </a:t>
            </a:r>
          </a:p>
          <a:p>
            <a:r>
              <a:rPr lang="hu-HU" sz="2200" dirty="0"/>
              <a:t>A </a:t>
            </a:r>
            <a:r>
              <a:rPr lang="hu-HU" sz="2200" dirty="0">
                <a:solidFill>
                  <a:srgbClr val="FFFF00"/>
                </a:solidFill>
              </a:rPr>
              <a:t>bibliai ember </a:t>
            </a:r>
            <a:r>
              <a:rPr lang="hu-HU" sz="2200" dirty="0"/>
              <a:t>azonban nem magát, hanem a történéseket - legfőképpen </a:t>
            </a:r>
            <a:r>
              <a:rPr lang="hu-HU" sz="2200" dirty="0">
                <a:solidFill>
                  <a:srgbClr val="FFFF00"/>
                </a:solidFill>
              </a:rPr>
              <a:t>Isten nagy tetteit - helyezte el egy láthatatlan idővonalon</a:t>
            </a:r>
            <a:r>
              <a:rPr lang="hu-HU" sz="2200" dirty="0"/>
              <a:t>. </a:t>
            </a:r>
          </a:p>
          <a:p>
            <a:r>
              <a:rPr lang="hu-HU" sz="2200" dirty="0"/>
              <a:t>A fontos események, tapasztalatok, a kollektív emlékezet élményei, </a:t>
            </a:r>
            <a:r>
              <a:rPr lang="hu-HU" sz="2200" dirty="0" err="1"/>
              <a:t>minde-nekelőtt</a:t>
            </a:r>
            <a:r>
              <a:rPr lang="hu-HU" sz="2200" dirty="0"/>
              <a:t> az </a:t>
            </a:r>
            <a:r>
              <a:rPr lang="hu-HU" sz="2200" dirty="0">
                <a:solidFill>
                  <a:srgbClr val="FFFF00"/>
                </a:solidFill>
              </a:rPr>
              <a:t>ünnepek</a:t>
            </a:r>
            <a:r>
              <a:rPr lang="hu-HU" sz="2200" dirty="0"/>
              <a:t> jelölik ki ezeket a </a:t>
            </a:r>
            <a:r>
              <a:rPr lang="hu-HU" sz="2200" dirty="0">
                <a:solidFill>
                  <a:srgbClr val="FFFF00"/>
                </a:solidFill>
              </a:rPr>
              <a:t>fix pontok</a:t>
            </a:r>
            <a:r>
              <a:rPr lang="hu-HU" sz="2200" dirty="0"/>
              <a:t>at. </a:t>
            </a:r>
          </a:p>
          <a:p>
            <a:r>
              <a:rPr lang="hu-HU" sz="2200" dirty="0"/>
              <a:t>Ilyen sűrített „</a:t>
            </a:r>
            <a:r>
              <a:rPr lang="hu-HU" sz="2200" dirty="0">
                <a:solidFill>
                  <a:srgbClr val="FFFF00"/>
                </a:solidFill>
              </a:rPr>
              <a:t>idő-gócok</a:t>
            </a:r>
            <a:r>
              <a:rPr lang="hu-HU" sz="2200" dirty="0"/>
              <a:t>” többek között a „teremtés”, az „ígéret” és „megerősítés”, a „szolgaság”, „kivonulás” és „törvényadás”, a „honfog-</a:t>
            </a:r>
            <a:r>
              <a:rPr lang="hu-HU" sz="2200" dirty="0" err="1"/>
              <a:t>lalás</a:t>
            </a:r>
            <a:r>
              <a:rPr lang="hu-HU" sz="2200" dirty="0"/>
              <a:t>”, királyság”, „száműzetés” és „szabadulás”, a „hazatérés”, meg az „újrakezdés” tapasztalatai. </a:t>
            </a:r>
          </a:p>
          <a:p>
            <a:r>
              <a:rPr lang="hu-HU" sz="2200" dirty="0"/>
              <a:t>Az </a:t>
            </a:r>
            <a:r>
              <a:rPr lang="hu-HU" sz="2200" dirty="0">
                <a:solidFill>
                  <a:srgbClr val="FFFF00"/>
                </a:solidFill>
              </a:rPr>
              <a:t>ember</a:t>
            </a:r>
            <a:r>
              <a:rPr lang="hu-HU" sz="2200" dirty="0"/>
              <a:t> pedig az az </a:t>
            </a:r>
            <a:r>
              <a:rPr lang="hu-HU" sz="2200" dirty="0">
                <a:solidFill>
                  <a:srgbClr val="FFFF00"/>
                </a:solidFill>
              </a:rPr>
              <a:t>utazó</a:t>
            </a:r>
            <a:r>
              <a:rPr lang="hu-HU" sz="2200" dirty="0"/>
              <a:t>, aki elhalad ezek mellett a minőségi „idő-esszenciák” mellett, és minden egyes alkalommal, amikor elér egy-egy ponthoz, </a:t>
            </a:r>
            <a:r>
              <a:rPr lang="hu-HU" sz="2200" dirty="0">
                <a:solidFill>
                  <a:srgbClr val="FFFF00"/>
                </a:solidFill>
              </a:rPr>
              <a:t>egyidejű</a:t>
            </a:r>
            <a:r>
              <a:rPr lang="hu-HU" sz="2200" dirty="0"/>
              <a:t>vé válik a már ott jártak és a még nem élők nemzedékeivel. </a:t>
            </a:r>
          </a:p>
          <a:p>
            <a:endParaRPr lang="hu-HU" dirty="0"/>
          </a:p>
        </p:txBody>
      </p:sp>
    </p:spTree>
    <p:extLst>
      <p:ext uri="{BB962C8B-B14F-4D97-AF65-F5344CB8AC3E}">
        <p14:creationId xmlns:p14="http://schemas.microsoft.com/office/powerpoint/2010/main" val="2480500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62D4C7A-6526-4DA2-50EF-97EA5186F379}"/>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4B2AC2B2-766D-777A-D228-B562E5641487}"/>
              </a:ext>
            </a:extLst>
          </p:cNvPr>
          <p:cNvSpPr>
            <a:spLocks noGrp="1"/>
          </p:cNvSpPr>
          <p:nvPr>
            <p:ph idx="1"/>
          </p:nvPr>
        </p:nvSpPr>
        <p:spPr>
          <a:xfrm>
            <a:off x="580797" y="1334278"/>
            <a:ext cx="10354680" cy="4904791"/>
          </a:xfrm>
        </p:spPr>
        <p:txBody>
          <a:bodyPr>
            <a:normAutofit lnSpcReduction="10000"/>
          </a:bodyPr>
          <a:lstStyle/>
          <a:p>
            <a:r>
              <a:rPr lang="hu-HU" sz="2200" dirty="0"/>
              <a:t>A bibliai emberek időfogalma értelmében az </a:t>
            </a:r>
            <a:r>
              <a:rPr lang="hu-HU" sz="2200" dirty="0">
                <a:solidFill>
                  <a:srgbClr val="FFFF00"/>
                </a:solidFill>
              </a:rPr>
              <a:t>ősök és az utódok ugyanannak az időminőségnek a részesei</a:t>
            </a:r>
            <a:r>
              <a:rPr lang="hu-HU" sz="2200" dirty="0"/>
              <a:t>. A múlt és a jövő egy pontba </a:t>
            </a:r>
            <a:r>
              <a:rPr lang="hu-HU" sz="2200" dirty="0" err="1"/>
              <a:t>sűrítődhet</a:t>
            </a:r>
            <a:r>
              <a:rPr lang="hu-HU" sz="2200" dirty="0"/>
              <a:t>. </a:t>
            </a:r>
          </a:p>
          <a:p>
            <a:r>
              <a:rPr lang="hu-HU" sz="2200" dirty="0"/>
              <a:t>Ezért is válnak különösen érzékennyé az idők jeleire, s ezért nyílik ki érzékelésük az „</a:t>
            </a:r>
            <a:r>
              <a:rPr lang="hu-HU" sz="2200" dirty="0" err="1"/>
              <a:t>eszhaton</a:t>
            </a:r>
            <a:r>
              <a:rPr lang="hu-HU" sz="2200" dirty="0"/>
              <a:t>”, a </a:t>
            </a:r>
            <a:r>
              <a:rPr lang="hu-HU" sz="2200" dirty="0">
                <a:solidFill>
                  <a:srgbClr val="FFFF00"/>
                </a:solidFill>
              </a:rPr>
              <a:t>jövendő világ erői </a:t>
            </a:r>
            <a:r>
              <a:rPr lang="hu-HU" sz="2200" dirty="0"/>
              <a:t>felé is. </a:t>
            </a:r>
          </a:p>
          <a:p>
            <a:r>
              <a:rPr lang="hu-HU" sz="2200" dirty="0"/>
              <a:t>Az </a:t>
            </a:r>
            <a:r>
              <a:rPr lang="hu-HU" sz="2200" dirty="0" err="1">
                <a:solidFill>
                  <a:srgbClr val="FFFF00"/>
                </a:solidFill>
              </a:rPr>
              <a:t>eszhaton</a:t>
            </a:r>
            <a:r>
              <a:rPr lang="hu-HU" sz="2200" dirty="0"/>
              <a:t> az Ószövetségben és az Újszövetségben is azt az egyetlen és páratlan horderejű eseményt hordozza, amely végső értelmet ad a jelenlegi helyzetnek, a „most”-</a:t>
            </a:r>
            <a:r>
              <a:rPr lang="hu-HU" sz="2200" dirty="0" err="1"/>
              <a:t>nak</a:t>
            </a:r>
            <a:r>
              <a:rPr lang="hu-HU" sz="2200" dirty="0"/>
              <a:t>. </a:t>
            </a:r>
          </a:p>
          <a:p>
            <a:r>
              <a:rPr lang="hu-HU" sz="2200" dirty="0"/>
              <a:t>Isten, mint az </a:t>
            </a:r>
            <a:r>
              <a:rPr lang="hu-HU" sz="2200" dirty="0">
                <a:solidFill>
                  <a:srgbClr val="FFFF00"/>
                </a:solidFill>
              </a:rPr>
              <a:t>idő </a:t>
            </a:r>
            <a:r>
              <a:rPr lang="hu-HU" sz="2200" dirty="0" err="1">
                <a:solidFill>
                  <a:srgbClr val="FFFF00"/>
                </a:solidFill>
              </a:rPr>
              <a:t>URa</a:t>
            </a:r>
            <a:r>
              <a:rPr lang="hu-HU" sz="2200" dirty="0"/>
              <a:t>, átfogja a földi lét valóságát és messze túl is lát azon: tegnap, ma és mindörökké ugyanaz marad. </a:t>
            </a:r>
          </a:p>
          <a:p>
            <a:r>
              <a:rPr lang="hu-HU" sz="2200" dirty="0"/>
              <a:t>Ez az időn túli léte azonban nem jelenti azt, hogy érzéketlen a teremtményei iránt: </a:t>
            </a:r>
            <a:r>
              <a:rPr lang="hu-HU" sz="2200" dirty="0">
                <a:solidFill>
                  <a:srgbClr val="FFFF00"/>
                </a:solidFill>
              </a:rPr>
              <a:t>Isten valódi lényege</a:t>
            </a:r>
            <a:r>
              <a:rPr lang="hu-HU" sz="2200" dirty="0"/>
              <a:t> nem a változatlanság, hanem a </a:t>
            </a:r>
            <a:r>
              <a:rPr lang="hu-HU" sz="2200" dirty="0">
                <a:solidFill>
                  <a:srgbClr val="FFFF00"/>
                </a:solidFill>
              </a:rPr>
              <a:t>hűség.</a:t>
            </a:r>
          </a:p>
          <a:p>
            <a:endParaRPr lang="hu-HU" dirty="0"/>
          </a:p>
        </p:txBody>
      </p:sp>
    </p:spTree>
    <p:extLst>
      <p:ext uri="{BB962C8B-B14F-4D97-AF65-F5344CB8AC3E}">
        <p14:creationId xmlns:p14="http://schemas.microsoft.com/office/powerpoint/2010/main" val="194962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38CFC3E-A640-9602-5356-E3BD7A9B1B21}"/>
              </a:ext>
            </a:extLst>
          </p:cNvPr>
          <p:cNvSpPr>
            <a:spLocks noGrp="1"/>
          </p:cNvSpPr>
          <p:nvPr>
            <p:ph type="title"/>
          </p:nvPr>
        </p:nvSpPr>
        <p:spPr>
          <a:xfrm>
            <a:off x="776739" y="629999"/>
            <a:ext cx="9404723" cy="1400530"/>
          </a:xfrm>
        </p:spPr>
        <p:txBody>
          <a:bodyPr/>
          <a:lstStyle/>
          <a:p>
            <a:pPr algn="ctr"/>
            <a:r>
              <a:rPr lang="hu-HU" dirty="0"/>
              <a:t>          3. Kollektív emlékezet</a:t>
            </a:r>
          </a:p>
        </p:txBody>
      </p:sp>
      <p:pic>
        <p:nvPicPr>
          <p:cNvPr id="5" name="Tartalom helye 4" descr="A képen Modern művészet, Akrilfesték, Művészet festék, festék látható&#10;&#10;Automatikusan generált leírás">
            <a:extLst>
              <a:ext uri="{FF2B5EF4-FFF2-40B4-BE49-F238E27FC236}">
                <a16:creationId xmlns:a16="http://schemas.microsoft.com/office/drawing/2014/main" id="{9A00DC0C-7218-66AF-2C8D-F0CDAA375332}"/>
              </a:ext>
            </a:extLst>
          </p:cNvPr>
          <p:cNvPicPr>
            <a:picLocks noGrp="1" noChangeAspect="1"/>
          </p:cNvPicPr>
          <p:nvPr>
            <p:ph idx="1"/>
          </p:nvPr>
        </p:nvPicPr>
        <p:blipFill>
          <a:blip r:embed="rId2"/>
          <a:stretch>
            <a:fillRect/>
          </a:stretch>
        </p:blipFill>
        <p:spPr>
          <a:xfrm>
            <a:off x="4516016" y="1620818"/>
            <a:ext cx="3517640" cy="5237182"/>
          </a:xfrm>
        </p:spPr>
      </p:pic>
    </p:spTree>
    <p:extLst>
      <p:ext uri="{BB962C8B-B14F-4D97-AF65-F5344CB8AC3E}">
        <p14:creationId xmlns:p14="http://schemas.microsoft.com/office/powerpoint/2010/main" val="4238667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78D687E-2FBC-2FC4-F5B5-845F01BEA84A}"/>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B8B3B094-8D99-0E1E-9E42-E2BB8A962143}"/>
              </a:ext>
            </a:extLst>
          </p:cNvPr>
          <p:cNvSpPr>
            <a:spLocks noGrp="1"/>
          </p:cNvSpPr>
          <p:nvPr>
            <p:ph idx="1"/>
          </p:nvPr>
        </p:nvSpPr>
        <p:spPr>
          <a:xfrm>
            <a:off x="923730" y="3308403"/>
            <a:ext cx="10151705" cy="3535600"/>
          </a:xfrm>
        </p:spPr>
        <p:txBody>
          <a:bodyPr>
            <a:normAutofit/>
          </a:bodyPr>
          <a:lstStyle/>
          <a:p>
            <a:r>
              <a:rPr lang="hu-HU" sz="2200" dirty="0">
                <a:solidFill>
                  <a:srgbClr val="FFFF00"/>
                </a:solidFill>
              </a:rPr>
              <a:t>Emlékezés</a:t>
            </a:r>
            <a:r>
              <a:rPr lang="hu-HU" sz="2200" dirty="0"/>
              <a:t>: az érzékelés, észlelés által felfogott, figyelemmel kísért folyamat, amely a kódolás / megjegyzés (bevésés), a raktározás (megtartás), illetve a felidézés műveletei segítségével kapcsolatot teremt a múlt és a jelen tapasztalatai között. </a:t>
            </a:r>
          </a:p>
          <a:p>
            <a:r>
              <a:rPr lang="hu-HU" sz="2200" dirty="0"/>
              <a:t>Az emlékezet alapvetően függ a figyelem működésétől, de </a:t>
            </a:r>
            <a:r>
              <a:rPr lang="hu-HU" sz="2200" dirty="0" err="1"/>
              <a:t>nélküle</a:t>
            </a:r>
            <a:r>
              <a:rPr lang="hu-HU" sz="2200" dirty="0"/>
              <a:t> a többi pszichés folyamat (érzékelés, észlelés, figyelem, gondolkodás, tanulás, képzelet) sem valósulhatna meg. </a:t>
            </a:r>
          </a:p>
        </p:txBody>
      </p:sp>
      <p:pic>
        <p:nvPicPr>
          <p:cNvPr id="5" name="Kép 4" descr="A képen Gyermekrajz, illusztráció, Grafika, művészet látható&#10;&#10;Automatikusan generált leírás">
            <a:extLst>
              <a:ext uri="{FF2B5EF4-FFF2-40B4-BE49-F238E27FC236}">
                <a16:creationId xmlns:a16="http://schemas.microsoft.com/office/drawing/2014/main" id="{EE0B6F71-91BF-6D5C-7043-8A0A3C901AB9}"/>
              </a:ext>
            </a:extLst>
          </p:cNvPr>
          <p:cNvPicPr>
            <a:picLocks noChangeAspect="1"/>
          </p:cNvPicPr>
          <p:nvPr/>
        </p:nvPicPr>
        <p:blipFill>
          <a:blip r:embed="rId2"/>
          <a:stretch>
            <a:fillRect/>
          </a:stretch>
        </p:blipFill>
        <p:spPr>
          <a:xfrm>
            <a:off x="6779559" y="1"/>
            <a:ext cx="5412439" cy="3004456"/>
          </a:xfrm>
          <a:prstGeom prst="rect">
            <a:avLst/>
          </a:prstGeom>
        </p:spPr>
      </p:pic>
    </p:spTree>
    <p:extLst>
      <p:ext uri="{BB962C8B-B14F-4D97-AF65-F5344CB8AC3E}">
        <p14:creationId xmlns:p14="http://schemas.microsoft.com/office/powerpoint/2010/main" val="3515092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45FEEEE-599C-49C0-2D83-D3C6E0006516}"/>
              </a:ext>
            </a:extLst>
          </p:cNvPr>
          <p:cNvSpPr>
            <a:spLocks noGrp="1"/>
          </p:cNvSpPr>
          <p:nvPr>
            <p:ph type="title"/>
          </p:nvPr>
        </p:nvSpPr>
        <p:spPr/>
        <p:txBody>
          <a:bodyPr/>
          <a:lstStyle/>
          <a:p>
            <a:pPr algn="ctr"/>
            <a:endParaRPr lang="hu-HU" dirty="0"/>
          </a:p>
        </p:txBody>
      </p:sp>
      <p:sp>
        <p:nvSpPr>
          <p:cNvPr id="3" name="Tartalom helye 2">
            <a:extLst>
              <a:ext uri="{FF2B5EF4-FFF2-40B4-BE49-F238E27FC236}">
                <a16:creationId xmlns:a16="http://schemas.microsoft.com/office/drawing/2014/main" id="{4CF83B4B-C003-80FC-DBF4-346564D86FA4}"/>
              </a:ext>
            </a:extLst>
          </p:cNvPr>
          <p:cNvSpPr>
            <a:spLocks noGrp="1"/>
          </p:cNvSpPr>
          <p:nvPr>
            <p:ph idx="1"/>
          </p:nvPr>
        </p:nvSpPr>
        <p:spPr>
          <a:xfrm>
            <a:off x="926031" y="1371601"/>
            <a:ext cx="10140076" cy="4736840"/>
          </a:xfrm>
        </p:spPr>
        <p:txBody>
          <a:bodyPr>
            <a:normAutofit/>
          </a:bodyPr>
          <a:lstStyle/>
          <a:p>
            <a:r>
              <a:rPr lang="hu-HU" sz="2200" dirty="0"/>
              <a:t>A kollektív emlékezet fogalmát Maurice </a:t>
            </a:r>
            <a:r>
              <a:rPr lang="hu-HU" sz="2200" dirty="0" err="1">
                <a:solidFill>
                  <a:srgbClr val="FFFF00"/>
                </a:solidFill>
              </a:rPr>
              <a:t>Hallbwachs</a:t>
            </a:r>
            <a:r>
              <a:rPr lang="hu-HU" sz="2200" dirty="0"/>
              <a:t> alkotta meg, majd Jan és </a:t>
            </a:r>
            <a:r>
              <a:rPr lang="hu-HU" sz="2200" dirty="0" err="1"/>
              <a:t>Aleida</a:t>
            </a:r>
            <a:r>
              <a:rPr lang="hu-HU" sz="2200" dirty="0"/>
              <a:t> </a:t>
            </a:r>
            <a:r>
              <a:rPr lang="hu-HU" sz="2200" dirty="0">
                <a:solidFill>
                  <a:srgbClr val="FFFF00"/>
                </a:solidFill>
              </a:rPr>
              <a:t>Assmann</a:t>
            </a:r>
            <a:r>
              <a:rPr lang="hu-HU" sz="2200" dirty="0"/>
              <a:t> vezette be a köztudatba. Kiindulási pontja az az állítás, hogy az </a:t>
            </a:r>
            <a:r>
              <a:rPr lang="hu-HU" sz="2200" dirty="0">
                <a:solidFill>
                  <a:srgbClr val="FFFF00"/>
                </a:solidFill>
              </a:rPr>
              <a:t>emlékezet</a:t>
            </a:r>
            <a:r>
              <a:rPr lang="hu-HU" sz="2200" dirty="0"/>
              <a:t> az egyes ember, az egyén sajátja, de az </a:t>
            </a:r>
            <a:r>
              <a:rPr lang="hu-HU" sz="2200" dirty="0">
                <a:solidFill>
                  <a:srgbClr val="FFFF00"/>
                </a:solidFill>
              </a:rPr>
              <a:t>emlékezőképesség</a:t>
            </a:r>
            <a:r>
              <a:rPr lang="hu-HU" sz="2200" dirty="0"/>
              <a:t> lényegében társadalmi produktum. </a:t>
            </a:r>
          </a:p>
          <a:p>
            <a:r>
              <a:rPr lang="hu-HU" sz="2200" dirty="0"/>
              <a:t>A közösségek ugyan nem rendelkeznek emlékezettel a szó klasszikus értelmében, ám a szocializáció révén kialakítják és meghatározzák tagjaik emlékezetét, mégpedig a </a:t>
            </a:r>
            <a:r>
              <a:rPr lang="hu-HU" sz="2200" dirty="0">
                <a:solidFill>
                  <a:srgbClr val="FFFF00"/>
                </a:solidFill>
              </a:rPr>
              <a:t>kommunikáció</a:t>
            </a:r>
            <a:r>
              <a:rPr lang="hu-HU" sz="2200" dirty="0"/>
              <a:t> révén. Amennyiben a kommunikációs kapcsolat megszakad, elindul a </a:t>
            </a:r>
            <a:r>
              <a:rPr lang="hu-HU" sz="2200" dirty="0">
                <a:solidFill>
                  <a:srgbClr val="FFFF00"/>
                </a:solidFill>
              </a:rPr>
              <a:t>felejtés</a:t>
            </a:r>
            <a:r>
              <a:rPr lang="hu-HU" sz="2200" dirty="0"/>
              <a:t> folyamata, és az emlék végül elenyészik. </a:t>
            </a:r>
          </a:p>
          <a:p>
            <a:r>
              <a:rPr lang="hu-HU" sz="2200" dirty="0"/>
              <a:t>A kollektív emlékezet mindig </a:t>
            </a:r>
            <a:r>
              <a:rPr lang="hu-HU" sz="2200" dirty="0">
                <a:solidFill>
                  <a:srgbClr val="FFFF00"/>
                </a:solidFill>
              </a:rPr>
              <a:t>csoportfüggő</a:t>
            </a:r>
            <a:r>
              <a:rPr lang="hu-HU" sz="2200" dirty="0"/>
              <a:t>. Az érzékelés, tapasztalás egyéni, ám az emlékezet nem lehet az. Az egyes ember, mint az adott csoport, közösség tagja elfogadja és azonosul annak értékrendjével, látásmódjával.</a:t>
            </a:r>
          </a:p>
        </p:txBody>
      </p:sp>
    </p:spTree>
    <p:extLst>
      <p:ext uri="{BB962C8B-B14F-4D97-AF65-F5344CB8AC3E}">
        <p14:creationId xmlns:p14="http://schemas.microsoft.com/office/powerpoint/2010/main" val="2074538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00695A4-B074-38F4-5129-30AF8B4F11A8}"/>
              </a:ext>
            </a:extLst>
          </p:cNvPr>
          <p:cNvSpPr>
            <a:spLocks noGrp="1"/>
          </p:cNvSpPr>
          <p:nvPr>
            <p:ph type="title"/>
          </p:nvPr>
        </p:nvSpPr>
        <p:spPr/>
        <p:txBody>
          <a:bodyPr/>
          <a:lstStyle/>
          <a:p>
            <a:endParaRPr lang="hu-HU" dirty="0"/>
          </a:p>
        </p:txBody>
      </p:sp>
      <p:sp>
        <p:nvSpPr>
          <p:cNvPr id="3" name="Tartalom helye 2">
            <a:extLst>
              <a:ext uri="{FF2B5EF4-FFF2-40B4-BE49-F238E27FC236}">
                <a16:creationId xmlns:a16="http://schemas.microsoft.com/office/drawing/2014/main" id="{59E1AEAE-2EE5-92C7-5F70-079870070763}"/>
              </a:ext>
            </a:extLst>
          </p:cNvPr>
          <p:cNvSpPr>
            <a:spLocks noGrp="1"/>
          </p:cNvSpPr>
          <p:nvPr>
            <p:ph idx="1"/>
          </p:nvPr>
        </p:nvSpPr>
        <p:spPr>
          <a:xfrm>
            <a:off x="646111" y="853567"/>
            <a:ext cx="10440954" cy="5551715"/>
          </a:xfrm>
        </p:spPr>
        <p:txBody>
          <a:bodyPr>
            <a:normAutofit fontScale="92500" lnSpcReduction="10000"/>
          </a:bodyPr>
          <a:lstStyle/>
          <a:p>
            <a:r>
              <a:rPr lang="hu-HU" sz="2400" dirty="0"/>
              <a:t>Fontos viszont hangsúlyozni, hogy az </a:t>
            </a:r>
            <a:r>
              <a:rPr lang="hu-HU" sz="2400" dirty="0">
                <a:solidFill>
                  <a:srgbClr val="FFFF00"/>
                </a:solidFill>
              </a:rPr>
              <a:t>emlékek őre és hordozója </a:t>
            </a:r>
            <a:r>
              <a:rPr lang="hu-HU" sz="2400" dirty="0"/>
              <a:t>csak </a:t>
            </a:r>
            <a:r>
              <a:rPr lang="hu-HU" sz="2400" dirty="0">
                <a:solidFill>
                  <a:srgbClr val="FFFF00"/>
                </a:solidFill>
              </a:rPr>
              <a:t>részben az ember tudata</a:t>
            </a:r>
            <a:r>
              <a:rPr lang="hu-HU" sz="2400" dirty="0"/>
              <a:t>, e mellett legalább olyan fontos a személy </a:t>
            </a:r>
            <a:r>
              <a:rPr lang="hu-HU" sz="2400" dirty="0">
                <a:solidFill>
                  <a:srgbClr val="FFFF00"/>
                </a:solidFill>
              </a:rPr>
              <a:t>kontextus</a:t>
            </a:r>
            <a:r>
              <a:rPr lang="hu-HU" sz="2400" dirty="0"/>
              <a:t>a: társas viszonyai és a számára ismert kulturális szimbólumok. Ezek segítségével ragadható meg és önthető szavakba az emlékezet. </a:t>
            </a:r>
          </a:p>
          <a:p>
            <a:r>
              <a:rPr lang="hu-HU" sz="2400" dirty="0"/>
              <a:t>A </a:t>
            </a:r>
            <a:r>
              <a:rPr lang="hu-HU" sz="2400" dirty="0">
                <a:solidFill>
                  <a:srgbClr val="FFFF00"/>
                </a:solidFill>
              </a:rPr>
              <a:t>múlt</a:t>
            </a:r>
            <a:r>
              <a:rPr lang="hu-HU" sz="2400" dirty="0"/>
              <a:t> csupán külső segédlettel: a </a:t>
            </a:r>
            <a:r>
              <a:rPr lang="hu-HU" sz="2400" dirty="0">
                <a:solidFill>
                  <a:srgbClr val="FFFF00"/>
                </a:solidFill>
              </a:rPr>
              <a:t>nyelv</a:t>
            </a:r>
            <a:r>
              <a:rPr lang="hu-HU" sz="2400" dirty="0"/>
              <a:t>, a kulturális </a:t>
            </a:r>
            <a:r>
              <a:rPr lang="hu-HU" sz="2400" dirty="0">
                <a:solidFill>
                  <a:srgbClr val="FFFF00"/>
                </a:solidFill>
              </a:rPr>
              <a:t>szimbólumok</a:t>
            </a:r>
            <a:r>
              <a:rPr lang="hu-HU" sz="2400" dirty="0"/>
              <a:t> alkalmazása révén válik </a:t>
            </a:r>
            <a:r>
              <a:rPr lang="hu-HU" sz="2400" dirty="0">
                <a:solidFill>
                  <a:srgbClr val="FFFF00"/>
                </a:solidFill>
              </a:rPr>
              <a:t>megfogalmazható</a:t>
            </a:r>
            <a:r>
              <a:rPr lang="hu-HU" sz="2400" dirty="0"/>
              <a:t>vá, így lesz lényegében szociokulturális produktummá. </a:t>
            </a:r>
          </a:p>
          <a:p>
            <a:r>
              <a:rPr lang="hu-HU" sz="2400" dirty="0"/>
              <a:t>Az </a:t>
            </a:r>
            <a:r>
              <a:rPr lang="hu-HU" sz="2400" dirty="0">
                <a:solidFill>
                  <a:srgbClr val="FFFF00"/>
                </a:solidFill>
              </a:rPr>
              <a:t>emlékezet kettős természetű</a:t>
            </a:r>
            <a:r>
              <a:rPr lang="hu-HU" sz="2400" dirty="0"/>
              <a:t>. Egyrészt szubjektív, vagyis függ az egyén idegrendszerének működésétől, másfelől viszont kollektív: társadalmi, közösségi konstrukció.</a:t>
            </a:r>
          </a:p>
          <a:p>
            <a:r>
              <a:rPr lang="hu-HU" sz="2400" dirty="0"/>
              <a:t>Fontos, hogy a közösségek által képviselt értékek, eszmék </a:t>
            </a:r>
            <a:r>
              <a:rPr lang="hu-HU" sz="2400" dirty="0">
                <a:solidFill>
                  <a:srgbClr val="FFFF00"/>
                </a:solidFill>
              </a:rPr>
              <a:t>konkrét alak</a:t>
            </a:r>
            <a:r>
              <a:rPr lang="hu-HU" sz="2400" dirty="0"/>
              <a:t>ot öltsenek (személy, tárgy, kép, szimbólum). Ezáltal érhető el, hogy ezek az identitásformáló tartalmak kézzelfoghatóbbá váljanak, és </a:t>
            </a:r>
            <a:r>
              <a:rPr lang="hu-HU" sz="2400" dirty="0">
                <a:solidFill>
                  <a:srgbClr val="FFFF00"/>
                </a:solidFill>
              </a:rPr>
              <a:t>rögzül</a:t>
            </a:r>
            <a:r>
              <a:rPr lang="hu-HU" sz="2400" dirty="0"/>
              <a:t>jenek az </a:t>
            </a:r>
            <a:r>
              <a:rPr lang="hu-HU" sz="2400" dirty="0">
                <a:solidFill>
                  <a:srgbClr val="FFFF00"/>
                </a:solidFill>
              </a:rPr>
              <a:t>emlékezetben</a:t>
            </a:r>
            <a:r>
              <a:rPr lang="hu-HU" sz="2400" dirty="0"/>
              <a:t>.</a:t>
            </a:r>
          </a:p>
          <a:p>
            <a:r>
              <a:rPr lang="hu-HU" sz="2400" dirty="0"/>
              <a:t>A megfogható alak létrehívása mellett az emlékezet konstruálásához szükséges egyfajta </a:t>
            </a:r>
            <a:r>
              <a:rPr lang="hu-HU" sz="2400" dirty="0">
                <a:solidFill>
                  <a:srgbClr val="FFFF00"/>
                </a:solidFill>
              </a:rPr>
              <a:t>térbeli és időbeli</a:t>
            </a:r>
            <a:r>
              <a:rPr lang="hu-HU" sz="2400" dirty="0"/>
              <a:t> kötődés kialakítása is. </a:t>
            </a:r>
          </a:p>
          <a:p>
            <a:endParaRPr lang="hu-HU" dirty="0"/>
          </a:p>
        </p:txBody>
      </p:sp>
    </p:spTree>
    <p:extLst>
      <p:ext uri="{BB962C8B-B14F-4D97-AF65-F5344CB8AC3E}">
        <p14:creationId xmlns:p14="http://schemas.microsoft.com/office/powerpoint/2010/main" val="3506198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CB25607-3218-543B-F507-A110195CF29F}"/>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CFBA4259-B9E4-57CA-95CB-8937E3C2F85E}"/>
              </a:ext>
            </a:extLst>
          </p:cNvPr>
          <p:cNvSpPr>
            <a:spLocks noGrp="1"/>
          </p:cNvSpPr>
          <p:nvPr>
            <p:ph idx="1"/>
          </p:nvPr>
        </p:nvSpPr>
        <p:spPr/>
        <p:txBody>
          <a:bodyPr/>
          <a:lstStyle/>
          <a:p>
            <a:pPr marL="0" indent="0">
              <a:buNone/>
            </a:pPr>
            <a:r>
              <a:rPr lang="hu-HU" dirty="0"/>
              <a:t>(1Móz 16,7)</a:t>
            </a:r>
          </a:p>
        </p:txBody>
      </p:sp>
      <p:pic>
        <p:nvPicPr>
          <p:cNvPr id="5" name="Kép 4" descr="A képen kültéri, ég, Eolikus talajalakulat, táj látható&#10;&#10;Automatikusan generált leírás">
            <a:extLst>
              <a:ext uri="{FF2B5EF4-FFF2-40B4-BE49-F238E27FC236}">
                <a16:creationId xmlns:a16="http://schemas.microsoft.com/office/drawing/2014/main" id="{362367F0-9480-8504-ABC2-ED62190D8361}"/>
              </a:ext>
            </a:extLst>
          </p:cNvPr>
          <p:cNvPicPr>
            <a:picLocks noChangeAspect="1"/>
          </p:cNvPicPr>
          <p:nvPr/>
        </p:nvPicPr>
        <p:blipFill>
          <a:blip r:embed="rId2"/>
          <a:stretch>
            <a:fillRect/>
          </a:stretch>
        </p:blipFill>
        <p:spPr>
          <a:xfrm>
            <a:off x="1032182" y="-785200"/>
            <a:ext cx="10127635" cy="7643200"/>
          </a:xfrm>
          <a:prstGeom prst="rect">
            <a:avLst/>
          </a:prstGeom>
        </p:spPr>
      </p:pic>
      <p:sp>
        <p:nvSpPr>
          <p:cNvPr id="7" name="Szövegdoboz 6">
            <a:extLst>
              <a:ext uri="{FF2B5EF4-FFF2-40B4-BE49-F238E27FC236}">
                <a16:creationId xmlns:a16="http://schemas.microsoft.com/office/drawing/2014/main" id="{898F5409-0DBC-292B-3B99-338F95F57B8F}"/>
              </a:ext>
            </a:extLst>
          </p:cNvPr>
          <p:cNvSpPr txBox="1"/>
          <p:nvPr/>
        </p:nvSpPr>
        <p:spPr>
          <a:xfrm>
            <a:off x="1359938" y="1097408"/>
            <a:ext cx="6683050" cy="1938992"/>
          </a:xfrm>
          <a:prstGeom prst="rect">
            <a:avLst/>
          </a:prstGeom>
          <a:noFill/>
        </p:spPr>
        <p:txBody>
          <a:bodyPr wrap="square">
            <a:spAutoFit/>
          </a:bodyPr>
          <a:lstStyle/>
          <a:p>
            <a:r>
              <a:rPr lang="hu-HU" sz="2400" dirty="0"/>
              <a:t>Az ÚR angyala rátalált egy forrásnál a pusztában, annál a forrásnál, amely a Súrba vezető út mentén van, és ezt mondta: Hágár, </a:t>
            </a:r>
            <a:r>
              <a:rPr lang="hu-HU" sz="2400" dirty="0" err="1"/>
              <a:t>Száraj</a:t>
            </a:r>
            <a:r>
              <a:rPr lang="hu-HU" sz="2400" dirty="0"/>
              <a:t> szolgálóleánya! </a:t>
            </a:r>
            <a:r>
              <a:rPr lang="hu-HU" sz="2400" b="1" dirty="0"/>
              <a:t>Honnan jössz, és hová mégy</a:t>
            </a:r>
            <a:r>
              <a:rPr lang="hu-HU" sz="2400" dirty="0"/>
              <a:t>? (1Móz 16,7-8) </a:t>
            </a:r>
          </a:p>
        </p:txBody>
      </p:sp>
    </p:spTree>
    <p:extLst>
      <p:ext uri="{BB962C8B-B14F-4D97-AF65-F5344CB8AC3E}">
        <p14:creationId xmlns:p14="http://schemas.microsoft.com/office/powerpoint/2010/main" val="1622183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AF6B805-ECEA-A8EC-74F7-BEBBAC9CB773}"/>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9BD9EB20-BCB6-EE65-BE54-8852DFC1950F}"/>
              </a:ext>
            </a:extLst>
          </p:cNvPr>
          <p:cNvSpPr>
            <a:spLocks noGrp="1"/>
          </p:cNvSpPr>
          <p:nvPr>
            <p:ph idx="1"/>
          </p:nvPr>
        </p:nvSpPr>
        <p:spPr>
          <a:xfrm>
            <a:off x="646111" y="1331259"/>
            <a:ext cx="6146574" cy="4195481"/>
          </a:xfrm>
        </p:spPr>
        <p:txBody>
          <a:bodyPr/>
          <a:lstStyle/>
          <a:p>
            <a:pPr>
              <a:lnSpc>
                <a:spcPct val="107000"/>
              </a:lnSpc>
              <a:spcAft>
                <a:spcPts val="800"/>
              </a:spcAft>
            </a:pPr>
            <a:r>
              <a:rPr lang="hu-HU" sz="2200" kern="100" dirty="0">
                <a:effectLst/>
                <a:latin typeface="+mn-lt"/>
                <a:ea typeface="Aptos" panose="020B0004020202020204" pitchFamily="34" charset="0"/>
                <a:cs typeface="Times New Roman" panose="02020603050405020304" pitchFamily="18" charset="0"/>
              </a:rPr>
              <a:t>„Az emlékezés </a:t>
            </a:r>
            <a:r>
              <a:rPr lang="hu-HU" sz="2200" kern="100" dirty="0" err="1">
                <a:effectLst/>
                <a:latin typeface="+mn-lt"/>
                <a:ea typeface="Aptos" panose="020B0004020202020204" pitchFamily="34" charset="0"/>
                <a:cs typeface="Times New Roman" panose="02020603050405020304" pitchFamily="18" charset="0"/>
              </a:rPr>
              <a:t>alakzatai</a:t>
            </a:r>
            <a:r>
              <a:rPr lang="hu-HU" sz="2200" kern="100" dirty="0">
                <a:effectLst/>
                <a:latin typeface="+mn-lt"/>
                <a:ea typeface="Aptos" panose="020B0004020202020204" pitchFamily="34" charset="0"/>
                <a:cs typeface="Times New Roman" panose="02020603050405020304" pitchFamily="18" charset="0"/>
              </a:rPr>
              <a:t> megkívánják, hogy egy bizonyos térbeli hely kapcsán öltsenek alakot, és meghatározott időponthoz kötődjék a felidézésük, vagyis hogy tér és idő tekintetében konkrétak legyenek (…) A kollektív emlékezet konkrét eligazodásra szorul, ami kristályosodási pontokat teremt.” </a:t>
            </a:r>
          </a:p>
          <a:p>
            <a:pPr marL="0" indent="0">
              <a:buNone/>
            </a:pPr>
            <a:r>
              <a:rPr lang="hu-HU" sz="2200" kern="100" dirty="0">
                <a:latin typeface="+mn-lt"/>
                <a:ea typeface="Aptos" panose="020B0004020202020204" pitchFamily="34" charset="0"/>
                <a:cs typeface="Times New Roman" panose="02020603050405020304" pitchFamily="18" charset="0"/>
              </a:rPr>
              <a:t>     </a:t>
            </a:r>
            <a:r>
              <a:rPr lang="hu-HU" sz="1500" kern="100" dirty="0">
                <a:latin typeface="+mn-lt"/>
                <a:ea typeface="Aptos" panose="020B0004020202020204" pitchFamily="34" charset="0"/>
                <a:cs typeface="Times New Roman" panose="02020603050405020304" pitchFamily="18" charset="0"/>
              </a:rPr>
              <a:t>Jan </a:t>
            </a:r>
            <a:r>
              <a:rPr lang="hu-HU" sz="1500" kern="100" dirty="0">
                <a:effectLst/>
                <a:latin typeface="+mn-lt"/>
                <a:ea typeface="Aptos" panose="020B0004020202020204" pitchFamily="34" charset="0"/>
                <a:cs typeface="Times New Roman" panose="02020603050405020304" pitchFamily="18" charset="0"/>
              </a:rPr>
              <a:t>Assmann</a:t>
            </a:r>
            <a:r>
              <a:rPr lang="hu-HU" sz="1500" kern="100" dirty="0">
                <a:latin typeface="+mn-lt"/>
                <a:ea typeface="Aptos" panose="020B0004020202020204" pitchFamily="34" charset="0"/>
                <a:cs typeface="Times New Roman" panose="02020603050405020304" pitchFamily="18" charset="0"/>
              </a:rPr>
              <a:t>: A kulturális emlékezet, </a:t>
            </a:r>
          </a:p>
          <a:p>
            <a:pPr marL="0" indent="0">
              <a:buNone/>
            </a:pPr>
            <a:r>
              <a:rPr lang="hu-HU" sz="1500" kern="100" dirty="0">
                <a:latin typeface="+mn-lt"/>
                <a:ea typeface="Aptos" panose="020B0004020202020204" pitchFamily="34" charset="0"/>
                <a:cs typeface="Times New Roman" panose="02020603050405020304" pitchFamily="18" charset="0"/>
              </a:rPr>
              <a:t>       Atlantisz, Budapest, 2004,</a:t>
            </a:r>
            <a:r>
              <a:rPr lang="hu-HU" sz="1500" kern="100" dirty="0">
                <a:effectLst/>
                <a:latin typeface="+mn-lt"/>
                <a:ea typeface="Aptos" panose="020B0004020202020204" pitchFamily="34" charset="0"/>
                <a:cs typeface="Times New Roman" panose="02020603050405020304" pitchFamily="18" charset="0"/>
              </a:rPr>
              <a:t> 39.</a:t>
            </a:r>
          </a:p>
          <a:p>
            <a:endParaRPr lang="hu-HU" dirty="0"/>
          </a:p>
        </p:txBody>
      </p:sp>
      <p:pic>
        <p:nvPicPr>
          <p:cNvPr id="5" name="Kép 4" descr="A képen kültéri, fa, kerék, fű látható&#10;&#10;Automatikusan generált leírás">
            <a:extLst>
              <a:ext uri="{FF2B5EF4-FFF2-40B4-BE49-F238E27FC236}">
                <a16:creationId xmlns:a16="http://schemas.microsoft.com/office/drawing/2014/main" id="{D98C92B0-D983-9EB6-6B6B-D345A73AB13B}"/>
              </a:ext>
            </a:extLst>
          </p:cNvPr>
          <p:cNvPicPr>
            <a:picLocks noChangeAspect="1"/>
          </p:cNvPicPr>
          <p:nvPr/>
        </p:nvPicPr>
        <p:blipFill>
          <a:blip r:embed="rId2"/>
          <a:stretch>
            <a:fillRect/>
          </a:stretch>
        </p:blipFill>
        <p:spPr>
          <a:xfrm>
            <a:off x="7048500" y="0"/>
            <a:ext cx="5143500" cy="6858000"/>
          </a:xfrm>
          <a:prstGeom prst="rect">
            <a:avLst/>
          </a:prstGeom>
        </p:spPr>
      </p:pic>
    </p:spTree>
    <p:extLst>
      <p:ext uri="{BB962C8B-B14F-4D97-AF65-F5344CB8AC3E}">
        <p14:creationId xmlns:p14="http://schemas.microsoft.com/office/powerpoint/2010/main" val="1165348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18D2472-6C68-0483-6186-53BB3BFD715D}"/>
              </a:ext>
            </a:extLst>
          </p:cNvPr>
          <p:cNvSpPr>
            <a:spLocks noGrp="1"/>
          </p:cNvSpPr>
          <p:nvPr>
            <p:ph type="title"/>
          </p:nvPr>
        </p:nvSpPr>
        <p:spPr>
          <a:xfrm>
            <a:off x="1167645" y="648661"/>
            <a:ext cx="9571890" cy="1400530"/>
          </a:xfrm>
        </p:spPr>
        <p:txBody>
          <a:bodyPr/>
          <a:lstStyle/>
          <a:p>
            <a:pPr algn="ctr"/>
            <a:r>
              <a:rPr lang="hu-HU" dirty="0"/>
              <a:t>4. Kulturális emlékezet </a:t>
            </a:r>
            <a:br>
              <a:rPr lang="hu-HU" dirty="0"/>
            </a:br>
            <a:r>
              <a:rPr lang="hu-HU" dirty="0"/>
              <a:t>és emlékezettörténet</a:t>
            </a:r>
          </a:p>
        </p:txBody>
      </p:sp>
      <p:pic>
        <p:nvPicPr>
          <p:cNvPr id="3" name="Tartalom helye 3" descr="A képen festmény, rajz, Modern művészet, Műalkotás látható&#10;&#10;Automatikusan generált leírás">
            <a:extLst>
              <a:ext uri="{FF2B5EF4-FFF2-40B4-BE49-F238E27FC236}">
                <a16:creationId xmlns:a16="http://schemas.microsoft.com/office/drawing/2014/main" id="{9447293A-8DCE-C035-42E3-0ED84378EE87}"/>
              </a:ext>
            </a:extLst>
          </p:cNvPr>
          <p:cNvPicPr>
            <a:picLocks noGrp="1" noChangeAspect="1"/>
          </p:cNvPicPr>
          <p:nvPr>
            <p:ph idx="1"/>
          </p:nvPr>
        </p:nvPicPr>
        <p:blipFill>
          <a:blip r:embed="rId2"/>
          <a:stretch>
            <a:fillRect/>
          </a:stretch>
        </p:blipFill>
        <p:spPr>
          <a:xfrm>
            <a:off x="3012310" y="2435193"/>
            <a:ext cx="5897075" cy="4422807"/>
          </a:xfrm>
          <a:prstGeom prst="rect">
            <a:avLst/>
          </a:prstGeom>
        </p:spPr>
      </p:pic>
    </p:spTree>
    <p:extLst>
      <p:ext uri="{BB962C8B-B14F-4D97-AF65-F5344CB8AC3E}">
        <p14:creationId xmlns:p14="http://schemas.microsoft.com/office/powerpoint/2010/main" val="3029261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362AD2D-BEF2-778B-FF89-E50523257D18}"/>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CA495AE9-74DB-0F28-15D1-0192044EEA59}"/>
              </a:ext>
            </a:extLst>
          </p:cNvPr>
          <p:cNvSpPr>
            <a:spLocks noGrp="1"/>
          </p:cNvSpPr>
          <p:nvPr>
            <p:ph idx="1"/>
          </p:nvPr>
        </p:nvSpPr>
        <p:spPr>
          <a:xfrm>
            <a:off x="842055" y="1324948"/>
            <a:ext cx="9841496" cy="5166048"/>
          </a:xfrm>
        </p:spPr>
        <p:txBody>
          <a:bodyPr/>
          <a:lstStyle/>
          <a:p>
            <a:r>
              <a:rPr lang="hu-HU" sz="2200" dirty="0"/>
              <a:t>A </a:t>
            </a:r>
            <a:r>
              <a:rPr lang="hu-HU" sz="2200" dirty="0">
                <a:solidFill>
                  <a:srgbClr val="FFFF00"/>
                </a:solidFill>
              </a:rPr>
              <a:t>kulturális emlékezet </a:t>
            </a:r>
            <a:r>
              <a:rPr lang="hu-HU" sz="2200" dirty="0"/>
              <a:t>valójában egy sok szálból alkotott </a:t>
            </a:r>
            <a:r>
              <a:rPr lang="hu-HU" sz="2200" dirty="0">
                <a:solidFill>
                  <a:srgbClr val="FFFF00"/>
                </a:solidFill>
              </a:rPr>
              <a:t>szőttes</a:t>
            </a:r>
            <a:r>
              <a:rPr lang="hu-HU" sz="2200" dirty="0"/>
              <a:t>: vannak benne autentikus elemek, folklór motívumok, hordoz történeti igazságot, ám ugyanakkor fikció is.</a:t>
            </a:r>
          </a:p>
          <a:p>
            <a:r>
              <a:rPr lang="hu-HU" sz="2200" dirty="0"/>
              <a:t>Felfedezhetjük benne az etnikai önmeghatározás igényét, vagy bizonyos ideológiai irányokat, vallási-spirituális hangsúlyokat és a narratív képzeletet.  </a:t>
            </a:r>
          </a:p>
          <a:p>
            <a:r>
              <a:rPr lang="hu-HU" sz="2200" dirty="0"/>
              <a:t>Ez a sokrétű egység évszázadok alatt áll össze; ugyanakkor minden nemzedék, </a:t>
            </a:r>
            <a:r>
              <a:rPr lang="hu-HU" sz="2200" dirty="0">
                <a:solidFill>
                  <a:srgbClr val="FFFF00"/>
                </a:solidFill>
              </a:rPr>
              <a:t>minden emlékező ember hozzátesz </a:t>
            </a:r>
            <a:r>
              <a:rPr lang="hu-HU" sz="2200" dirty="0"/>
              <a:t>valamit ehhez személyes látásmódjából, hitéből, megélt tapasztalataiból. </a:t>
            </a:r>
          </a:p>
          <a:p>
            <a:r>
              <a:rPr lang="hu-HU" sz="2200" dirty="0"/>
              <a:t>Az egymásra rakódó </a:t>
            </a:r>
            <a:r>
              <a:rPr lang="hu-HU" sz="2200" dirty="0">
                <a:solidFill>
                  <a:srgbClr val="FFFF00"/>
                </a:solidFill>
              </a:rPr>
              <a:t>rétegek</a:t>
            </a:r>
            <a:r>
              <a:rPr lang="hu-HU" sz="2200" dirty="0"/>
              <a:t>nek ezt a komplex egységét </a:t>
            </a:r>
            <a:r>
              <a:rPr lang="hu-HU" sz="2200" dirty="0">
                <a:solidFill>
                  <a:srgbClr val="FFFF00"/>
                </a:solidFill>
              </a:rPr>
              <a:t>emlékezet-történet</a:t>
            </a:r>
            <a:r>
              <a:rPr lang="hu-HU" sz="2200" dirty="0"/>
              <a:t>ként definiálhatjuk.</a:t>
            </a:r>
          </a:p>
          <a:p>
            <a:endParaRPr lang="hu-HU" dirty="0"/>
          </a:p>
        </p:txBody>
      </p:sp>
    </p:spTree>
    <p:extLst>
      <p:ext uri="{BB962C8B-B14F-4D97-AF65-F5344CB8AC3E}">
        <p14:creationId xmlns:p14="http://schemas.microsoft.com/office/powerpoint/2010/main" val="3958895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C846B50-0357-5D26-1157-0C68116ED055}"/>
              </a:ext>
            </a:extLst>
          </p:cNvPr>
          <p:cNvSpPr>
            <a:spLocks noGrp="1"/>
          </p:cNvSpPr>
          <p:nvPr>
            <p:ph type="title"/>
          </p:nvPr>
        </p:nvSpPr>
        <p:spPr/>
        <p:txBody>
          <a:bodyPr/>
          <a:lstStyle/>
          <a:p>
            <a:pPr algn="ctr"/>
            <a:endParaRPr lang="hu-HU" dirty="0"/>
          </a:p>
        </p:txBody>
      </p:sp>
      <p:sp>
        <p:nvSpPr>
          <p:cNvPr id="3" name="Tartalom helye 2">
            <a:extLst>
              <a:ext uri="{FF2B5EF4-FFF2-40B4-BE49-F238E27FC236}">
                <a16:creationId xmlns:a16="http://schemas.microsoft.com/office/drawing/2014/main" id="{3090E2C5-6166-DDDC-CE85-1B56C397066D}"/>
              </a:ext>
            </a:extLst>
          </p:cNvPr>
          <p:cNvSpPr>
            <a:spLocks noGrp="1"/>
          </p:cNvSpPr>
          <p:nvPr>
            <p:ph idx="1"/>
          </p:nvPr>
        </p:nvSpPr>
        <p:spPr>
          <a:xfrm>
            <a:off x="758077" y="1231640"/>
            <a:ext cx="10438657" cy="4833257"/>
          </a:xfrm>
        </p:spPr>
        <p:txBody>
          <a:bodyPr>
            <a:normAutofit lnSpcReduction="10000"/>
          </a:bodyPr>
          <a:lstStyle/>
          <a:p>
            <a:r>
              <a:rPr lang="hu-HU" sz="2200" dirty="0"/>
              <a:t>Jan Assmann „Mózes, az egyiptomi” c. könyvében így határozza meg az </a:t>
            </a:r>
            <a:r>
              <a:rPr lang="hu-HU" sz="2200" dirty="0">
                <a:solidFill>
                  <a:srgbClr val="FFFF00"/>
                </a:solidFill>
              </a:rPr>
              <a:t>emlékezettörténet</a:t>
            </a:r>
            <a:r>
              <a:rPr lang="hu-HU" sz="2200" dirty="0"/>
              <a:t>et: </a:t>
            </a:r>
          </a:p>
          <a:p>
            <a:r>
              <a:rPr lang="hu-HU" sz="2200" dirty="0"/>
              <a:t>„A tulajdonképpeni értelemben vett történelemmel ellentétben az emlékezettörténetet nem a múlt mint olyan érdekli, hanem a </a:t>
            </a:r>
            <a:r>
              <a:rPr lang="hu-HU" sz="2200" dirty="0">
                <a:solidFill>
                  <a:srgbClr val="FFFF00"/>
                </a:solidFill>
              </a:rPr>
              <a:t>múlt</a:t>
            </a:r>
            <a:r>
              <a:rPr lang="hu-HU" sz="2200" dirty="0"/>
              <a:t> csak úgy, </a:t>
            </a:r>
            <a:r>
              <a:rPr lang="hu-HU" sz="2200" dirty="0">
                <a:solidFill>
                  <a:srgbClr val="FFFF00"/>
                </a:solidFill>
              </a:rPr>
              <a:t>ahogy emlékeznek rá</a:t>
            </a:r>
            <a:r>
              <a:rPr lang="hu-HU" sz="2200" dirty="0"/>
              <a:t>. A hagyományozás ösvényeit, az intertextualitás hálóit, a múlt olvasatának diakronikus kontinuitásait és diszkontinuitásait vizsgálja. Az emlékezettörténet nem </a:t>
            </a:r>
            <a:r>
              <a:rPr lang="hu-HU" sz="2200" dirty="0" err="1"/>
              <a:t>ellentéte</a:t>
            </a:r>
            <a:r>
              <a:rPr lang="hu-HU" sz="2200" dirty="0"/>
              <a:t>, hanem egy ága a történelemtudománynak (…) Ebben az összefüggésben az emlékezettörténetet, mint történelemre alkalmazott recepcióelméletet is meg lehetne határozni. (…) A múltat a jelen nem egyszerűen ’befogadja’. </a:t>
            </a:r>
            <a:r>
              <a:rPr lang="hu-HU" sz="2200" dirty="0">
                <a:solidFill>
                  <a:srgbClr val="FFFF00"/>
                </a:solidFill>
              </a:rPr>
              <a:t>A jelent a múlt bizonyos körülmények között ’fel is keresi’, a jelen pedig rekonstruálja, modellálja, és bizonyos körülmények között fel is találja a múltat.</a:t>
            </a:r>
            <a:r>
              <a:rPr lang="hu-HU" sz="2200" dirty="0"/>
              <a:t>” </a:t>
            </a:r>
          </a:p>
          <a:p>
            <a:pPr marL="0" indent="0">
              <a:buNone/>
            </a:pPr>
            <a:r>
              <a:rPr lang="hu-HU" sz="2200" dirty="0"/>
              <a:t>    </a:t>
            </a:r>
            <a:r>
              <a:rPr lang="hu-HU" sz="1700" dirty="0"/>
              <a:t>Assmann, Jan: Mózes, az egyiptomi. Egy emléknyom megfejtése. Osiris, Budapest, 2003, 24. </a:t>
            </a:r>
          </a:p>
          <a:p>
            <a:endParaRPr lang="hu-HU" sz="2200" dirty="0"/>
          </a:p>
          <a:p>
            <a:endParaRPr lang="hu-HU" dirty="0"/>
          </a:p>
        </p:txBody>
      </p:sp>
    </p:spTree>
    <p:extLst>
      <p:ext uri="{BB962C8B-B14F-4D97-AF65-F5344CB8AC3E}">
        <p14:creationId xmlns:p14="http://schemas.microsoft.com/office/powerpoint/2010/main" val="711752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E7FE13C-9886-4DC0-423C-502796C7B163}"/>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D6D8EF76-EC9A-AE5D-5E2C-8EC776C13DB9}"/>
              </a:ext>
            </a:extLst>
          </p:cNvPr>
          <p:cNvSpPr>
            <a:spLocks noGrp="1"/>
          </p:cNvSpPr>
          <p:nvPr>
            <p:ph idx="1"/>
          </p:nvPr>
        </p:nvSpPr>
        <p:spPr>
          <a:xfrm>
            <a:off x="1028667" y="604249"/>
            <a:ext cx="5549415" cy="5649501"/>
          </a:xfrm>
        </p:spPr>
        <p:txBody>
          <a:bodyPr>
            <a:normAutofit/>
          </a:bodyPr>
          <a:lstStyle/>
          <a:p>
            <a:endParaRPr lang="hu-HU" dirty="0"/>
          </a:p>
          <a:p>
            <a:r>
              <a:rPr lang="hu-HU" sz="2200" dirty="0"/>
              <a:t>Az Ószövetség megannyi </a:t>
            </a:r>
            <a:r>
              <a:rPr lang="hu-HU" sz="2200" dirty="0">
                <a:solidFill>
                  <a:srgbClr val="FFFF00"/>
                </a:solidFill>
              </a:rPr>
              <a:t>emlékeztető szöveg</a:t>
            </a:r>
            <a:r>
              <a:rPr lang="hu-HU" sz="2200" dirty="0"/>
              <a:t>e arról tanúskodik, hogy JHWH meg akar jelenni az ember számára; ő a róla elbeszélt történeteken keresztül szól népéhez és az egyes emberhez.</a:t>
            </a:r>
          </a:p>
          <a:p>
            <a:r>
              <a:rPr lang="hu-HU" sz="2200" dirty="0"/>
              <a:t> Ugyanakkor úgy tűnik, Istennek nem érdeke, hogy csak és kizárólag átfogó teológiai koncepciókat alkotó, nagy történetek beszéljenek róla, ő éppúgy megfér a családtörténetekben, a hétköznapi, „provinciális” elbeszélésekben, sőt a tanításokban, intelmekben is. </a:t>
            </a:r>
          </a:p>
          <a:p>
            <a:endParaRPr lang="hu-HU" dirty="0"/>
          </a:p>
        </p:txBody>
      </p:sp>
      <p:pic>
        <p:nvPicPr>
          <p:cNvPr id="4" name="Tartalom helye 8" descr="A képen művészet, szöveg, mozaik, csempe látható&#10;&#10;Automatikusan generált leírás">
            <a:extLst>
              <a:ext uri="{FF2B5EF4-FFF2-40B4-BE49-F238E27FC236}">
                <a16:creationId xmlns:a16="http://schemas.microsoft.com/office/drawing/2014/main" id="{3A8E3D4A-D5ED-4771-1B96-4CA0BA086435}"/>
              </a:ext>
            </a:extLst>
          </p:cNvPr>
          <p:cNvPicPr>
            <a:picLocks noGrp="1" noChangeAspect="1"/>
          </p:cNvPicPr>
          <p:nvPr>
            <p:ph idx="1"/>
          </p:nvPr>
        </p:nvPicPr>
        <p:blipFill>
          <a:blip r:embed="rId2"/>
          <a:stretch>
            <a:fillRect/>
          </a:stretch>
        </p:blipFill>
        <p:spPr>
          <a:xfrm>
            <a:off x="7211361" y="1114126"/>
            <a:ext cx="4980639" cy="4866796"/>
          </a:xfrm>
        </p:spPr>
      </p:pic>
    </p:spTree>
    <p:extLst>
      <p:ext uri="{BB962C8B-B14F-4D97-AF65-F5344CB8AC3E}">
        <p14:creationId xmlns:p14="http://schemas.microsoft.com/office/powerpoint/2010/main" val="252999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6733989-FD95-80DD-0164-62EE3AD834C0}"/>
              </a:ext>
            </a:extLst>
          </p:cNvPr>
          <p:cNvSpPr>
            <a:spLocks noGrp="1"/>
          </p:cNvSpPr>
          <p:nvPr>
            <p:ph type="title"/>
          </p:nvPr>
        </p:nvSpPr>
        <p:spPr>
          <a:xfrm>
            <a:off x="646111" y="555355"/>
            <a:ext cx="9404723" cy="1400530"/>
          </a:xfrm>
        </p:spPr>
        <p:txBody>
          <a:bodyPr/>
          <a:lstStyle/>
          <a:p>
            <a:pPr algn="ctr"/>
            <a:r>
              <a:rPr lang="hu-HU" dirty="0"/>
              <a:t>          5. A </a:t>
            </a:r>
            <a:r>
              <a:rPr lang="hu-HU" dirty="0" err="1"/>
              <a:t>Deuteronómium</a:t>
            </a:r>
            <a:endParaRPr lang="hu-HU" dirty="0"/>
          </a:p>
        </p:txBody>
      </p:sp>
      <p:pic>
        <p:nvPicPr>
          <p:cNvPr id="5" name="Tartalom helye 4" descr="A képen rajz, festmény, művészet, vázlat látható&#10;&#10;Automatikusan generált leírás">
            <a:extLst>
              <a:ext uri="{FF2B5EF4-FFF2-40B4-BE49-F238E27FC236}">
                <a16:creationId xmlns:a16="http://schemas.microsoft.com/office/drawing/2014/main" id="{613A3769-7C06-DF03-9163-B8E799736E88}"/>
              </a:ext>
            </a:extLst>
          </p:cNvPr>
          <p:cNvPicPr>
            <a:picLocks noGrp="1" noChangeAspect="1"/>
          </p:cNvPicPr>
          <p:nvPr>
            <p:ph idx="1"/>
          </p:nvPr>
        </p:nvPicPr>
        <p:blipFill>
          <a:blip r:embed="rId2"/>
          <a:stretch>
            <a:fillRect/>
          </a:stretch>
        </p:blipFill>
        <p:spPr>
          <a:xfrm>
            <a:off x="4257869" y="1488872"/>
            <a:ext cx="3676261" cy="5117209"/>
          </a:xfrm>
        </p:spPr>
      </p:pic>
    </p:spTree>
    <p:extLst>
      <p:ext uri="{BB962C8B-B14F-4D97-AF65-F5344CB8AC3E}">
        <p14:creationId xmlns:p14="http://schemas.microsoft.com/office/powerpoint/2010/main" val="3057259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654B6EC-BCCF-D846-2924-03BE99EB38A3}"/>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9B93D0A9-3696-3540-7351-9832F2717727}"/>
              </a:ext>
            </a:extLst>
          </p:cNvPr>
          <p:cNvSpPr>
            <a:spLocks noGrp="1"/>
          </p:cNvSpPr>
          <p:nvPr>
            <p:ph idx="1"/>
          </p:nvPr>
        </p:nvSpPr>
        <p:spPr>
          <a:xfrm>
            <a:off x="646111" y="1528483"/>
            <a:ext cx="10587946" cy="4876799"/>
          </a:xfrm>
        </p:spPr>
        <p:txBody>
          <a:bodyPr>
            <a:normAutofit/>
          </a:bodyPr>
          <a:lstStyle/>
          <a:p>
            <a:r>
              <a:rPr lang="hu-HU" sz="2200" dirty="0"/>
              <a:t>A </a:t>
            </a:r>
            <a:r>
              <a:rPr lang="hu-HU" sz="2200" dirty="0" err="1"/>
              <a:t>Deuteronómium</a:t>
            </a:r>
            <a:r>
              <a:rPr lang="hu-HU" sz="2200" dirty="0"/>
              <a:t> sajátos példáját mutatja a múlt jelen </a:t>
            </a:r>
            <a:r>
              <a:rPr lang="hu-HU" sz="2200" dirty="0" err="1"/>
              <a:t>idejűvé</a:t>
            </a:r>
            <a:r>
              <a:rPr lang="hu-HU" sz="2200" dirty="0"/>
              <a:t> tételére tett teológia kísérletnek. </a:t>
            </a:r>
          </a:p>
          <a:p>
            <a:r>
              <a:rPr lang="hu-HU" sz="2200" dirty="0"/>
              <a:t>A </a:t>
            </a:r>
            <a:r>
              <a:rPr lang="hu-HU" sz="2200" dirty="0" err="1"/>
              <a:t>Hóreb</a:t>
            </a:r>
            <a:r>
              <a:rPr lang="hu-HU" sz="2200" dirty="0"/>
              <a:t>-hegy lábánál – az elbeszélés értelmében - valójában nem csak az Exodus-nemzedék áll JHWH rendelkezéseire várakozva, a vele való szövetség kedvezményezettjeként. Ott áll mindenki, aki ma, most hallja ezeket az igéket: </a:t>
            </a:r>
          </a:p>
          <a:p>
            <a:r>
              <a:rPr lang="hu-HU" sz="2200" dirty="0"/>
              <a:t>„</a:t>
            </a:r>
            <a:r>
              <a:rPr lang="hu-HU" sz="2200" dirty="0">
                <a:solidFill>
                  <a:srgbClr val="FFFF00"/>
                </a:solidFill>
              </a:rPr>
              <a:t>Nemcsak atyáinkkal kötötte meg az ÚR ezt a szövetséget, hanem mivelünk is, </a:t>
            </a:r>
            <a:r>
              <a:rPr lang="hu-HU" sz="2200" dirty="0" err="1">
                <a:solidFill>
                  <a:srgbClr val="FFFF00"/>
                </a:solidFill>
              </a:rPr>
              <a:t>mindnyájunkkal</a:t>
            </a:r>
            <a:r>
              <a:rPr lang="hu-HU" sz="2200" dirty="0">
                <a:solidFill>
                  <a:srgbClr val="FFFF00"/>
                </a:solidFill>
              </a:rPr>
              <a:t>, akik itt és most életben vagyunk.</a:t>
            </a:r>
            <a:r>
              <a:rPr lang="hu-HU" sz="2200" dirty="0"/>
              <a:t>” (</a:t>
            </a:r>
            <a:r>
              <a:rPr lang="hu-HU" sz="2200" dirty="0" err="1"/>
              <a:t>Deut</a:t>
            </a:r>
            <a:r>
              <a:rPr lang="hu-HU" sz="2200" dirty="0"/>
              <a:t> 5,3) </a:t>
            </a:r>
          </a:p>
          <a:p>
            <a:r>
              <a:rPr lang="hu-HU" sz="2200" dirty="0"/>
              <a:t>Így lesz egy régi elbeszélés, egy megőrzött tapasztalat az emlékezetbe idézés nyomán </a:t>
            </a:r>
            <a:r>
              <a:rPr lang="hu-HU" sz="2200" dirty="0" err="1"/>
              <a:t>teofánia</a:t>
            </a:r>
            <a:r>
              <a:rPr lang="hu-HU" sz="2200" dirty="0"/>
              <a:t>-történetté: Isten „meg-jelen-</a:t>
            </a:r>
            <a:r>
              <a:rPr lang="hu-HU" sz="2200" dirty="0" err="1"/>
              <a:t>ítésévé</a:t>
            </a:r>
            <a:r>
              <a:rPr lang="hu-HU" sz="2200" dirty="0"/>
              <a:t>” a jelenben.</a:t>
            </a:r>
          </a:p>
        </p:txBody>
      </p:sp>
    </p:spTree>
    <p:extLst>
      <p:ext uri="{BB962C8B-B14F-4D97-AF65-F5344CB8AC3E}">
        <p14:creationId xmlns:p14="http://schemas.microsoft.com/office/powerpoint/2010/main" val="3606653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697EAD8-B3D0-7082-64D4-655FF0D65458}"/>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C779F56D-74DF-88B0-8B86-8FB4C600C1FB}"/>
              </a:ext>
            </a:extLst>
          </p:cNvPr>
          <p:cNvSpPr>
            <a:spLocks noGrp="1"/>
          </p:cNvSpPr>
          <p:nvPr>
            <p:ph idx="1"/>
          </p:nvPr>
        </p:nvSpPr>
        <p:spPr>
          <a:xfrm>
            <a:off x="646111" y="1167631"/>
            <a:ext cx="6535201" cy="4740853"/>
          </a:xfrm>
        </p:spPr>
        <p:txBody>
          <a:bodyPr>
            <a:normAutofit/>
          </a:bodyPr>
          <a:lstStyle/>
          <a:p>
            <a:r>
              <a:rPr lang="hu-HU" sz="2200" dirty="0"/>
              <a:t>Jan Assmann a </a:t>
            </a:r>
            <a:r>
              <a:rPr lang="hu-HU" sz="2200" dirty="0" err="1"/>
              <a:t>Deuteronómiumot</a:t>
            </a:r>
            <a:r>
              <a:rPr lang="hu-HU" sz="2200" dirty="0"/>
              <a:t> a kulturális emlékezet – és </a:t>
            </a:r>
            <a:r>
              <a:rPr lang="hu-HU" sz="2200" dirty="0">
                <a:solidFill>
                  <a:srgbClr val="FFFF00"/>
                </a:solidFill>
              </a:rPr>
              <a:t>mnemotechnika</a:t>
            </a:r>
            <a:r>
              <a:rPr lang="hu-HU" sz="2200" dirty="0"/>
              <a:t> - paradigmájának tekinti: </a:t>
            </a:r>
          </a:p>
          <a:p>
            <a:r>
              <a:rPr lang="hu-HU" sz="2200" dirty="0"/>
              <a:t>„Lapjain olyan mnemotechnika bontakozik ki, amelynek segítségével minden fontos kötődés megőrizhető és elevenen tartható a </a:t>
            </a:r>
            <a:r>
              <a:rPr lang="hu-HU" sz="2200" dirty="0">
                <a:solidFill>
                  <a:srgbClr val="FFFF00"/>
                </a:solidFill>
              </a:rPr>
              <a:t>kollektív emlékezet</a:t>
            </a:r>
            <a:r>
              <a:rPr lang="hu-HU" sz="2200" dirty="0"/>
              <a:t>ben, függetlenül a rendszerint elengedhetetlen és ebben az értelemben ’természetes’ keretfeltételektől.” </a:t>
            </a:r>
          </a:p>
          <a:p>
            <a:pPr marL="0" indent="0">
              <a:buNone/>
            </a:pPr>
            <a:r>
              <a:rPr lang="hu-HU" sz="1600" dirty="0"/>
              <a:t>      </a:t>
            </a:r>
          </a:p>
          <a:p>
            <a:pPr marL="0" indent="0">
              <a:buNone/>
            </a:pPr>
            <a:r>
              <a:rPr lang="hu-HU" sz="1600" dirty="0"/>
              <a:t>       Assmann, Jan: A kulturális emlékezet. </a:t>
            </a:r>
          </a:p>
          <a:p>
            <a:pPr marL="0" indent="0">
              <a:buNone/>
            </a:pPr>
            <a:r>
              <a:rPr lang="hu-HU" sz="1600" dirty="0"/>
              <a:t>       Atlantisz, Budapest, 2004, 209-211.</a:t>
            </a:r>
          </a:p>
        </p:txBody>
      </p:sp>
      <p:pic>
        <p:nvPicPr>
          <p:cNvPr id="4" name="Tartalom helye 4" descr="A képen kézírás látható&#10;&#10;Automatikusan generált leírás">
            <a:extLst>
              <a:ext uri="{FF2B5EF4-FFF2-40B4-BE49-F238E27FC236}">
                <a16:creationId xmlns:a16="http://schemas.microsoft.com/office/drawing/2014/main" id="{B80E4731-381B-935A-A2D9-0B28CE5ADE79}"/>
              </a:ext>
            </a:extLst>
          </p:cNvPr>
          <p:cNvPicPr>
            <a:picLocks noChangeAspect="1"/>
          </p:cNvPicPr>
          <p:nvPr/>
        </p:nvPicPr>
        <p:blipFill>
          <a:blip r:embed="rId2"/>
          <a:stretch>
            <a:fillRect/>
          </a:stretch>
        </p:blipFill>
        <p:spPr>
          <a:xfrm>
            <a:off x="7750925" y="1152983"/>
            <a:ext cx="4441075" cy="3215951"/>
          </a:xfrm>
          <a:prstGeom prst="rect">
            <a:avLst/>
          </a:prstGeom>
        </p:spPr>
      </p:pic>
    </p:spTree>
    <p:extLst>
      <p:ext uri="{BB962C8B-B14F-4D97-AF65-F5344CB8AC3E}">
        <p14:creationId xmlns:p14="http://schemas.microsoft.com/office/powerpoint/2010/main" val="115696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3CED2AF-47C1-D93A-7BC1-41A62546FE60}"/>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424AD2D3-4C06-5AFA-CA00-76DE6F26674D}"/>
              </a:ext>
            </a:extLst>
          </p:cNvPr>
          <p:cNvSpPr>
            <a:spLocks noGrp="1"/>
          </p:cNvSpPr>
          <p:nvPr>
            <p:ph idx="1"/>
          </p:nvPr>
        </p:nvSpPr>
        <p:spPr>
          <a:xfrm>
            <a:off x="646111" y="1304548"/>
            <a:ext cx="6678419" cy="4914122"/>
          </a:xfrm>
        </p:spPr>
        <p:txBody>
          <a:bodyPr>
            <a:normAutofit lnSpcReduction="10000"/>
          </a:bodyPr>
          <a:lstStyle/>
          <a:p>
            <a:r>
              <a:rPr lang="hu-HU" sz="2200" dirty="0">
                <a:latin typeface="+mn-lt"/>
              </a:rPr>
              <a:t>Mózes 5. könyve, a </a:t>
            </a:r>
            <a:r>
              <a:rPr lang="hu-HU" sz="2200" dirty="0" err="1">
                <a:latin typeface="+mn-lt"/>
              </a:rPr>
              <a:t>Deuteronómium</a:t>
            </a:r>
            <a:r>
              <a:rPr lang="hu-HU" sz="2200" dirty="0">
                <a:latin typeface="+mn-lt"/>
              </a:rPr>
              <a:t> (második vagy megismételt Tóra) egy </a:t>
            </a:r>
            <a:r>
              <a:rPr lang="hu-HU" sz="2200" dirty="0">
                <a:solidFill>
                  <a:srgbClr val="FFFF00"/>
                </a:solidFill>
                <a:latin typeface="+mn-lt"/>
              </a:rPr>
              <a:t>fiktív történeti helyzet</a:t>
            </a:r>
            <a:r>
              <a:rPr lang="hu-HU" sz="2200" dirty="0">
                <a:latin typeface="+mn-lt"/>
              </a:rPr>
              <a:t>hez kapcsolja Izrael kollektív emlékezetének megszilárdítását. </a:t>
            </a:r>
            <a:r>
              <a:rPr lang="hu-HU" sz="2200" dirty="0">
                <a:solidFill>
                  <a:srgbClr val="FFFF00"/>
                </a:solidFill>
                <a:latin typeface="+mn-lt"/>
              </a:rPr>
              <a:t>Mózes halálának napjá</a:t>
            </a:r>
            <a:r>
              <a:rPr lang="hu-HU" sz="2200" dirty="0">
                <a:latin typeface="+mn-lt"/>
              </a:rPr>
              <a:t>n búcsúbeszédet mond a </a:t>
            </a:r>
            <a:r>
              <a:rPr lang="hu-HU" sz="2200" dirty="0" err="1">
                <a:solidFill>
                  <a:srgbClr val="FFFF00"/>
                </a:solidFill>
                <a:latin typeface="+mn-lt"/>
              </a:rPr>
              <a:t>Nébó</a:t>
            </a:r>
            <a:r>
              <a:rPr lang="hu-HU" sz="2200" dirty="0">
                <a:solidFill>
                  <a:srgbClr val="FFFF00"/>
                </a:solidFill>
                <a:latin typeface="+mn-lt"/>
              </a:rPr>
              <a:t>-hegy</a:t>
            </a:r>
            <a:r>
              <a:rPr lang="hu-HU" sz="2200" dirty="0">
                <a:latin typeface="+mn-lt"/>
              </a:rPr>
              <a:t>nél, amely az ígéret földjének határát jelöli. </a:t>
            </a:r>
          </a:p>
          <a:p>
            <a:r>
              <a:rPr lang="hu-HU" sz="2200" dirty="0">
                <a:latin typeface="+mn-lt"/>
              </a:rPr>
              <a:t>Mielőtt sor kerülne a honfoglalásra, még egyszer elhangoznak a nagy vezető szájából a legfontosabb intelmek, tanítások.</a:t>
            </a:r>
          </a:p>
          <a:p>
            <a:r>
              <a:rPr lang="hu-HU" sz="2200" dirty="0">
                <a:latin typeface="+mn-lt"/>
              </a:rPr>
              <a:t>Ez a </a:t>
            </a:r>
            <a:r>
              <a:rPr lang="hu-HU" sz="2200" dirty="0" err="1">
                <a:solidFill>
                  <a:srgbClr val="FFFF00"/>
                </a:solidFill>
                <a:latin typeface="+mn-lt"/>
              </a:rPr>
              <a:t>liminalitás</a:t>
            </a:r>
            <a:r>
              <a:rPr lang="hu-HU" sz="2200" dirty="0">
                <a:solidFill>
                  <a:srgbClr val="FFFF00"/>
                </a:solidFill>
                <a:latin typeface="+mn-lt"/>
              </a:rPr>
              <a:t>-helyzet</a:t>
            </a:r>
            <a:r>
              <a:rPr lang="hu-HU" sz="2200" dirty="0">
                <a:latin typeface="+mn-lt"/>
              </a:rPr>
              <a:t> egyszerre jelzi a térbeli és időbeli átmeneti állapotot: a „már nem” és „még nem” köztes világát. Hidat képez a múlt és a jövő között.</a:t>
            </a:r>
          </a:p>
        </p:txBody>
      </p:sp>
      <p:pic>
        <p:nvPicPr>
          <p:cNvPr id="9" name="Kép 8" descr="A képen kültéri, ég, fa, sír látható&#10;&#10;Automatikusan generált leírás">
            <a:extLst>
              <a:ext uri="{FF2B5EF4-FFF2-40B4-BE49-F238E27FC236}">
                <a16:creationId xmlns:a16="http://schemas.microsoft.com/office/drawing/2014/main" id="{A5329679-70BE-FE29-264A-8A9D088DA322}"/>
              </a:ext>
            </a:extLst>
          </p:cNvPr>
          <p:cNvPicPr>
            <a:picLocks noChangeAspect="1"/>
          </p:cNvPicPr>
          <p:nvPr/>
        </p:nvPicPr>
        <p:blipFill>
          <a:blip r:embed="rId2"/>
          <a:stretch>
            <a:fillRect/>
          </a:stretch>
        </p:blipFill>
        <p:spPr>
          <a:xfrm>
            <a:off x="7153471" y="0"/>
            <a:ext cx="5038529" cy="3359020"/>
          </a:xfrm>
          <a:prstGeom prst="rect">
            <a:avLst/>
          </a:prstGeom>
        </p:spPr>
      </p:pic>
    </p:spTree>
    <p:extLst>
      <p:ext uri="{BB962C8B-B14F-4D97-AF65-F5344CB8AC3E}">
        <p14:creationId xmlns:p14="http://schemas.microsoft.com/office/powerpoint/2010/main" val="2161772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8BBE6DC-8D15-D9C1-C040-5AE747AB8ED0}"/>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EFB4FF49-1FC8-3ADA-9A64-FD4DD9D56843}"/>
              </a:ext>
            </a:extLst>
          </p:cNvPr>
          <p:cNvSpPr>
            <a:spLocks noGrp="1"/>
          </p:cNvSpPr>
          <p:nvPr>
            <p:ph idx="1"/>
          </p:nvPr>
        </p:nvSpPr>
        <p:spPr>
          <a:xfrm>
            <a:off x="1103311" y="1054360"/>
            <a:ext cx="9776183" cy="5194040"/>
          </a:xfrm>
        </p:spPr>
        <p:txBody>
          <a:bodyPr/>
          <a:lstStyle/>
          <a:p>
            <a:endParaRPr lang="hu-HU" dirty="0"/>
          </a:p>
          <a:p>
            <a:r>
              <a:rPr lang="hu-HU" sz="2200" dirty="0"/>
              <a:t>A </a:t>
            </a:r>
            <a:r>
              <a:rPr lang="hu-HU" sz="2200" dirty="0" err="1"/>
              <a:t>Deuteronómium</a:t>
            </a:r>
            <a:r>
              <a:rPr lang="hu-HU" sz="2200" dirty="0"/>
              <a:t> </a:t>
            </a:r>
            <a:r>
              <a:rPr lang="hu-HU" sz="2200" dirty="0">
                <a:solidFill>
                  <a:srgbClr val="FFFF00"/>
                </a:solidFill>
              </a:rPr>
              <a:t>irodalmi formája </a:t>
            </a:r>
            <a:r>
              <a:rPr lang="hu-HU" sz="2200" dirty="0"/>
              <a:t>párhuzamot mutat a Kr. e. 7-6. századi asszír, hettita </a:t>
            </a:r>
            <a:r>
              <a:rPr lang="hu-HU" sz="2200" dirty="0">
                <a:solidFill>
                  <a:srgbClr val="FFFF00"/>
                </a:solidFill>
              </a:rPr>
              <a:t>vazallusi szerződések</a:t>
            </a:r>
            <a:r>
              <a:rPr lang="hu-HU" sz="2200" dirty="0"/>
              <a:t>kel. Ezek azonos </a:t>
            </a:r>
            <a:r>
              <a:rPr lang="hu-HU" sz="2200" dirty="0">
                <a:solidFill>
                  <a:srgbClr val="FFFF00"/>
                </a:solidFill>
              </a:rPr>
              <a:t>struktúrá</a:t>
            </a:r>
            <a:r>
              <a:rPr lang="hu-HU" sz="2200" dirty="0"/>
              <a:t>t követnek: 1. a szerződő felek közös múltjának bemutatása (emlékezés), 2. szerződés-korpusz (rendelkezések), 3. szankciók (áldások, átkok), 4. az istenség(</a:t>
            </a:r>
            <a:r>
              <a:rPr lang="hu-HU" sz="2200" dirty="0" err="1"/>
              <a:t>ek</a:t>
            </a:r>
            <a:r>
              <a:rPr lang="hu-HU" sz="2200" dirty="0"/>
              <a:t>) segítségül hívása (a jövőbeni együttműködés megerősítése).</a:t>
            </a:r>
          </a:p>
          <a:p>
            <a:r>
              <a:rPr lang="hu-HU" sz="2200" dirty="0"/>
              <a:t>A könyv elején, az első négy fejezetben egy </a:t>
            </a:r>
            <a:r>
              <a:rPr lang="hu-HU" sz="2200" dirty="0">
                <a:solidFill>
                  <a:srgbClr val="FFFF00"/>
                </a:solidFill>
              </a:rPr>
              <a:t>narratív visszatekintés</a:t>
            </a:r>
            <a:r>
              <a:rPr lang="hu-HU" sz="2200" dirty="0"/>
              <a:t>t olvashatunk a megtett útra: a negyven éves pusztai vándorlás történései elevenednek meg. Ez a </a:t>
            </a:r>
            <a:r>
              <a:rPr lang="hu-HU" sz="2200" dirty="0">
                <a:solidFill>
                  <a:srgbClr val="FFFF00"/>
                </a:solidFill>
              </a:rPr>
              <a:t>kulturális emlékezet </a:t>
            </a:r>
            <a:r>
              <a:rPr lang="hu-HU" sz="2200" dirty="0"/>
              <a:t>lenyomata, amint az a száműzetésben élő, majd onnan hazatérő zsidó közösségek számára megőrződött és tovább formálódott.</a:t>
            </a:r>
          </a:p>
          <a:p>
            <a:endParaRPr lang="hu-HU" dirty="0"/>
          </a:p>
        </p:txBody>
      </p:sp>
    </p:spTree>
    <p:extLst>
      <p:ext uri="{BB962C8B-B14F-4D97-AF65-F5344CB8AC3E}">
        <p14:creationId xmlns:p14="http://schemas.microsoft.com/office/powerpoint/2010/main" val="3234820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C45DE24-CB40-4B2B-45F9-DB4E6B45A628}"/>
              </a:ext>
            </a:extLst>
          </p:cNvPr>
          <p:cNvSpPr>
            <a:spLocks noGrp="1"/>
          </p:cNvSpPr>
          <p:nvPr>
            <p:ph type="title"/>
          </p:nvPr>
        </p:nvSpPr>
        <p:spPr/>
        <p:txBody>
          <a:bodyPr/>
          <a:lstStyle/>
          <a:p>
            <a:endParaRPr lang="hu-HU"/>
          </a:p>
        </p:txBody>
      </p:sp>
      <p:pic>
        <p:nvPicPr>
          <p:cNvPr id="13" name="Tartalom helye 12" descr="A képen festett üveg, ablak, üveg, épület látható&#10;&#10;Automatikusan generált leírás">
            <a:extLst>
              <a:ext uri="{FF2B5EF4-FFF2-40B4-BE49-F238E27FC236}">
                <a16:creationId xmlns:a16="http://schemas.microsoft.com/office/drawing/2014/main" id="{F125E261-8128-FA38-84FC-FB91D52103D0}"/>
              </a:ext>
            </a:extLst>
          </p:cNvPr>
          <p:cNvPicPr>
            <a:picLocks noGrp="1" noChangeAspect="1"/>
          </p:cNvPicPr>
          <p:nvPr>
            <p:ph idx="1"/>
          </p:nvPr>
        </p:nvPicPr>
        <p:blipFill>
          <a:blip r:embed="rId2"/>
          <a:stretch>
            <a:fillRect/>
          </a:stretch>
        </p:blipFill>
        <p:spPr>
          <a:xfrm>
            <a:off x="6618015" y="0"/>
            <a:ext cx="5573985" cy="4198776"/>
          </a:xfrm>
        </p:spPr>
      </p:pic>
      <p:sp>
        <p:nvSpPr>
          <p:cNvPr id="3" name="Szövegdoboz 2">
            <a:extLst>
              <a:ext uri="{FF2B5EF4-FFF2-40B4-BE49-F238E27FC236}">
                <a16:creationId xmlns:a16="http://schemas.microsoft.com/office/drawing/2014/main" id="{875A7F21-2780-CBEB-CF0D-150358904DE1}"/>
              </a:ext>
            </a:extLst>
          </p:cNvPr>
          <p:cNvSpPr txBox="1"/>
          <p:nvPr/>
        </p:nvSpPr>
        <p:spPr>
          <a:xfrm>
            <a:off x="1106349" y="3281888"/>
            <a:ext cx="5747086" cy="2739211"/>
          </a:xfrm>
          <a:prstGeom prst="rect">
            <a:avLst/>
          </a:prstGeom>
          <a:noFill/>
        </p:spPr>
        <p:txBody>
          <a:bodyPr wrap="none" rtlCol="0">
            <a:spAutoFit/>
          </a:bodyPr>
          <a:lstStyle/>
          <a:p>
            <a:r>
              <a:rPr lang="hu-HU" sz="2200" dirty="0"/>
              <a:t>Az Ószövetség és az Újszövetség </a:t>
            </a:r>
          </a:p>
          <a:p>
            <a:r>
              <a:rPr lang="hu-HU" sz="2200" dirty="0"/>
              <a:t>tanúságtételeiben egyes emberek </a:t>
            </a:r>
          </a:p>
          <a:p>
            <a:r>
              <a:rPr lang="hu-HU" sz="2200" dirty="0"/>
              <a:t>és közösségek a történelem </a:t>
            </a:r>
          </a:p>
          <a:p>
            <a:r>
              <a:rPr lang="hu-HU" sz="2200" dirty="0"/>
              <a:t>adott tér-idő koordinátái között Istennel </a:t>
            </a:r>
          </a:p>
          <a:p>
            <a:r>
              <a:rPr lang="hu-HU" sz="2200" dirty="0"/>
              <a:t>megélt tapasztalatai tárulnak elénk.</a:t>
            </a:r>
          </a:p>
          <a:p>
            <a:r>
              <a:rPr lang="hu-HU" sz="2200" dirty="0"/>
              <a:t>Az előttünk kibontakozó</a:t>
            </a:r>
            <a:r>
              <a:rPr lang="hu-HU" sz="2200" dirty="0">
                <a:solidFill>
                  <a:srgbClr val="FFFF00"/>
                </a:solidFill>
              </a:rPr>
              <a:t> Nagy Elbeszélés </a:t>
            </a:r>
          </a:p>
          <a:p>
            <a:r>
              <a:rPr lang="hu-HU" sz="2200" dirty="0">
                <a:solidFill>
                  <a:srgbClr val="FFFF00"/>
                </a:solidFill>
              </a:rPr>
              <a:t>egyszerre mutat a múlt és a jövő felé.</a:t>
            </a:r>
          </a:p>
          <a:p>
            <a:endParaRPr lang="hu-HU" dirty="0"/>
          </a:p>
        </p:txBody>
      </p:sp>
    </p:spTree>
    <p:extLst>
      <p:ext uri="{BB962C8B-B14F-4D97-AF65-F5344CB8AC3E}">
        <p14:creationId xmlns:p14="http://schemas.microsoft.com/office/powerpoint/2010/main" val="410689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E6F45B1-2120-1694-626D-DFC4F0E6BB60}"/>
              </a:ext>
            </a:extLst>
          </p:cNvPr>
          <p:cNvSpPr>
            <a:spLocks noGrp="1"/>
          </p:cNvSpPr>
          <p:nvPr>
            <p:ph type="title"/>
          </p:nvPr>
        </p:nvSpPr>
        <p:spPr/>
        <p:txBody>
          <a:bodyPr/>
          <a:lstStyle/>
          <a:p>
            <a:endParaRPr lang="hu-HU"/>
          </a:p>
        </p:txBody>
      </p:sp>
      <p:sp>
        <p:nvSpPr>
          <p:cNvPr id="6" name="Tartalom helye 5">
            <a:extLst>
              <a:ext uri="{FF2B5EF4-FFF2-40B4-BE49-F238E27FC236}">
                <a16:creationId xmlns:a16="http://schemas.microsoft.com/office/drawing/2014/main" id="{AD6C6CA4-C02E-E4F0-EBEA-72C3B3A64688}"/>
              </a:ext>
            </a:extLst>
          </p:cNvPr>
          <p:cNvSpPr>
            <a:spLocks noGrp="1"/>
          </p:cNvSpPr>
          <p:nvPr>
            <p:ph idx="1"/>
          </p:nvPr>
        </p:nvSpPr>
        <p:spPr>
          <a:xfrm>
            <a:off x="1103311" y="1446246"/>
            <a:ext cx="5614729" cy="4802154"/>
          </a:xfrm>
        </p:spPr>
        <p:txBody>
          <a:bodyPr/>
          <a:lstStyle/>
          <a:p>
            <a:r>
              <a:rPr lang="hu-HU" sz="2200" dirty="0"/>
              <a:t>A </a:t>
            </a:r>
            <a:r>
              <a:rPr lang="hu-HU" sz="2200" dirty="0" err="1"/>
              <a:t>Deuteronómiumban</a:t>
            </a:r>
            <a:r>
              <a:rPr lang="hu-HU" sz="2200" dirty="0"/>
              <a:t> megfogalmazódó intelmekben előforduló két legfontosabb felszólító módban álló ige: </a:t>
            </a:r>
            <a:r>
              <a:rPr lang="hu-HU" sz="2200" dirty="0">
                <a:solidFill>
                  <a:srgbClr val="FFFF00"/>
                </a:solidFill>
              </a:rPr>
              <a:t>emlékezz</a:t>
            </a:r>
            <a:r>
              <a:rPr lang="hu-HU" sz="2200" dirty="0"/>
              <a:t> (</a:t>
            </a:r>
            <a:r>
              <a:rPr lang="hu-HU" sz="2200" dirty="0" err="1"/>
              <a:t>zakor</a:t>
            </a:r>
            <a:r>
              <a:rPr lang="hu-HU" sz="2200" dirty="0"/>
              <a:t>), </a:t>
            </a:r>
            <a:r>
              <a:rPr lang="hu-HU" sz="2200" dirty="0">
                <a:solidFill>
                  <a:srgbClr val="FFFF00"/>
                </a:solidFill>
              </a:rPr>
              <a:t>őrizd meg </a:t>
            </a:r>
            <a:r>
              <a:rPr lang="hu-HU" sz="2200" dirty="0"/>
              <a:t>(</a:t>
            </a:r>
            <a:r>
              <a:rPr lang="hu-HU" sz="2200" dirty="0" err="1"/>
              <a:t>samar</a:t>
            </a:r>
            <a:r>
              <a:rPr lang="hu-HU" sz="2200" dirty="0"/>
              <a:t>)! </a:t>
            </a:r>
          </a:p>
          <a:p>
            <a:r>
              <a:rPr lang="hu-HU" sz="2200" dirty="0"/>
              <a:t>A kollektív emlékezet </a:t>
            </a:r>
            <a:r>
              <a:rPr lang="hu-HU" sz="2200" dirty="0" err="1"/>
              <a:t>konstruálódása</a:t>
            </a:r>
            <a:r>
              <a:rPr lang="hu-HU" sz="2200" dirty="0"/>
              <a:t> és megmaradása ezen a két igén alapul.</a:t>
            </a:r>
          </a:p>
          <a:p>
            <a:pPr marL="0" indent="0">
              <a:buNone/>
            </a:pPr>
            <a:r>
              <a:rPr lang="hu-HU" dirty="0"/>
              <a:t>	</a:t>
            </a:r>
          </a:p>
        </p:txBody>
      </p:sp>
      <p:pic>
        <p:nvPicPr>
          <p:cNvPr id="7" name="Tartalom helye 3" descr="A képen szöveg, festmény, Gyermekrajz, rajz látható&#10;&#10;Automatikusan generált leírás">
            <a:extLst>
              <a:ext uri="{FF2B5EF4-FFF2-40B4-BE49-F238E27FC236}">
                <a16:creationId xmlns:a16="http://schemas.microsoft.com/office/drawing/2014/main" id="{B1D0F869-78C4-D792-10AA-14B17A0AAEAB}"/>
              </a:ext>
            </a:extLst>
          </p:cNvPr>
          <p:cNvPicPr>
            <a:picLocks noChangeAspect="1"/>
          </p:cNvPicPr>
          <p:nvPr/>
        </p:nvPicPr>
        <p:blipFill>
          <a:blip r:embed="rId2"/>
          <a:stretch>
            <a:fillRect/>
          </a:stretch>
        </p:blipFill>
        <p:spPr>
          <a:xfrm>
            <a:off x="7496381" y="1140782"/>
            <a:ext cx="3664795" cy="4576436"/>
          </a:xfrm>
          <a:prstGeom prst="rect">
            <a:avLst/>
          </a:prstGeom>
        </p:spPr>
      </p:pic>
    </p:spTree>
    <p:extLst>
      <p:ext uri="{BB962C8B-B14F-4D97-AF65-F5344CB8AC3E}">
        <p14:creationId xmlns:p14="http://schemas.microsoft.com/office/powerpoint/2010/main" val="3239975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07BFCE8-BDF5-E79D-3F01-581E94F0AEE9}"/>
              </a:ext>
            </a:extLst>
          </p:cNvPr>
          <p:cNvSpPr>
            <a:spLocks noGrp="1"/>
          </p:cNvSpPr>
          <p:nvPr>
            <p:ph type="title"/>
          </p:nvPr>
        </p:nvSpPr>
        <p:spPr>
          <a:xfrm>
            <a:off x="646111" y="64845"/>
            <a:ext cx="9404723" cy="1400530"/>
          </a:xfrm>
        </p:spPr>
        <p:txBody>
          <a:bodyPr/>
          <a:lstStyle/>
          <a:p>
            <a:endParaRPr lang="hu-HU"/>
          </a:p>
        </p:txBody>
      </p:sp>
      <p:sp>
        <p:nvSpPr>
          <p:cNvPr id="3" name="Tartalom helye 2">
            <a:extLst>
              <a:ext uri="{FF2B5EF4-FFF2-40B4-BE49-F238E27FC236}">
                <a16:creationId xmlns:a16="http://schemas.microsoft.com/office/drawing/2014/main" id="{4F398C87-8250-67D4-F96B-834EE7A34BCC}"/>
              </a:ext>
            </a:extLst>
          </p:cNvPr>
          <p:cNvSpPr>
            <a:spLocks noGrp="1"/>
          </p:cNvSpPr>
          <p:nvPr>
            <p:ph idx="1"/>
          </p:nvPr>
        </p:nvSpPr>
        <p:spPr>
          <a:xfrm>
            <a:off x="720756" y="522514"/>
            <a:ext cx="10615937" cy="5741471"/>
          </a:xfrm>
        </p:spPr>
        <p:txBody>
          <a:bodyPr>
            <a:normAutofit/>
          </a:bodyPr>
          <a:lstStyle/>
          <a:p>
            <a:pPr marL="0" indent="0">
              <a:buNone/>
            </a:pPr>
            <a:r>
              <a:rPr lang="hu-HU" dirty="0"/>
              <a:t>„</a:t>
            </a:r>
            <a:r>
              <a:rPr lang="hu-HU" dirty="0">
                <a:solidFill>
                  <a:srgbClr val="FFFF00"/>
                </a:solidFill>
              </a:rPr>
              <a:t>Emlékezz vissza </a:t>
            </a:r>
            <a:r>
              <a:rPr lang="hu-HU" dirty="0"/>
              <a:t>az egész útra, amelyen vezetett Istened, az ÚR a pusztában negyven éven át, hogy megsanyargatva és próbára téve téged megtudja, mi van a szívedben: </a:t>
            </a:r>
            <a:r>
              <a:rPr lang="hu-HU" dirty="0">
                <a:solidFill>
                  <a:srgbClr val="FFFF00"/>
                </a:solidFill>
              </a:rPr>
              <a:t>megtartod</a:t>
            </a:r>
            <a:r>
              <a:rPr lang="hu-HU" dirty="0"/>
              <a:t>-e </a:t>
            </a:r>
            <a:r>
              <a:rPr lang="hu-HU" dirty="0" err="1"/>
              <a:t>parancsolatait</a:t>
            </a:r>
            <a:r>
              <a:rPr lang="hu-HU" dirty="0"/>
              <a:t>, vagy sem? Sanyargatott és éheztetett, de azután mannával táplált, amelyet nem ismertél, és atyáid sem ismertek. Így adta </a:t>
            </a:r>
            <a:r>
              <a:rPr lang="hu-HU" dirty="0" err="1"/>
              <a:t>tudtodra</a:t>
            </a:r>
            <a:r>
              <a:rPr lang="hu-HU" dirty="0"/>
              <a:t>, hogy nemcsak kenyérrel él az ember, hanem mindazzal él az ember, ami az ÚR szájából származik. Ruhád nem szakadt le rólad, lábad sem dagadt meg ez alatt a negyven év alatt. Megértheted ebből, hogy úgy fegyelmez téged Istened, az ÚR, ahogyan az ember fegyelmezi a fiát. </a:t>
            </a:r>
            <a:r>
              <a:rPr lang="hu-HU" dirty="0">
                <a:solidFill>
                  <a:srgbClr val="FFFF00"/>
                </a:solidFill>
              </a:rPr>
              <a:t>Tartsd meg</a:t>
            </a:r>
            <a:r>
              <a:rPr lang="hu-HU" dirty="0"/>
              <a:t> tehát Istenednek, az </a:t>
            </a:r>
            <a:r>
              <a:rPr lang="hu-HU" dirty="0" err="1"/>
              <a:t>ÚRnak</a:t>
            </a:r>
            <a:r>
              <a:rPr lang="hu-HU" dirty="0"/>
              <a:t> a </a:t>
            </a:r>
            <a:r>
              <a:rPr lang="hu-HU" dirty="0" err="1"/>
              <a:t>parancsolatait</a:t>
            </a:r>
            <a:r>
              <a:rPr lang="hu-HU" dirty="0"/>
              <a:t>, az ő </a:t>
            </a:r>
            <a:r>
              <a:rPr lang="hu-HU" dirty="0" err="1"/>
              <a:t>utain</a:t>
            </a:r>
            <a:r>
              <a:rPr lang="hu-HU" dirty="0"/>
              <a:t> járj, és őt féld! Mert jó földre visz be most téged Istened, az ÚR: folyóvizek és mélyből fakadó források földjére, amelyek hegyen-völgyön a felszínre törnek; búzát és árpát, szőlőt, fügét és gránátalmát termő földre, olajfáknak és méznek a földjére.” </a:t>
            </a:r>
          </a:p>
          <a:p>
            <a:pPr marL="0" indent="0">
              <a:buNone/>
            </a:pPr>
            <a:r>
              <a:rPr lang="hu-HU" dirty="0"/>
              <a:t>„De vigyázz, </a:t>
            </a:r>
            <a:r>
              <a:rPr lang="hu-HU" dirty="0">
                <a:solidFill>
                  <a:srgbClr val="FFFF00"/>
                </a:solidFill>
              </a:rPr>
              <a:t>el ne feledkezz </a:t>
            </a:r>
            <a:r>
              <a:rPr lang="hu-HU" dirty="0"/>
              <a:t>Istenedről, az </a:t>
            </a:r>
            <a:r>
              <a:rPr lang="hu-HU" dirty="0" err="1"/>
              <a:t>ÚRról</a:t>
            </a:r>
            <a:r>
              <a:rPr lang="hu-HU" dirty="0"/>
              <a:t>, megszegve </a:t>
            </a:r>
            <a:r>
              <a:rPr lang="hu-HU" dirty="0" err="1"/>
              <a:t>parancsolatait</a:t>
            </a:r>
            <a:r>
              <a:rPr lang="hu-HU" dirty="0"/>
              <a:t>, törvényeit és rendelkezéseit, amelyeket ma megparancsolok neked! Amikor jóllakásig eszel, szép házakat építesz, és azokban laksz, amikor marháid és juhaid megszaporodnak, lesz sok ezüstöd és aranyad, és bővében leszel mindennek, akkor föl ne fuvalkodjék a szíved, és </a:t>
            </a:r>
            <a:r>
              <a:rPr lang="hu-HU" dirty="0">
                <a:solidFill>
                  <a:srgbClr val="FFFF00"/>
                </a:solidFill>
              </a:rPr>
              <a:t>el ne feledkezz </a:t>
            </a:r>
            <a:r>
              <a:rPr lang="hu-HU" dirty="0"/>
              <a:t>az </a:t>
            </a:r>
            <a:r>
              <a:rPr lang="hu-HU" dirty="0" err="1"/>
              <a:t>ÚRról</a:t>
            </a:r>
            <a:r>
              <a:rPr lang="hu-HU" dirty="0"/>
              <a:t>, a te Istenedről, aki </a:t>
            </a:r>
            <a:r>
              <a:rPr lang="hu-HU" u="sng" dirty="0">
                <a:solidFill>
                  <a:srgbClr val="FFFF00"/>
                </a:solidFill>
              </a:rPr>
              <a:t>kihozott téged </a:t>
            </a:r>
            <a:r>
              <a:rPr lang="hu-HU" dirty="0"/>
              <a:t>Egyiptom földjéről, a szolgaság házából!”        </a:t>
            </a:r>
            <a:r>
              <a:rPr lang="hu-HU" dirty="0">
                <a:solidFill>
                  <a:srgbClr val="FFFF00"/>
                </a:solidFill>
              </a:rPr>
              <a:t>(5Móz 8,2-8.11-14)</a:t>
            </a:r>
          </a:p>
        </p:txBody>
      </p:sp>
    </p:spTree>
    <p:extLst>
      <p:ext uri="{BB962C8B-B14F-4D97-AF65-F5344CB8AC3E}">
        <p14:creationId xmlns:p14="http://schemas.microsoft.com/office/powerpoint/2010/main" val="2583124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FB4F5A8-8FA4-4D18-A16C-9F8193E16834}"/>
              </a:ext>
            </a:extLst>
          </p:cNvPr>
          <p:cNvSpPr>
            <a:spLocks noGrp="1"/>
          </p:cNvSpPr>
          <p:nvPr>
            <p:ph type="title"/>
          </p:nvPr>
        </p:nvSpPr>
        <p:spPr/>
        <p:txBody>
          <a:bodyPr/>
          <a:lstStyle/>
          <a:p>
            <a:endParaRPr lang="hu-HU"/>
          </a:p>
        </p:txBody>
      </p:sp>
      <p:sp>
        <p:nvSpPr>
          <p:cNvPr id="4" name="Tartalom helye 3">
            <a:extLst>
              <a:ext uri="{FF2B5EF4-FFF2-40B4-BE49-F238E27FC236}">
                <a16:creationId xmlns:a16="http://schemas.microsoft.com/office/drawing/2014/main" id="{813B572D-1E2D-3DC0-5CF9-F294ED847BEC}"/>
              </a:ext>
            </a:extLst>
          </p:cNvPr>
          <p:cNvSpPr>
            <a:spLocks noGrp="1"/>
          </p:cNvSpPr>
          <p:nvPr>
            <p:ph idx="1"/>
          </p:nvPr>
        </p:nvSpPr>
        <p:spPr>
          <a:xfrm>
            <a:off x="786071" y="830424"/>
            <a:ext cx="10289366" cy="5268686"/>
          </a:xfrm>
        </p:spPr>
        <p:txBody>
          <a:bodyPr>
            <a:noAutofit/>
          </a:bodyPr>
          <a:lstStyle/>
          <a:p>
            <a:r>
              <a:rPr lang="hu-HU" sz="2200" dirty="0"/>
              <a:t>A </a:t>
            </a:r>
            <a:r>
              <a:rPr lang="hu-HU" sz="2200" dirty="0" err="1"/>
              <a:t>Deuteronómium</a:t>
            </a:r>
            <a:r>
              <a:rPr lang="hu-HU" sz="2200" dirty="0"/>
              <a:t> alapvetőnek tartja, hogy Izrael Istene: </a:t>
            </a:r>
            <a:r>
              <a:rPr lang="hu-HU" sz="2200" dirty="0">
                <a:solidFill>
                  <a:srgbClr val="FFFF00"/>
                </a:solidFill>
              </a:rPr>
              <a:t>JHWH emlékezik népére </a:t>
            </a:r>
            <a:r>
              <a:rPr lang="hu-HU" sz="2200" dirty="0"/>
              <a:t>és a </a:t>
            </a:r>
            <a:r>
              <a:rPr lang="hu-HU" sz="2200" dirty="0">
                <a:solidFill>
                  <a:srgbClr val="FFFF00"/>
                </a:solidFill>
              </a:rPr>
              <a:t>szövetség</a:t>
            </a:r>
            <a:r>
              <a:rPr lang="hu-HU" sz="2200" dirty="0"/>
              <a:t>re, amelyet népével kötött. </a:t>
            </a:r>
          </a:p>
          <a:p>
            <a:r>
              <a:rPr lang="hu-HU" sz="2200" dirty="0">
                <a:solidFill>
                  <a:srgbClr val="FFFF00"/>
                </a:solidFill>
              </a:rPr>
              <a:t>Izrael</a:t>
            </a:r>
            <a:r>
              <a:rPr lang="hu-HU" sz="2200" dirty="0"/>
              <a:t>nek van szüksége arra, hogy folyamatosan </a:t>
            </a:r>
            <a:r>
              <a:rPr lang="hu-HU" sz="2200" dirty="0">
                <a:solidFill>
                  <a:srgbClr val="FFFF00"/>
                </a:solidFill>
              </a:rPr>
              <a:t>emlékeztessék</a:t>
            </a:r>
            <a:r>
              <a:rPr lang="hu-HU" sz="2200" dirty="0"/>
              <a:t> erre a Kapcsolatra. Tudnia kell, hogy egész további élete, jövője ezen a szövetségi viszonyon alapul és ezen is múlik.</a:t>
            </a:r>
          </a:p>
          <a:p>
            <a:r>
              <a:rPr lang="hu-HU" sz="2200" dirty="0"/>
              <a:t>A Tóra ötödik könyvében a </a:t>
            </a:r>
            <a:r>
              <a:rPr lang="hu-HU" sz="2200" dirty="0">
                <a:solidFill>
                  <a:srgbClr val="FFFF00"/>
                </a:solidFill>
              </a:rPr>
              <a:t>legfontosabb emlékezet-gócpont </a:t>
            </a:r>
            <a:r>
              <a:rPr lang="hu-HU" sz="2200" dirty="0"/>
              <a:t>az Egyiptomból való </a:t>
            </a:r>
            <a:r>
              <a:rPr lang="hu-HU" sz="2200" dirty="0">
                <a:solidFill>
                  <a:srgbClr val="FFFF00"/>
                </a:solidFill>
              </a:rPr>
              <a:t>szabadulás</a:t>
            </a:r>
            <a:r>
              <a:rPr lang="hu-HU" sz="2200" dirty="0"/>
              <a:t> és a Sínai-hegynél történt </a:t>
            </a:r>
            <a:r>
              <a:rPr lang="hu-HU" sz="2200" dirty="0">
                <a:solidFill>
                  <a:srgbClr val="FFFF00"/>
                </a:solidFill>
              </a:rPr>
              <a:t>Tóraadás</a:t>
            </a:r>
            <a:r>
              <a:rPr lang="hu-HU" sz="2200" dirty="0"/>
              <a:t>. Mindig e két eseményhez térnek vissza az intelmek, mivel ezek Izrael </a:t>
            </a:r>
            <a:r>
              <a:rPr lang="hu-HU" sz="2200" dirty="0">
                <a:solidFill>
                  <a:srgbClr val="FFFF00"/>
                </a:solidFill>
              </a:rPr>
              <a:t>kollektív emlékezetének </a:t>
            </a:r>
            <a:r>
              <a:rPr lang="hu-HU" sz="2200" dirty="0" err="1">
                <a:solidFill>
                  <a:srgbClr val="FFFF00"/>
                </a:solidFill>
              </a:rPr>
              <a:t>pillérei</a:t>
            </a:r>
            <a:r>
              <a:rPr lang="hu-HU" sz="2200" dirty="0"/>
              <a:t>. </a:t>
            </a:r>
          </a:p>
          <a:p>
            <a:r>
              <a:rPr lang="hu-HU" sz="2200" dirty="0"/>
              <a:t>Izrael számára, mint aki </a:t>
            </a:r>
            <a:r>
              <a:rPr lang="hu-HU" sz="2200" dirty="0">
                <a:solidFill>
                  <a:srgbClr val="FFFF00"/>
                </a:solidFill>
              </a:rPr>
              <a:t>JHWH „vazallusa”</a:t>
            </a:r>
            <a:r>
              <a:rPr lang="hu-HU" sz="2200" dirty="0"/>
              <a:t>, szerződő partnere Isten rendelkezéseinek megtartása ,csak mint következmény értelmezhető. JHWH mielőtt bármit kérne népétől, </a:t>
            </a:r>
            <a:r>
              <a:rPr lang="hu-HU" sz="2200" dirty="0">
                <a:solidFill>
                  <a:srgbClr val="FFFF00"/>
                </a:solidFill>
              </a:rPr>
              <a:t>először ő ad</a:t>
            </a:r>
            <a:r>
              <a:rPr lang="hu-HU" sz="2200" dirty="0"/>
              <a:t>: szabadít és szövetségét ajánlja föl. </a:t>
            </a:r>
            <a:r>
              <a:rPr lang="hu-HU" sz="2200" dirty="0">
                <a:solidFill>
                  <a:srgbClr val="FFFF00"/>
                </a:solidFill>
              </a:rPr>
              <a:t>Izrael</a:t>
            </a:r>
            <a:r>
              <a:rPr lang="hu-HU" sz="2200" dirty="0"/>
              <a:t> erre az „adásra” </a:t>
            </a:r>
            <a:r>
              <a:rPr lang="hu-HU" sz="2200" dirty="0">
                <a:solidFill>
                  <a:srgbClr val="FFFF00"/>
                </a:solidFill>
              </a:rPr>
              <a:t>válaszol </a:t>
            </a:r>
            <a:r>
              <a:rPr lang="hu-HU" sz="2200" dirty="0"/>
              <a:t>azzal, hogy </a:t>
            </a:r>
            <a:r>
              <a:rPr lang="hu-HU" sz="2200" dirty="0">
                <a:solidFill>
                  <a:srgbClr val="FFFF00"/>
                </a:solidFill>
              </a:rPr>
              <a:t>megmarad Isten népének</a:t>
            </a:r>
            <a:r>
              <a:rPr lang="hu-HU" sz="2200" dirty="0"/>
              <a:t>.</a:t>
            </a:r>
          </a:p>
        </p:txBody>
      </p:sp>
    </p:spTree>
    <p:extLst>
      <p:ext uri="{BB962C8B-B14F-4D97-AF65-F5344CB8AC3E}">
        <p14:creationId xmlns:p14="http://schemas.microsoft.com/office/powerpoint/2010/main" val="150977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735AF00-BD79-E0F1-DDA4-611E323544E6}"/>
              </a:ext>
            </a:extLst>
          </p:cNvPr>
          <p:cNvSpPr>
            <a:spLocks noGrp="1"/>
          </p:cNvSpPr>
          <p:nvPr>
            <p:ph type="title"/>
          </p:nvPr>
        </p:nvSpPr>
        <p:spPr>
          <a:xfrm>
            <a:off x="1393638" y="702906"/>
            <a:ext cx="9404723" cy="1400530"/>
          </a:xfrm>
        </p:spPr>
        <p:txBody>
          <a:bodyPr/>
          <a:lstStyle/>
          <a:p>
            <a:pPr algn="ctr"/>
            <a:r>
              <a:rPr lang="hu-HU" dirty="0"/>
              <a:t>6. </a:t>
            </a:r>
            <a:r>
              <a:rPr lang="hu-HU" dirty="0" err="1"/>
              <a:t>Deuteroézsaiás</a:t>
            </a:r>
            <a:r>
              <a:rPr lang="hu-HU" dirty="0"/>
              <a:t> és a remény</a:t>
            </a:r>
          </a:p>
        </p:txBody>
      </p:sp>
      <p:pic>
        <p:nvPicPr>
          <p:cNvPr id="5" name="Tartalom helye 4" descr="A képen festmény, rajz, Képzőművészet, Műalkotás látható&#10;&#10;Automatikusan generált leírás">
            <a:extLst>
              <a:ext uri="{FF2B5EF4-FFF2-40B4-BE49-F238E27FC236}">
                <a16:creationId xmlns:a16="http://schemas.microsoft.com/office/drawing/2014/main" id="{BCAEB816-A58F-3F2A-A78F-832FAD8DC36C}"/>
              </a:ext>
            </a:extLst>
          </p:cNvPr>
          <p:cNvPicPr>
            <a:picLocks noGrp="1" noChangeAspect="1"/>
          </p:cNvPicPr>
          <p:nvPr>
            <p:ph idx="1"/>
          </p:nvPr>
        </p:nvPicPr>
        <p:blipFill>
          <a:blip r:embed="rId2"/>
          <a:stretch>
            <a:fillRect/>
          </a:stretch>
        </p:blipFill>
        <p:spPr>
          <a:xfrm>
            <a:off x="2981703" y="1667864"/>
            <a:ext cx="6228594" cy="4916438"/>
          </a:xfrm>
        </p:spPr>
      </p:pic>
    </p:spTree>
    <p:extLst>
      <p:ext uri="{BB962C8B-B14F-4D97-AF65-F5344CB8AC3E}">
        <p14:creationId xmlns:p14="http://schemas.microsoft.com/office/powerpoint/2010/main" val="1654602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56B09B5-D7E3-87DF-0C68-3C085185EC05}"/>
              </a:ext>
            </a:extLst>
          </p:cNvPr>
          <p:cNvSpPr>
            <a:spLocks noGrp="1"/>
          </p:cNvSpPr>
          <p:nvPr>
            <p:ph type="title"/>
          </p:nvPr>
        </p:nvSpPr>
        <p:spPr/>
        <p:txBody>
          <a:bodyPr/>
          <a:lstStyle/>
          <a:p>
            <a:endParaRPr lang="hu-HU"/>
          </a:p>
        </p:txBody>
      </p:sp>
      <p:sp>
        <p:nvSpPr>
          <p:cNvPr id="4" name="Tartalom helye 3">
            <a:extLst>
              <a:ext uri="{FF2B5EF4-FFF2-40B4-BE49-F238E27FC236}">
                <a16:creationId xmlns:a16="http://schemas.microsoft.com/office/drawing/2014/main" id="{38AC4276-EE38-0DEC-D736-5BD71FB1FAA1}"/>
              </a:ext>
            </a:extLst>
          </p:cNvPr>
          <p:cNvSpPr>
            <a:spLocks noGrp="1"/>
          </p:cNvSpPr>
          <p:nvPr>
            <p:ph idx="1"/>
          </p:nvPr>
        </p:nvSpPr>
        <p:spPr>
          <a:xfrm>
            <a:off x="718456" y="1091682"/>
            <a:ext cx="10328989" cy="5128725"/>
          </a:xfrm>
        </p:spPr>
        <p:txBody>
          <a:bodyPr>
            <a:noAutofit/>
          </a:bodyPr>
          <a:lstStyle/>
          <a:p>
            <a:r>
              <a:rPr lang="hu-HU" sz="2200" dirty="0"/>
              <a:t>A „</a:t>
            </a:r>
            <a:r>
              <a:rPr lang="hu-HU" sz="2200" dirty="0">
                <a:solidFill>
                  <a:srgbClr val="FFFF00"/>
                </a:solidFill>
              </a:rPr>
              <a:t>Babiloni Névtelen</a:t>
            </a:r>
            <a:r>
              <a:rPr lang="hu-HU" sz="2200" dirty="0"/>
              <a:t>”, ahogyan </a:t>
            </a:r>
            <a:r>
              <a:rPr lang="hu-HU" sz="2200" dirty="0" err="1"/>
              <a:t>Deuteroézsaiás</a:t>
            </a:r>
            <a:r>
              <a:rPr lang="hu-HU" sz="2200" dirty="0"/>
              <a:t> prófétát emlegetni szokták, egy különleges teológiai művet hagyott hátra Ézsaiás könyvének második egységeként (lásd </a:t>
            </a:r>
            <a:r>
              <a:rPr lang="hu-HU" sz="2200" dirty="0" err="1"/>
              <a:t>Proto</a:t>
            </a:r>
            <a:r>
              <a:rPr lang="hu-HU" sz="2200" dirty="0"/>
              <a:t>-, </a:t>
            </a:r>
            <a:r>
              <a:rPr lang="hu-HU" sz="2200" dirty="0" err="1"/>
              <a:t>Deutero</a:t>
            </a:r>
            <a:r>
              <a:rPr lang="hu-HU" sz="2200" dirty="0"/>
              <a:t>- és </a:t>
            </a:r>
            <a:r>
              <a:rPr lang="hu-HU" sz="2200" dirty="0" err="1"/>
              <a:t>Tritoézsaiás</a:t>
            </a:r>
            <a:r>
              <a:rPr lang="hu-HU" sz="2200" dirty="0"/>
              <a:t>). </a:t>
            </a:r>
          </a:p>
          <a:p>
            <a:r>
              <a:rPr lang="hu-HU" sz="2200" dirty="0"/>
              <a:t>A </a:t>
            </a:r>
            <a:r>
              <a:rPr lang="hu-HU" sz="2200" dirty="0">
                <a:solidFill>
                  <a:srgbClr val="FFFF00"/>
                </a:solidFill>
              </a:rPr>
              <a:t>száműzetés utolsó évei</a:t>
            </a:r>
            <a:r>
              <a:rPr lang="hu-HU" sz="2200" dirty="0"/>
              <a:t>ben fogalmazta meg markáns üzenetét a kortárs zsidó közösség számára.</a:t>
            </a:r>
          </a:p>
          <a:p>
            <a:r>
              <a:rPr lang="hu-HU" sz="2200" dirty="0"/>
              <a:t>Az </a:t>
            </a:r>
            <a:r>
              <a:rPr lang="hu-HU" sz="2200" dirty="0">
                <a:solidFill>
                  <a:srgbClr val="FFFF00"/>
                </a:solidFill>
              </a:rPr>
              <a:t>Ézsaiás </a:t>
            </a:r>
            <a:r>
              <a:rPr lang="hu-HU" sz="2200" dirty="0"/>
              <a:t>könyvének </a:t>
            </a:r>
            <a:r>
              <a:rPr lang="hu-HU" sz="2200" dirty="0">
                <a:solidFill>
                  <a:srgbClr val="FFFF00"/>
                </a:solidFill>
              </a:rPr>
              <a:t>40-55</a:t>
            </a:r>
            <a:r>
              <a:rPr lang="hu-HU" sz="2200" dirty="0"/>
              <a:t>. fejezetében olvasható prófétai „igehirdetés-gyűjtemény” páratlan szépségű „</a:t>
            </a:r>
            <a:r>
              <a:rPr lang="hu-HU" sz="2200" dirty="0">
                <a:solidFill>
                  <a:srgbClr val="FFFF00"/>
                </a:solidFill>
              </a:rPr>
              <a:t>költészeti teológia</a:t>
            </a:r>
            <a:r>
              <a:rPr lang="hu-HU" sz="2200" dirty="0"/>
              <a:t>”. A szöveg-hagyomány irodalmi formáját leginkább egy „téma és variációk” műfajú zenemű struktúrájával állíthatjuk párhuzamba.</a:t>
            </a:r>
          </a:p>
          <a:p>
            <a:r>
              <a:rPr lang="hu-HU" sz="2200" dirty="0"/>
              <a:t>Az ószövetség prófétai hagyományában egyedülálló az a </a:t>
            </a:r>
            <a:r>
              <a:rPr lang="hu-HU" sz="2200" dirty="0">
                <a:solidFill>
                  <a:srgbClr val="FFFF00"/>
                </a:solidFill>
              </a:rPr>
              <a:t>vigasztaló</a:t>
            </a:r>
            <a:r>
              <a:rPr lang="hu-HU" sz="2200" dirty="0"/>
              <a:t>, támogató és motiváló attitűd, amellyel </a:t>
            </a:r>
            <a:r>
              <a:rPr lang="hu-HU" sz="2200" dirty="0" err="1"/>
              <a:t>Deuteroézsaiás</a:t>
            </a:r>
            <a:r>
              <a:rPr lang="hu-HU" sz="2200" dirty="0"/>
              <a:t> a zsidó közösség felé fordul. A prófétai </a:t>
            </a:r>
            <a:r>
              <a:rPr lang="hu-HU" sz="2200" dirty="0">
                <a:solidFill>
                  <a:srgbClr val="FFFF00"/>
                </a:solidFill>
              </a:rPr>
              <a:t>lelkigondozás</a:t>
            </a:r>
            <a:r>
              <a:rPr lang="hu-HU" sz="2200" dirty="0"/>
              <a:t> ugyanakkor mély </a:t>
            </a:r>
            <a:r>
              <a:rPr lang="hu-HU" sz="2200" dirty="0">
                <a:solidFill>
                  <a:srgbClr val="FFFF00"/>
                </a:solidFill>
              </a:rPr>
              <a:t>spirituális </a:t>
            </a:r>
            <a:r>
              <a:rPr lang="hu-HU" sz="2200" dirty="0"/>
              <a:t>tartalommal gazdagodik.</a:t>
            </a:r>
          </a:p>
          <a:p>
            <a:endParaRPr lang="hu-HU" sz="2200" dirty="0"/>
          </a:p>
        </p:txBody>
      </p:sp>
    </p:spTree>
    <p:extLst>
      <p:ext uri="{BB962C8B-B14F-4D97-AF65-F5344CB8AC3E}">
        <p14:creationId xmlns:p14="http://schemas.microsoft.com/office/powerpoint/2010/main" val="1253662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E988B4C-C08A-16CB-2323-954A56CF8B53}"/>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AEAF7FBC-E79A-DAED-6163-3F21A8497E34}"/>
              </a:ext>
            </a:extLst>
          </p:cNvPr>
          <p:cNvSpPr>
            <a:spLocks noGrp="1"/>
          </p:cNvSpPr>
          <p:nvPr>
            <p:ph idx="1"/>
          </p:nvPr>
        </p:nvSpPr>
        <p:spPr>
          <a:xfrm>
            <a:off x="646111" y="1027923"/>
            <a:ext cx="9944132" cy="4802154"/>
          </a:xfrm>
        </p:spPr>
        <p:txBody>
          <a:bodyPr/>
          <a:lstStyle/>
          <a:p>
            <a:r>
              <a:rPr lang="hu-HU" sz="2200" dirty="0"/>
              <a:t>A prófétai mű </a:t>
            </a:r>
            <a:r>
              <a:rPr lang="hu-HU" sz="2200" dirty="0">
                <a:solidFill>
                  <a:srgbClr val="FFFF00"/>
                </a:solidFill>
              </a:rPr>
              <a:t>két tematikus egység</a:t>
            </a:r>
            <a:r>
              <a:rPr lang="hu-HU" sz="2200" dirty="0"/>
              <a:t>re osztható: </a:t>
            </a:r>
            <a:r>
              <a:rPr lang="hu-HU" sz="2200" dirty="0" err="1">
                <a:solidFill>
                  <a:srgbClr val="FFFF00"/>
                </a:solidFill>
              </a:rPr>
              <a:t>Ézs</a:t>
            </a:r>
            <a:r>
              <a:rPr lang="hu-HU" sz="2200" dirty="0">
                <a:solidFill>
                  <a:srgbClr val="FFFF00"/>
                </a:solidFill>
              </a:rPr>
              <a:t> 40-48 és 49-55</a:t>
            </a:r>
            <a:r>
              <a:rPr lang="hu-HU" sz="2200" dirty="0"/>
              <a:t>. Csupán az első egységben találkozunk </a:t>
            </a:r>
            <a:r>
              <a:rPr lang="hu-HU" sz="2200" dirty="0" err="1"/>
              <a:t>Círusz</a:t>
            </a:r>
            <a:r>
              <a:rPr lang="hu-HU" sz="2200" dirty="0"/>
              <a:t> személyével, aki a fogságban élők számára „messiás-figuraként” a szabadulást hozza el, ugyanakkor vele összefüggésben itt kerül elő Babilon bukásának témája is. </a:t>
            </a:r>
          </a:p>
          <a:p>
            <a:r>
              <a:rPr lang="hu-HU" sz="2200" dirty="0"/>
              <a:t>A 49-55. fejezetek nem utalnak történelmi eseményekre vagy személyre, itt fontos téma </a:t>
            </a:r>
            <a:r>
              <a:rPr lang="hu-HU" sz="2200" dirty="0" err="1"/>
              <a:t>Sion</a:t>
            </a:r>
            <a:r>
              <a:rPr lang="hu-HU" sz="2200" dirty="0"/>
              <a:t> helyreállítása. Az új Jeruzsálem kerül a középpontba. Ez az egység már </a:t>
            </a:r>
            <a:r>
              <a:rPr lang="hu-HU" sz="2200" dirty="0" err="1"/>
              <a:t>Trito</a:t>
            </a:r>
            <a:r>
              <a:rPr lang="hu-HU" sz="2200" dirty="0"/>
              <a:t>-Ézsaiás tartalmi témáihoz illeszkedik.</a:t>
            </a:r>
          </a:p>
          <a:p>
            <a:r>
              <a:rPr lang="hu-HU" sz="2200" dirty="0"/>
              <a:t>Mindkét egységben közös viszont, hogy a </a:t>
            </a:r>
            <a:r>
              <a:rPr lang="hu-HU" sz="2200" dirty="0">
                <a:solidFill>
                  <a:srgbClr val="FFFF00"/>
                </a:solidFill>
              </a:rPr>
              <a:t>hazatérés</a:t>
            </a:r>
            <a:r>
              <a:rPr lang="hu-HU" sz="2200" dirty="0"/>
              <a:t> lehetőségét és az </a:t>
            </a:r>
            <a:r>
              <a:rPr lang="hu-HU" sz="2200" dirty="0">
                <a:solidFill>
                  <a:srgbClr val="FFFF00"/>
                </a:solidFill>
              </a:rPr>
              <a:t>új kezdet </a:t>
            </a:r>
            <a:r>
              <a:rPr lang="hu-HU" sz="2200" dirty="0"/>
              <a:t>reményét fogalmazza meg a próféta. Ez a reménység </a:t>
            </a:r>
            <a:r>
              <a:rPr lang="hu-HU" sz="2200" dirty="0">
                <a:solidFill>
                  <a:srgbClr val="FFFF00"/>
                </a:solidFill>
              </a:rPr>
              <a:t>JHWH korábbi ígéretei</a:t>
            </a:r>
            <a:r>
              <a:rPr lang="hu-HU" sz="2200" dirty="0"/>
              <a:t>n és cselekedetein alapul, ezért az igehirdetés az </a:t>
            </a:r>
            <a:r>
              <a:rPr lang="hu-HU" sz="2200" dirty="0">
                <a:solidFill>
                  <a:srgbClr val="FFFF00"/>
                </a:solidFill>
              </a:rPr>
              <a:t>emlékeztetés </a:t>
            </a:r>
            <a:r>
              <a:rPr lang="hu-HU" sz="2200" dirty="0"/>
              <a:t>feladatát is felvállalja.</a:t>
            </a:r>
          </a:p>
        </p:txBody>
      </p:sp>
    </p:spTree>
    <p:extLst>
      <p:ext uri="{BB962C8B-B14F-4D97-AF65-F5344CB8AC3E}">
        <p14:creationId xmlns:p14="http://schemas.microsoft.com/office/powerpoint/2010/main" val="250663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2F6020E-FADF-040F-557B-C95FF1D95902}"/>
              </a:ext>
            </a:extLst>
          </p:cNvPr>
          <p:cNvSpPr>
            <a:spLocks noGrp="1"/>
          </p:cNvSpPr>
          <p:nvPr>
            <p:ph type="title"/>
          </p:nvPr>
        </p:nvSpPr>
        <p:spPr/>
        <p:txBody>
          <a:bodyPr/>
          <a:lstStyle/>
          <a:p>
            <a:endParaRPr lang="hu-HU"/>
          </a:p>
        </p:txBody>
      </p:sp>
      <p:pic>
        <p:nvPicPr>
          <p:cNvPr id="4" name="Tartalom helye 3" descr="A képen rajz, festmény, vázlat, művészet látható&#10;&#10;Automatikusan generált leírás">
            <a:extLst>
              <a:ext uri="{FF2B5EF4-FFF2-40B4-BE49-F238E27FC236}">
                <a16:creationId xmlns:a16="http://schemas.microsoft.com/office/drawing/2014/main" id="{DFCC3A0A-44F9-FF0D-D0A7-A3BFFB1A0780}"/>
              </a:ext>
            </a:extLst>
          </p:cNvPr>
          <p:cNvPicPr>
            <a:picLocks noGrp="1" noChangeAspect="1"/>
          </p:cNvPicPr>
          <p:nvPr>
            <p:ph idx="1"/>
          </p:nvPr>
        </p:nvPicPr>
        <p:blipFill>
          <a:blip r:embed="rId2"/>
          <a:stretch>
            <a:fillRect/>
          </a:stretch>
        </p:blipFill>
        <p:spPr>
          <a:xfrm>
            <a:off x="2232024" y="531018"/>
            <a:ext cx="7727951" cy="5795964"/>
          </a:xfrm>
          <a:prstGeom prst="rect">
            <a:avLst/>
          </a:prstGeom>
        </p:spPr>
      </p:pic>
    </p:spTree>
    <p:extLst>
      <p:ext uri="{BB962C8B-B14F-4D97-AF65-F5344CB8AC3E}">
        <p14:creationId xmlns:p14="http://schemas.microsoft.com/office/powerpoint/2010/main" val="547127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65DBE35-6A85-8435-8335-18038306E7F4}"/>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D5BFFB83-8B29-79AE-5D25-6292090F7765}"/>
              </a:ext>
            </a:extLst>
          </p:cNvPr>
          <p:cNvSpPr>
            <a:spLocks noGrp="1"/>
          </p:cNvSpPr>
          <p:nvPr>
            <p:ph idx="1"/>
          </p:nvPr>
        </p:nvSpPr>
        <p:spPr>
          <a:xfrm>
            <a:off x="1028668" y="1500491"/>
            <a:ext cx="5605398" cy="4904791"/>
          </a:xfrm>
        </p:spPr>
        <p:txBody>
          <a:bodyPr>
            <a:normAutofit/>
          </a:bodyPr>
          <a:lstStyle/>
          <a:p>
            <a:r>
              <a:rPr lang="hu-HU" sz="2200" dirty="0"/>
              <a:t>JHWH hatalma egyszerre nyilvánul meg és érhető tetten </a:t>
            </a:r>
            <a:r>
              <a:rPr lang="hu-HU" sz="2200" dirty="0">
                <a:solidFill>
                  <a:srgbClr val="FFFF00"/>
                </a:solidFill>
              </a:rPr>
              <a:t>teremtő és szabadító </a:t>
            </a:r>
            <a:r>
              <a:rPr lang="hu-HU" sz="2200" dirty="0"/>
              <a:t>tetteiben. </a:t>
            </a:r>
          </a:p>
          <a:p>
            <a:r>
              <a:rPr lang="hu-HU" sz="2200" dirty="0" err="1"/>
              <a:t>Deuteroézsaiás</a:t>
            </a:r>
            <a:r>
              <a:rPr lang="hu-HU" sz="2200" dirty="0"/>
              <a:t> e két nagy teológiai témát szorosan egymáshoz kapcsolja, és rámutat arra, hogy Izrael Istene – amint az a fogság előtti teológiákban is már kibontakozott gondolat -, most is erős Isten, aki kész cselekedni. </a:t>
            </a:r>
          </a:p>
        </p:txBody>
      </p:sp>
      <p:pic>
        <p:nvPicPr>
          <p:cNvPr id="13" name="Kép 12" descr="A képen Emberi arc, festett üveg, művészet, festmény látható&#10;&#10;Automatikusan generált leírás">
            <a:extLst>
              <a:ext uri="{FF2B5EF4-FFF2-40B4-BE49-F238E27FC236}">
                <a16:creationId xmlns:a16="http://schemas.microsoft.com/office/drawing/2014/main" id="{5B2C0016-E317-A6A7-9CB6-F85E6AFA21BD}"/>
              </a:ext>
            </a:extLst>
          </p:cNvPr>
          <p:cNvPicPr>
            <a:picLocks noChangeAspect="1"/>
          </p:cNvPicPr>
          <p:nvPr/>
        </p:nvPicPr>
        <p:blipFill>
          <a:blip r:embed="rId2"/>
          <a:stretch>
            <a:fillRect/>
          </a:stretch>
        </p:blipFill>
        <p:spPr>
          <a:xfrm>
            <a:off x="7370561" y="0"/>
            <a:ext cx="4821439" cy="4562475"/>
          </a:xfrm>
          <a:prstGeom prst="rect">
            <a:avLst/>
          </a:prstGeom>
        </p:spPr>
      </p:pic>
    </p:spTree>
    <p:extLst>
      <p:ext uri="{BB962C8B-B14F-4D97-AF65-F5344CB8AC3E}">
        <p14:creationId xmlns:p14="http://schemas.microsoft.com/office/powerpoint/2010/main" val="1515458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B4E5DBE-E7CB-722F-EE3B-5B44335DADA0}"/>
              </a:ext>
            </a:extLst>
          </p:cNvPr>
          <p:cNvSpPr>
            <a:spLocks noGrp="1"/>
          </p:cNvSpPr>
          <p:nvPr>
            <p:ph type="title"/>
          </p:nvPr>
        </p:nvSpPr>
        <p:spPr>
          <a:xfrm>
            <a:off x="646110" y="0"/>
            <a:ext cx="9404723" cy="1400530"/>
          </a:xfrm>
        </p:spPr>
        <p:txBody>
          <a:bodyPr/>
          <a:lstStyle/>
          <a:p>
            <a:endParaRPr lang="hu-HU"/>
          </a:p>
        </p:txBody>
      </p:sp>
      <p:pic>
        <p:nvPicPr>
          <p:cNvPr id="5" name="Tartalom helye 4" descr="A képen ruházat, festmény, személy, Emberi arc látható&#10;&#10;Automatikusan generált leírás">
            <a:extLst>
              <a:ext uri="{FF2B5EF4-FFF2-40B4-BE49-F238E27FC236}">
                <a16:creationId xmlns:a16="http://schemas.microsoft.com/office/drawing/2014/main" id="{B31DB0DE-76D7-FC07-698F-9EE6EDF6F818}"/>
              </a:ext>
            </a:extLst>
          </p:cNvPr>
          <p:cNvPicPr>
            <a:picLocks noGrp="1" noChangeAspect="1"/>
          </p:cNvPicPr>
          <p:nvPr>
            <p:ph idx="1"/>
          </p:nvPr>
        </p:nvPicPr>
        <p:blipFill>
          <a:blip r:embed="rId2"/>
          <a:stretch>
            <a:fillRect/>
          </a:stretch>
        </p:blipFill>
        <p:spPr>
          <a:xfrm>
            <a:off x="7148618" y="1614196"/>
            <a:ext cx="5043381" cy="3553902"/>
          </a:xfrm>
        </p:spPr>
      </p:pic>
      <p:sp>
        <p:nvSpPr>
          <p:cNvPr id="4" name="Szövegdoboz 3">
            <a:extLst>
              <a:ext uri="{FF2B5EF4-FFF2-40B4-BE49-F238E27FC236}">
                <a16:creationId xmlns:a16="http://schemas.microsoft.com/office/drawing/2014/main" id="{74CE5E52-C3E5-7FF0-E9C7-58549F31D176}"/>
              </a:ext>
            </a:extLst>
          </p:cNvPr>
          <p:cNvSpPr txBox="1"/>
          <p:nvPr/>
        </p:nvSpPr>
        <p:spPr>
          <a:xfrm>
            <a:off x="646110" y="586796"/>
            <a:ext cx="6323857" cy="5509200"/>
          </a:xfrm>
          <a:prstGeom prst="rect">
            <a:avLst/>
          </a:prstGeom>
          <a:noFill/>
        </p:spPr>
        <p:txBody>
          <a:bodyPr wrap="square">
            <a:spAutoFit/>
          </a:bodyPr>
          <a:lstStyle/>
          <a:p>
            <a:pPr marL="285750" indent="-285750">
              <a:buFont typeface="Wingdings" panose="05000000000000000000" pitchFamily="2" charset="2"/>
              <a:buChar char="Ø"/>
            </a:pPr>
            <a:r>
              <a:rPr lang="hu-HU" sz="2200" dirty="0"/>
              <a:t>A névtelen próféta alapvető motivációja, hogy </a:t>
            </a:r>
            <a:r>
              <a:rPr lang="hu-HU" sz="2200" dirty="0">
                <a:solidFill>
                  <a:srgbClr val="FFFF00"/>
                </a:solidFill>
              </a:rPr>
              <a:t>JHWH nagyságá</a:t>
            </a:r>
            <a:r>
              <a:rPr lang="hu-HU" sz="2200" dirty="0"/>
              <a:t>t, erejét sorstársainak bemutassa. Érveléseiben, kortársaival való disputáiban világosan rámutat arra, hogy </a:t>
            </a:r>
            <a:r>
              <a:rPr lang="hu-HU" sz="2200" dirty="0">
                <a:solidFill>
                  <a:srgbClr val="FFFF00"/>
                </a:solidFill>
              </a:rPr>
              <a:t>JHWH hatalma </a:t>
            </a:r>
            <a:r>
              <a:rPr lang="hu-HU" sz="2200" dirty="0"/>
              <a:t>egyáltalán </a:t>
            </a:r>
            <a:r>
              <a:rPr lang="hu-HU" sz="2200" dirty="0">
                <a:solidFill>
                  <a:srgbClr val="FFFF00"/>
                </a:solidFill>
              </a:rPr>
              <a:t>nem tört meg</a:t>
            </a:r>
            <a:r>
              <a:rPr lang="hu-HU" sz="2200" dirty="0"/>
              <a:t>: ő a </a:t>
            </a:r>
            <a:r>
              <a:rPr lang="hu-HU" sz="2200" dirty="0">
                <a:solidFill>
                  <a:srgbClr val="FFFF00"/>
                </a:solidFill>
              </a:rPr>
              <a:t>teremtő és szabadító Isten </a:t>
            </a:r>
            <a:r>
              <a:rPr lang="hu-HU" sz="2200" dirty="0"/>
              <a:t>– minden ellenkező látszat ellenére. </a:t>
            </a:r>
          </a:p>
          <a:p>
            <a:pPr marL="285750" indent="-285750">
              <a:buFont typeface="Wingdings" panose="05000000000000000000" pitchFamily="2" charset="2"/>
              <a:buChar char="Ø"/>
            </a:pPr>
            <a:r>
              <a:rPr lang="hu-HU" sz="2200" dirty="0"/>
              <a:t>A fogság-tapasztalathoz kötődő, meglehetősen letargikus teológiai megközelítés, miszerint JHWH gyenge, megbízhatatlan, vagy egyenesen legyőzetett: mindez </a:t>
            </a:r>
            <a:r>
              <a:rPr lang="hu-HU" sz="2200" dirty="0">
                <a:solidFill>
                  <a:srgbClr val="FFFF00"/>
                </a:solidFill>
              </a:rPr>
              <a:t>hamis teológia</a:t>
            </a:r>
            <a:r>
              <a:rPr lang="hu-HU" sz="2200" dirty="0"/>
              <a:t>. </a:t>
            </a:r>
          </a:p>
          <a:p>
            <a:pPr marL="285750" indent="-285750">
              <a:buFont typeface="Wingdings" panose="05000000000000000000" pitchFamily="2" charset="2"/>
              <a:buChar char="Ø"/>
            </a:pPr>
            <a:r>
              <a:rPr lang="hu-HU" sz="2200" dirty="0"/>
              <a:t>JHWH nem áll versenyben semmiféle istenséggel, és így soha nem is lehet a második, hanem mindig kizárólag az </a:t>
            </a:r>
            <a:r>
              <a:rPr lang="hu-HU" sz="2200" dirty="0">
                <a:solidFill>
                  <a:srgbClr val="FFFF00"/>
                </a:solidFill>
              </a:rPr>
              <a:t>első</a:t>
            </a:r>
            <a:r>
              <a:rPr lang="hu-HU" sz="2200" dirty="0"/>
              <a:t>, sőt: az </a:t>
            </a:r>
            <a:r>
              <a:rPr lang="hu-HU" sz="2200" dirty="0">
                <a:solidFill>
                  <a:srgbClr val="FFFF00"/>
                </a:solidFill>
              </a:rPr>
              <a:t>egyetlen</a:t>
            </a:r>
            <a:r>
              <a:rPr lang="hu-HU" sz="2200" dirty="0"/>
              <a:t>!</a:t>
            </a:r>
          </a:p>
        </p:txBody>
      </p:sp>
    </p:spTree>
    <p:extLst>
      <p:ext uri="{BB962C8B-B14F-4D97-AF65-F5344CB8AC3E}">
        <p14:creationId xmlns:p14="http://schemas.microsoft.com/office/powerpoint/2010/main" val="2107109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371855B-5C64-9E39-6E93-24CB2912C4BD}"/>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20EA233E-9728-3C82-CCA3-D9CEC1371D02}"/>
              </a:ext>
            </a:extLst>
          </p:cNvPr>
          <p:cNvSpPr>
            <a:spLocks noGrp="1"/>
          </p:cNvSpPr>
          <p:nvPr>
            <p:ph idx="1"/>
          </p:nvPr>
        </p:nvSpPr>
        <p:spPr>
          <a:xfrm>
            <a:off x="916698" y="1231823"/>
            <a:ext cx="9636225" cy="4195481"/>
          </a:xfrm>
        </p:spPr>
        <p:txBody>
          <a:bodyPr>
            <a:normAutofit/>
          </a:bodyPr>
          <a:lstStyle/>
          <a:p>
            <a:r>
              <a:rPr lang="hu-HU" sz="2200" dirty="0"/>
              <a:t>Az </a:t>
            </a:r>
            <a:r>
              <a:rPr lang="hu-HU" sz="2200" dirty="0">
                <a:solidFill>
                  <a:srgbClr val="FFFF00"/>
                </a:solidFill>
              </a:rPr>
              <a:t>„elméleti” monoteizmus </a:t>
            </a:r>
            <a:r>
              <a:rPr lang="hu-HU" sz="2200" dirty="0"/>
              <a:t>megnyilatkozásának legtisztább ószövetségi formáját </a:t>
            </a:r>
            <a:r>
              <a:rPr lang="hu-HU" sz="2200" dirty="0" err="1"/>
              <a:t>Deuteroézsaiás</a:t>
            </a:r>
            <a:r>
              <a:rPr lang="hu-HU" sz="2200" dirty="0"/>
              <a:t> hagyományában éri el. </a:t>
            </a:r>
          </a:p>
          <a:p>
            <a:r>
              <a:rPr lang="hu-HU" sz="2200" dirty="0"/>
              <a:t>Nem absztrakt, filozófiai fogalmakkal fejezi ki a szentíró JHWH egyetlenségét, egyedül való, „konkurencia” nélküli istenségét. Sokkal inkább a költői nyelvet használja ehhez, képekkel dolgozik. </a:t>
            </a:r>
          </a:p>
          <a:p>
            <a:r>
              <a:rPr lang="hu-HU" sz="2200" dirty="0"/>
              <a:t>A legtömörebb kijelentést </a:t>
            </a:r>
            <a:r>
              <a:rPr lang="hu-HU" sz="2200" dirty="0" err="1"/>
              <a:t>Ézs</a:t>
            </a:r>
            <a:r>
              <a:rPr lang="hu-HU" sz="2200" dirty="0"/>
              <a:t> 44,6-ban olvassuk: „Ezt mondja az ÚR, Izráel királya és megváltója, a Seregek </a:t>
            </a:r>
            <a:r>
              <a:rPr lang="hu-HU" sz="2200" dirty="0" err="1"/>
              <a:t>URa</a:t>
            </a:r>
            <a:r>
              <a:rPr lang="hu-HU" sz="2200" dirty="0"/>
              <a:t>: Én vagyok az </a:t>
            </a:r>
            <a:r>
              <a:rPr lang="hu-HU" sz="2200" dirty="0">
                <a:solidFill>
                  <a:srgbClr val="FFFF00"/>
                </a:solidFill>
              </a:rPr>
              <a:t>első és az utolsó</a:t>
            </a:r>
            <a:r>
              <a:rPr lang="hu-HU" sz="2200" dirty="0"/>
              <a:t>, rajtam kívül nincs isten.” (l. még: </a:t>
            </a:r>
            <a:r>
              <a:rPr lang="hu-HU" sz="2200" dirty="0" err="1"/>
              <a:t>Ézs</a:t>
            </a:r>
            <a:r>
              <a:rPr lang="hu-HU" sz="2200" dirty="0"/>
              <a:t> 43,11; 44,8; 45,5.21)</a:t>
            </a:r>
          </a:p>
          <a:p>
            <a:r>
              <a:rPr lang="hu-HU" sz="2200" dirty="0"/>
              <a:t>E „forradalmi” kijelentésnek JHWH egyedüliségére vonatkozóan </a:t>
            </a:r>
            <a:r>
              <a:rPr lang="hu-HU" sz="2200" dirty="0" err="1"/>
              <a:t>Deuteroézsaiás</a:t>
            </a:r>
            <a:r>
              <a:rPr lang="hu-HU" sz="2200" dirty="0"/>
              <a:t> számára időben és térben egyaránt relevanciája van.</a:t>
            </a:r>
          </a:p>
        </p:txBody>
      </p:sp>
    </p:spTree>
    <p:extLst>
      <p:ext uri="{BB962C8B-B14F-4D97-AF65-F5344CB8AC3E}">
        <p14:creationId xmlns:p14="http://schemas.microsoft.com/office/powerpoint/2010/main" val="1729830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93D42AB-4CBD-0A7D-29CA-124DB31B8098}"/>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BAB3C2E7-98B1-B950-44D5-9DC9E55880F6}"/>
              </a:ext>
            </a:extLst>
          </p:cNvPr>
          <p:cNvSpPr>
            <a:spLocks noGrp="1"/>
          </p:cNvSpPr>
          <p:nvPr>
            <p:ph idx="1"/>
          </p:nvPr>
        </p:nvSpPr>
        <p:spPr>
          <a:xfrm>
            <a:off x="646111" y="1436914"/>
            <a:ext cx="7564827" cy="4786604"/>
          </a:xfrm>
        </p:spPr>
        <p:txBody>
          <a:bodyPr>
            <a:normAutofit lnSpcReduction="10000"/>
          </a:bodyPr>
          <a:lstStyle/>
          <a:p>
            <a:r>
              <a:rPr lang="hu-HU" sz="2200" dirty="0"/>
              <a:t>A Biblia </a:t>
            </a:r>
            <a:r>
              <a:rPr lang="hu-HU" sz="2200" dirty="0" err="1"/>
              <a:t>hagyományrétegei</a:t>
            </a:r>
            <a:r>
              <a:rPr lang="hu-HU" sz="2200" dirty="0"/>
              <a:t> és a különböző műfajok eltérően viszonyulnak, és más-más módon közelítenek az embernek az életre vonatkozó három alapvető kérdéséhez: </a:t>
            </a:r>
            <a:r>
              <a:rPr lang="hu-HU" sz="2200" dirty="0">
                <a:solidFill>
                  <a:srgbClr val="FFFF00"/>
                </a:solidFill>
              </a:rPr>
              <a:t>Honnan jövök, ki vagyok, hová tartok? </a:t>
            </a:r>
          </a:p>
          <a:p>
            <a:r>
              <a:rPr lang="hu-HU" sz="2200" dirty="0"/>
              <a:t>A teremtés-elbeszélések vagy Jób könyve például mindhárom kérdésre reflektálnak – kollektív és személyes szinten. </a:t>
            </a:r>
          </a:p>
          <a:p>
            <a:r>
              <a:rPr lang="hu-HU" sz="2200" dirty="0"/>
              <a:t>A 8. zsoltár vagy a Boldogmondások a második kérdésre keresik a választ.</a:t>
            </a:r>
          </a:p>
          <a:p>
            <a:r>
              <a:rPr lang="hu-HU" sz="2200" dirty="0"/>
              <a:t>Ézsaiás 65,17-25; Máté 25,31-46 vagy a Jelenések könyvének vége ugyanakkor a harmadik kérdés összefüggésében a jövő távlatát rajzolja elénk.</a:t>
            </a:r>
          </a:p>
        </p:txBody>
      </p:sp>
      <p:pic>
        <p:nvPicPr>
          <p:cNvPr id="7" name="Kép 6" descr="A képen festmény, óra, művészet, rajz látható&#10;&#10;Automatikusan generált leírás">
            <a:extLst>
              <a:ext uri="{FF2B5EF4-FFF2-40B4-BE49-F238E27FC236}">
                <a16:creationId xmlns:a16="http://schemas.microsoft.com/office/drawing/2014/main" id="{F08D9F0F-5D63-B152-1C95-64C011D7F25C}"/>
              </a:ext>
            </a:extLst>
          </p:cNvPr>
          <p:cNvPicPr>
            <a:picLocks noChangeAspect="1"/>
          </p:cNvPicPr>
          <p:nvPr/>
        </p:nvPicPr>
        <p:blipFill>
          <a:blip r:embed="rId2"/>
          <a:stretch>
            <a:fillRect/>
          </a:stretch>
        </p:blipFill>
        <p:spPr>
          <a:xfrm>
            <a:off x="8679498" y="18845"/>
            <a:ext cx="3578729" cy="4296930"/>
          </a:xfrm>
          <a:prstGeom prst="rect">
            <a:avLst/>
          </a:prstGeom>
        </p:spPr>
      </p:pic>
    </p:spTree>
    <p:extLst>
      <p:ext uri="{BB962C8B-B14F-4D97-AF65-F5344CB8AC3E}">
        <p14:creationId xmlns:p14="http://schemas.microsoft.com/office/powerpoint/2010/main" val="2053583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50F797B-7381-44F2-09AA-AC76CB54FA1F}"/>
              </a:ext>
            </a:extLst>
          </p:cNvPr>
          <p:cNvSpPr>
            <a:spLocks noGrp="1"/>
          </p:cNvSpPr>
          <p:nvPr>
            <p:ph type="title"/>
          </p:nvPr>
        </p:nvSpPr>
        <p:spPr>
          <a:xfrm>
            <a:off x="552805" y="480710"/>
            <a:ext cx="9404723" cy="1400530"/>
          </a:xfrm>
        </p:spPr>
        <p:txBody>
          <a:bodyPr/>
          <a:lstStyle/>
          <a:p>
            <a:pPr algn="ctr"/>
            <a:r>
              <a:rPr lang="hu-HU" dirty="0"/>
              <a:t>           7. A remény szimbólumai </a:t>
            </a:r>
            <a:br>
              <a:rPr lang="hu-HU" dirty="0"/>
            </a:br>
            <a:r>
              <a:rPr lang="hu-HU" dirty="0"/>
              <a:t>          az Ószövetségben</a:t>
            </a:r>
          </a:p>
        </p:txBody>
      </p:sp>
      <p:pic>
        <p:nvPicPr>
          <p:cNvPr id="7" name="Tartalom helye 6" descr="A képen művészet, rajz, festmény, vázlat látható&#10;&#10;Automatikusan generált leírás">
            <a:extLst>
              <a:ext uri="{FF2B5EF4-FFF2-40B4-BE49-F238E27FC236}">
                <a16:creationId xmlns:a16="http://schemas.microsoft.com/office/drawing/2014/main" id="{07A374CD-28BB-81FC-E81E-3B8661E97A3F}"/>
              </a:ext>
            </a:extLst>
          </p:cNvPr>
          <p:cNvPicPr>
            <a:picLocks noGrp="1" noChangeAspect="1"/>
          </p:cNvPicPr>
          <p:nvPr>
            <p:ph idx="1"/>
          </p:nvPr>
        </p:nvPicPr>
        <p:blipFill>
          <a:blip r:embed="rId2"/>
          <a:stretch>
            <a:fillRect/>
          </a:stretch>
        </p:blipFill>
        <p:spPr>
          <a:xfrm>
            <a:off x="2389496" y="2099291"/>
            <a:ext cx="7413007" cy="4195762"/>
          </a:xfrm>
        </p:spPr>
      </p:pic>
    </p:spTree>
    <p:extLst>
      <p:ext uri="{BB962C8B-B14F-4D97-AF65-F5344CB8AC3E}">
        <p14:creationId xmlns:p14="http://schemas.microsoft.com/office/powerpoint/2010/main" val="3410183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DAEC563-5C2D-6B5A-009C-04E87625EC37}"/>
              </a:ext>
            </a:extLst>
          </p:cNvPr>
          <p:cNvSpPr>
            <a:spLocks noGrp="1"/>
          </p:cNvSpPr>
          <p:nvPr>
            <p:ph type="title"/>
          </p:nvPr>
        </p:nvSpPr>
        <p:spPr>
          <a:xfrm>
            <a:off x="646111" y="116816"/>
            <a:ext cx="9404723" cy="1400530"/>
          </a:xfrm>
        </p:spPr>
        <p:txBody>
          <a:bodyPr/>
          <a:lstStyle/>
          <a:p>
            <a:endParaRPr lang="hu-HU" dirty="0"/>
          </a:p>
        </p:txBody>
      </p:sp>
      <p:sp>
        <p:nvSpPr>
          <p:cNvPr id="3" name="Tartalom helye 2">
            <a:extLst>
              <a:ext uri="{FF2B5EF4-FFF2-40B4-BE49-F238E27FC236}">
                <a16:creationId xmlns:a16="http://schemas.microsoft.com/office/drawing/2014/main" id="{EFA62DC5-4BB6-51EB-4416-34B59EA7EBDB}"/>
              </a:ext>
            </a:extLst>
          </p:cNvPr>
          <p:cNvSpPr>
            <a:spLocks noGrp="1"/>
          </p:cNvSpPr>
          <p:nvPr>
            <p:ph idx="1"/>
          </p:nvPr>
        </p:nvSpPr>
        <p:spPr>
          <a:xfrm>
            <a:off x="646111" y="688224"/>
            <a:ext cx="10569283" cy="5481551"/>
          </a:xfrm>
        </p:spPr>
        <p:txBody>
          <a:bodyPr>
            <a:normAutofit lnSpcReduction="10000"/>
          </a:bodyPr>
          <a:lstStyle/>
          <a:p>
            <a:r>
              <a:rPr lang="hu-HU" sz="2200" dirty="0"/>
              <a:t>A reménység (</a:t>
            </a:r>
            <a:r>
              <a:rPr lang="hu-HU" sz="2200" dirty="0" err="1"/>
              <a:t>tikvah</a:t>
            </a:r>
            <a:r>
              <a:rPr lang="hu-HU" sz="2200" dirty="0"/>
              <a:t>) az Ószövetség teológiai üzenetének egyik hangsúlyos eleme. Az emlékezés imperatívusza mellett ez a másik meghatározó elv és irányultság Izrael életében.</a:t>
            </a:r>
          </a:p>
          <a:p>
            <a:r>
              <a:rPr lang="hu-HU" sz="2200" dirty="0"/>
              <a:t>A reménység mindenekelőtt </a:t>
            </a:r>
            <a:r>
              <a:rPr lang="hu-HU" sz="2200" dirty="0">
                <a:solidFill>
                  <a:srgbClr val="FFFF00"/>
                </a:solidFill>
              </a:rPr>
              <a:t>JHWH felé irányul</a:t>
            </a:r>
            <a:r>
              <a:rPr lang="hu-HU" sz="2200" dirty="0"/>
              <a:t>: Izrael tőle várja a megújulás lehetőségét, a perspektívát, története, történelme beteljesedését.</a:t>
            </a:r>
          </a:p>
          <a:p>
            <a:r>
              <a:rPr lang="hu-HU" sz="2200" dirty="0"/>
              <a:t>Az </a:t>
            </a:r>
            <a:r>
              <a:rPr lang="hu-HU" sz="2200" dirty="0">
                <a:solidFill>
                  <a:srgbClr val="FFFF00"/>
                </a:solidFill>
              </a:rPr>
              <a:t>Ószövetség nyitott könyv</a:t>
            </a:r>
            <a:r>
              <a:rPr lang="hu-HU" sz="2200" dirty="0"/>
              <a:t>, amelyben a jövendő reménysége is </a:t>
            </a:r>
            <a:r>
              <a:rPr lang="hu-HU" sz="2200" dirty="0" err="1"/>
              <a:t>megfogalmazódik</a:t>
            </a:r>
            <a:r>
              <a:rPr lang="hu-HU" sz="2200" dirty="0"/>
              <a:t>. A messiásvárás textusai (l. </a:t>
            </a:r>
            <a:r>
              <a:rPr lang="hu-HU" sz="2200" dirty="0" err="1"/>
              <a:t>Ézs</a:t>
            </a:r>
            <a:r>
              <a:rPr lang="hu-HU" sz="2200" dirty="0"/>
              <a:t> 7, 9, 11, Mik 5, </a:t>
            </a:r>
            <a:r>
              <a:rPr lang="hu-HU" sz="2200" dirty="0" err="1"/>
              <a:t>Zak</a:t>
            </a:r>
            <a:r>
              <a:rPr lang="hu-HU" sz="2200" dirty="0"/>
              <a:t> 9) mellett </a:t>
            </a:r>
            <a:r>
              <a:rPr lang="hu-HU" sz="2200" dirty="0" err="1"/>
              <a:t>Mal</a:t>
            </a:r>
            <a:r>
              <a:rPr lang="hu-HU" sz="2200" dirty="0"/>
              <a:t> 3, az Ószövetség utolsó fejezete is erre a </a:t>
            </a:r>
            <a:r>
              <a:rPr lang="hu-HU" sz="2200" dirty="0">
                <a:solidFill>
                  <a:srgbClr val="FFFF00"/>
                </a:solidFill>
              </a:rPr>
              <a:t>nyitott jövő</a:t>
            </a:r>
            <a:r>
              <a:rPr lang="hu-HU" sz="2200" dirty="0"/>
              <a:t>re mutat rá: eljön majd Illés próféta, aki egy új korszak hírnöke lesz. </a:t>
            </a:r>
          </a:p>
          <a:p>
            <a:r>
              <a:rPr lang="hu-HU" sz="2200" dirty="0"/>
              <a:t>Jer 31,17 a reményt a hazatéréshez kapcsolja: „</a:t>
            </a:r>
            <a:r>
              <a:rPr lang="hu-HU" sz="2200" dirty="0">
                <a:solidFill>
                  <a:srgbClr val="FFFF00"/>
                </a:solidFill>
              </a:rPr>
              <a:t>Reménykedhetsz a jövőben </a:t>
            </a:r>
            <a:r>
              <a:rPr lang="hu-HU" sz="2200" dirty="0"/>
              <a:t>– így szól az ÚR –, mert visszatérnek hazájukba fiaid.” – akárcsak a 2. Krónikák könyvének vége: „Aki csak az ő népéhez tartozik, legyen azzal Istene, az Úr, és menjen fel (Jeruzsálembe)!” Az út hazavezet a szabadságba és az otthon világába. Ez a héber Biblia utolsó mondata, ahogyan arról már korábban szó volt.</a:t>
            </a:r>
          </a:p>
          <a:p>
            <a:endParaRPr lang="hu-HU" dirty="0"/>
          </a:p>
        </p:txBody>
      </p:sp>
    </p:spTree>
    <p:extLst>
      <p:ext uri="{BB962C8B-B14F-4D97-AF65-F5344CB8AC3E}">
        <p14:creationId xmlns:p14="http://schemas.microsoft.com/office/powerpoint/2010/main" val="2284862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7427696-49D7-E636-8FC3-5B59103015DF}"/>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03DEBD96-6465-4C52-1343-7B0F5D8648C4}"/>
              </a:ext>
            </a:extLst>
          </p:cNvPr>
          <p:cNvSpPr>
            <a:spLocks noGrp="1"/>
          </p:cNvSpPr>
          <p:nvPr>
            <p:ph idx="1"/>
          </p:nvPr>
        </p:nvSpPr>
        <p:spPr>
          <a:xfrm>
            <a:off x="776741" y="1371600"/>
            <a:ext cx="5661382" cy="4758612"/>
          </a:xfrm>
        </p:spPr>
        <p:txBody>
          <a:bodyPr>
            <a:normAutofit/>
          </a:bodyPr>
          <a:lstStyle/>
          <a:p>
            <a:r>
              <a:rPr lang="hu-HU" sz="2200" dirty="0"/>
              <a:t>Isten nagy tettei, a történelmet átható munkálkodása a jövőben végbemenő megváltás, a </a:t>
            </a:r>
            <a:r>
              <a:rPr lang="hu-HU" sz="2200" dirty="0">
                <a:solidFill>
                  <a:srgbClr val="FFFF00"/>
                </a:solidFill>
              </a:rPr>
              <a:t>világ teljes helyreállításá</a:t>
            </a:r>
            <a:r>
              <a:rPr lang="hu-HU" sz="2200" dirty="0"/>
              <a:t>nak aktusába torkollik. </a:t>
            </a:r>
          </a:p>
          <a:p>
            <a:r>
              <a:rPr lang="hu-HU" sz="2200" dirty="0"/>
              <a:t>A jövendő abból a múltból sarjad ki, amely Izrael emlékezetében a JHWH-</a:t>
            </a:r>
            <a:r>
              <a:rPr lang="hu-HU" sz="2200" dirty="0" err="1"/>
              <a:t>val</a:t>
            </a:r>
            <a:r>
              <a:rPr lang="hu-HU" sz="2200" dirty="0"/>
              <a:t> való </a:t>
            </a:r>
            <a:r>
              <a:rPr lang="hu-HU" sz="2200" dirty="0">
                <a:solidFill>
                  <a:srgbClr val="FFFF00"/>
                </a:solidFill>
              </a:rPr>
              <a:t>közös út </a:t>
            </a:r>
            <a:r>
              <a:rPr lang="hu-HU" sz="2200" dirty="0"/>
              <a:t>élményeit, transzformatív tapasztalatait ölelte magába.</a:t>
            </a:r>
          </a:p>
          <a:p>
            <a:r>
              <a:rPr lang="hu-HU" sz="2200" dirty="0">
                <a:solidFill>
                  <a:srgbClr val="FFFF00"/>
                </a:solidFill>
              </a:rPr>
              <a:t>JHWH nyitott Isten</a:t>
            </a:r>
            <a:r>
              <a:rPr lang="hu-HU" sz="2200" dirty="0"/>
              <a:t>: Izraellel és a világgal együtt álmodja, alakítja a jövőt!</a:t>
            </a:r>
          </a:p>
          <a:p>
            <a:endParaRPr lang="hu-HU" dirty="0"/>
          </a:p>
        </p:txBody>
      </p:sp>
      <p:pic>
        <p:nvPicPr>
          <p:cNvPr id="7" name="Kép 6" descr="A képen festmény, rajz, Modern művészet, művészet látható&#10;&#10;Automatikusan generált leírás">
            <a:extLst>
              <a:ext uri="{FF2B5EF4-FFF2-40B4-BE49-F238E27FC236}">
                <a16:creationId xmlns:a16="http://schemas.microsoft.com/office/drawing/2014/main" id="{0BF14153-A86C-F8EB-2445-087D6B41C11C}"/>
              </a:ext>
            </a:extLst>
          </p:cNvPr>
          <p:cNvPicPr>
            <a:picLocks noChangeAspect="1"/>
          </p:cNvPicPr>
          <p:nvPr/>
        </p:nvPicPr>
        <p:blipFill>
          <a:blip r:embed="rId2"/>
          <a:stretch>
            <a:fillRect/>
          </a:stretch>
        </p:blipFill>
        <p:spPr>
          <a:xfrm>
            <a:off x="6484401" y="1152982"/>
            <a:ext cx="5707599" cy="4174797"/>
          </a:xfrm>
          <a:prstGeom prst="rect">
            <a:avLst/>
          </a:prstGeom>
        </p:spPr>
      </p:pic>
    </p:spTree>
    <p:extLst>
      <p:ext uri="{BB962C8B-B14F-4D97-AF65-F5344CB8AC3E}">
        <p14:creationId xmlns:p14="http://schemas.microsoft.com/office/powerpoint/2010/main" val="1021276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1AF466A-D46D-ED2E-A1A8-3AFB549E5AFB}"/>
              </a:ext>
            </a:extLst>
          </p:cNvPr>
          <p:cNvSpPr>
            <a:spLocks noGrp="1"/>
          </p:cNvSpPr>
          <p:nvPr>
            <p:ph type="title"/>
          </p:nvPr>
        </p:nvSpPr>
        <p:spPr>
          <a:xfrm>
            <a:off x="874220" y="1077869"/>
            <a:ext cx="9404723" cy="1400530"/>
          </a:xfrm>
        </p:spPr>
        <p:txBody>
          <a:bodyPr/>
          <a:lstStyle/>
          <a:p>
            <a:r>
              <a:rPr lang="hu-HU" sz="3000" dirty="0"/>
              <a:t>A remény metaforái, képei az Ószövetségben</a:t>
            </a:r>
          </a:p>
        </p:txBody>
      </p:sp>
      <p:sp>
        <p:nvSpPr>
          <p:cNvPr id="3" name="Tartalom helye 2">
            <a:extLst>
              <a:ext uri="{FF2B5EF4-FFF2-40B4-BE49-F238E27FC236}">
                <a16:creationId xmlns:a16="http://schemas.microsoft.com/office/drawing/2014/main" id="{8B0D29FE-C9B7-AFC4-361F-891E40C3BB84}"/>
              </a:ext>
            </a:extLst>
          </p:cNvPr>
          <p:cNvSpPr>
            <a:spLocks noGrp="1"/>
          </p:cNvSpPr>
          <p:nvPr>
            <p:ph idx="1"/>
          </p:nvPr>
        </p:nvSpPr>
        <p:spPr/>
        <p:txBody>
          <a:bodyPr/>
          <a:lstStyle/>
          <a:p>
            <a:r>
              <a:rPr lang="hu-HU" sz="2400" dirty="0"/>
              <a:t>Tej és méz – az ígéret földje</a:t>
            </a:r>
          </a:p>
          <a:p>
            <a:r>
              <a:rPr lang="hu-HU" sz="2400" dirty="0"/>
              <a:t>Újra kizöldülő fa, zöldellő pusztaság</a:t>
            </a:r>
          </a:p>
          <a:p>
            <a:r>
              <a:rPr lang="hu-HU" sz="2400" dirty="0" err="1"/>
              <a:t>Sion</a:t>
            </a:r>
            <a:r>
              <a:rPr lang="hu-HU" sz="2400" dirty="0"/>
              <a:t> – Jeruzsálem: a hegy és a templom</a:t>
            </a:r>
          </a:p>
          <a:p>
            <a:endParaRPr lang="hu-HU" dirty="0"/>
          </a:p>
        </p:txBody>
      </p:sp>
      <p:pic>
        <p:nvPicPr>
          <p:cNvPr id="5" name="Kép 4" descr="A képen szöveg, kézírás, papír, Publikáció látható&#10;&#10;Automatikusan generált leírás">
            <a:extLst>
              <a:ext uri="{FF2B5EF4-FFF2-40B4-BE49-F238E27FC236}">
                <a16:creationId xmlns:a16="http://schemas.microsoft.com/office/drawing/2014/main" id="{0B91096E-5D47-5363-38D0-A228705FCE0C}"/>
              </a:ext>
            </a:extLst>
          </p:cNvPr>
          <p:cNvPicPr>
            <a:picLocks noChangeAspect="1"/>
          </p:cNvPicPr>
          <p:nvPr/>
        </p:nvPicPr>
        <p:blipFill>
          <a:blip r:embed="rId2"/>
          <a:stretch>
            <a:fillRect/>
          </a:stretch>
        </p:blipFill>
        <p:spPr>
          <a:xfrm>
            <a:off x="7259973" y="3620473"/>
            <a:ext cx="4455000" cy="2828925"/>
          </a:xfrm>
          <a:prstGeom prst="rect">
            <a:avLst/>
          </a:prstGeom>
        </p:spPr>
      </p:pic>
    </p:spTree>
    <p:extLst>
      <p:ext uri="{BB962C8B-B14F-4D97-AF65-F5344CB8AC3E}">
        <p14:creationId xmlns:p14="http://schemas.microsoft.com/office/powerpoint/2010/main" val="3515389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EEFA389-8F63-FA47-8DD3-D22A21667BAF}"/>
              </a:ext>
            </a:extLst>
          </p:cNvPr>
          <p:cNvSpPr>
            <a:spLocks noGrp="1"/>
          </p:cNvSpPr>
          <p:nvPr>
            <p:ph type="title"/>
          </p:nvPr>
        </p:nvSpPr>
        <p:spPr/>
        <p:txBody>
          <a:bodyPr/>
          <a:lstStyle/>
          <a:p>
            <a:endParaRPr lang="hu-HU" dirty="0"/>
          </a:p>
        </p:txBody>
      </p:sp>
      <p:sp>
        <p:nvSpPr>
          <p:cNvPr id="3" name="Tartalom helye 2">
            <a:extLst>
              <a:ext uri="{FF2B5EF4-FFF2-40B4-BE49-F238E27FC236}">
                <a16:creationId xmlns:a16="http://schemas.microsoft.com/office/drawing/2014/main" id="{CFABD349-6090-EC70-97E3-CB4F739B3824}"/>
              </a:ext>
            </a:extLst>
          </p:cNvPr>
          <p:cNvSpPr>
            <a:spLocks noGrp="1"/>
          </p:cNvSpPr>
          <p:nvPr>
            <p:ph idx="1"/>
          </p:nvPr>
        </p:nvSpPr>
        <p:spPr>
          <a:xfrm>
            <a:off x="646111" y="1152983"/>
            <a:ext cx="10513301" cy="4923452"/>
          </a:xfrm>
        </p:spPr>
        <p:txBody>
          <a:bodyPr>
            <a:normAutofit/>
          </a:bodyPr>
          <a:lstStyle/>
          <a:p>
            <a:r>
              <a:rPr lang="hu-HU" sz="2700" b="1" dirty="0">
                <a:solidFill>
                  <a:srgbClr val="FFFF00"/>
                </a:solidFill>
              </a:rPr>
              <a:t>Tej és méz – az ígéret földje</a:t>
            </a:r>
          </a:p>
          <a:p>
            <a:pPr marL="0" indent="0">
              <a:buNone/>
            </a:pPr>
            <a:r>
              <a:rPr lang="hu-HU" sz="2200" dirty="0"/>
              <a:t>„Hallgasd meg, Izráel, tartsd meg és teljesítsd ezeket (a rendelkezéseket), hogy jó dolgod legyen, és igen megsokasodj a tejjel és mézzel folyó földön, ahogyan megígérte neked atyáid Istene, az ÚR.” (5Móz 6,3)</a:t>
            </a:r>
          </a:p>
          <a:p>
            <a:pPr marL="0" indent="0">
              <a:buNone/>
            </a:pPr>
            <a:endParaRPr lang="hu-HU" sz="1000" dirty="0"/>
          </a:p>
          <a:p>
            <a:pPr marL="0" indent="0">
              <a:buNone/>
            </a:pPr>
            <a:r>
              <a:rPr lang="hu-HU" sz="2200" dirty="0"/>
              <a:t>Tej és méz: a nomádok, vándorok eledele – nem kerül nagy fáradságba az előteremtése. A letelepült életformát jelző kenyér és bor Isten és ember együttműködésének, közös munkájának eredménye.</a:t>
            </a:r>
          </a:p>
          <a:p>
            <a:pPr marL="0" indent="0">
              <a:buNone/>
            </a:pPr>
            <a:r>
              <a:rPr lang="hu-HU" sz="2200" dirty="0"/>
              <a:t>Az ígéret földje azért lesz Izrael számára a tejjel és mézzel folyó föld, mert Isten áldásai és ígéretei a bőség, a nagy erőfeszítések nélküli élet perspektíváját nyitják meg Isten vándorló népe számára Kánaán termékeny területein.</a:t>
            </a:r>
          </a:p>
          <a:p>
            <a:endParaRPr lang="hu-HU" dirty="0"/>
          </a:p>
        </p:txBody>
      </p:sp>
    </p:spTree>
    <p:extLst>
      <p:ext uri="{BB962C8B-B14F-4D97-AF65-F5344CB8AC3E}">
        <p14:creationId xmlns:p14="http://schemas.microsoft.com/office/powerpoint/2010/main" val="3508462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80028A6-4704-6865-B3BF-A446B7D850D7}"/>
              </a:ext>
            </a:extLst>
          </p:cNvPr>
          <p:cNvSpPr>
            <a:spLocks noGrp="1"/>
          </p:cNvSpPr>
          <p:nvPr>
            <p:ph type="title"/>
          </p:nvPr>
        </p:nvSpPr>
        <p:spPr/>
        <p:txBody>
          <a:bodyPr/>
          <a:lstStyle/>
          <a:p>
            <a:endParaRPr lang="hu-HU"/>
          </a:p>
        </p:txBody>
      </p:sp>
      <p:pic>
        <p:nvPicPr>
          <p:cNvPr id="5" name="Tartalom helye 4" descr="A képen mezőgazdaság, levág, Piacra termelt termés, ültetvény látható&#10;&#10;Automatikusan generált leírás">
            <a:extLst>
              <a:ext uri="{FF2B5EF4-FFF2-40B4-BE49-F238E27FC236}">
                <a16:creationId xmlns:a16="http://schemas.microsoft.com/office/drawing/2014/main" id="{A1B7DD51-122D-FCCA-2256-FE6D4B2A62EA}"/>
              </a:ext>
            </a:extLst>
          </p:cNvPr>
          <p:cNvPicPr>
            <a:picLocks noGrp="1" noChangeAspect="1"/>
          </p:cNvPicPr>
          <p:nvPr>
            <p:ph idx="1"/>
          </p:nvPr>
        </p:nvPicPr>
        <p:blipFill>
          <a:blip r:embed="rId2"/>
          <a:stretch>
            <a:fillRect/>
          </a:stretch>
        </p:blipFill>
        <p:spPr>
          <a:xfrm>
            <a:off x="0" y="-14230"/>
            <a:ext cx="12192000" cy="6872230"/>
          </a:xfrm>
        </p:spPr>
      </p:pic>
      <p:pic>
        <p:nvPicPr>
          <p:cNvPr id="7" name="Kép 6" descr="A képen Befőttesüveg, étel, üdítőital, Oldat látható&#10;&#10;Automatikusan generált leírás">
            <a:extLst>
              <a:ext uri="{FF2B5EF4-FFF2-40B4-BE49-F238E27FC236}">
                <a16:creationId xmlns:a16="http://schemas.microsoft.com/office/drawing/2014/main" id="{C2027245-0F80-2EFD-3C51-39169C4BFB30}"/>
              </a:ext>
            </a:extLst>
          </p:cNvPr>
          <p:cNvPicPr>
            <a:picLocks noChangeAspect="1"/>
          </p:cNvPicPr>
          <p:nvPr/>
        </p:nvPicPr>
        <p:blipFill>
          <a:blip r:embed="rId3"/>
          <a:stretch>
            <a:fillRect/>
          </a:stretch>
        </p:blipFill>
        <p:spPr>
          <a:xfrm>
            <a:off x="7654318" y="828675"/>
            <a:ext cx="3467099" cy="5200649"/>
          </a:xfrm>
          <a:prstGeom prst="rect">
            <a:avLst/>
          </a:prstGeom>
        </p:spPr>
      </p:pic>
    </p:spTree>
    <p:extLst>
      <p:ext uri="{BB962C8B-B14F-4D97-AF65-F5344CB8AC3E}">
        <p14:creationId xmlns:p14="http://schemas.microsoft.com/office/powerpoint/2010/main" val="3236321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7D749AE-8013-CBFC-E4B4-F4FF5FD8DA22}"/>
              </a:ext>
            </a:extLst>
          </p:cNvPr>
          <p:cNvSpPr>
            <a:spLocks noGrp="1"/>
          </p:cNvSpPr>
          <p:nvPr>
            <p:ph type="title"/>
          </p:nvPr>
        </p:nvSpPr>
        <p:spPr>
          <a:xfrm>
            <a:off x="646111" y="32840"/>
            <a:ext cx="9404723" cy="1400530"/>
          </a:xfrm>
        </p:spPr>
        <p:txBody>
          <a:bodyPr/>
          <a:lstStyle/>
          <a:p>
            <a:endParaRPr lang="hu-HU" dirty="0"/>
          </a:p>
        </p:txBody>
      </p:sp>
      <p:sp>
        <p:nvSpPr>
          <p:cNvPr id="3" name="Tartalom helye 2">
            <a:extLst>
              <a:ext uri="{FF2B5EF4-FFF2-40B4-BE49-F238E27FC236}">
                <a16:creationId xmlns:a16="http://schemas.microsoft.com/office/drawing/2014/main" id="{9DD68411-4FC5-CF08-892D-E9C31F10EB82}"/>
              </a:ext>
            </a:extLst>
          </p:cNvPr>
          <p:cNvSpPr>
            <a:spLocks noGrp="1"/>
          </p:cNvSpPr>
          <p:nvPr>
            <p:ph idx="1"/>
          </p:nvPr>
        </p:nvSpPr>
        <p:spPr>
          <a:xfrm>
            <a:off x="646111" y="630995"/>
            <a:ext cx="10830542" cy="5596010"/>
          </a:xfrm>
        </p:spPr>
        <p:txBody>
          <a:bodyPr>
            <a:normAutofit lnSpcReduction="10000"/>
          </a:bodyPr>
          <a:lstStyle/>
          <a:p>
            <a:r>
              <a:rPr lang="hu-HU" sz="2700" b="1" dirty="0">
                <a:solidFill>
                  <a:srgbClr val="FFFF00"/>
                </a:solidFill>
              </a:rPr>
              <a:t>Újra kizöldülő fa, zöldellő pusztaság</a:t>
            </a:r>
          </a:p>
          <a:p>
            <a:pPr marL="0" indent="0">
              <a:buNone/>
            </a:pPr>
            <a:r>
              <a:rPr lang="hu-HU" sz="2200" dirty="0"/>
              <a:t>„A kopár hegyeken folyókat fakasztok, a völgyek mélyén forrásokat, a pusztát bővizű tóvá változtatom és a szomjú földet vizek forrásává. A pusztában cédrust növesztek meg akáciát, mirtuszt és olajfát, a kietlen tájon borókát ültetek, kőrist és ciprusfát. Hadd lássák, és hadd tudják meg, vegyék észre, és értsék meg, hogy az ÚR keze vitte ezt végbe, Izráel Szentje teremtette.” (</a:t>
            </a:r>
            <a:r>
              <a:rPr lang="hu-HU" sz="2200" dirty="0" err="1"/>
              <a:t>Ézs</a:t>
            </a:r>
            <a:r>
              <a:rPr lang="hu-HU" sz="2200" dirty="0"/>
              <a:t> 41,18-20)</a:t>
            </a:r>
          </a:p>
          <a:p>
            <a:pPr marL="0" indent="0">
              <a:buNone/>
            </a:pPr>
            <a:r>
              <a:rPr lang="hu-HU" sz="2200" dirty="0"/>
              <a:t>„Bizony, örömmel vonultok majd ki, és békességben vezetnek titeket. A hegyek és a halmok vígan ujjonganak </a:t>
            </a:r>
            <a:r>
              <a:rPr lang="hu-HU" sz="2200" dirty="0" err="1"/>
              <a:t>előttetek</a:t>
            </a:r>
            <a:r>
              <a:rPr lang="hu-HU" sz="2200" dirty="0"/>
              <a:t>, és a mező fái mind tapsolnak. A tövis helyén boróka nő, a csalán helyén mirtusz nő.” (</a:t>
            </a:r>
            <a:r>
              <a:rPr lang="hu-HU" sz="2200" dirty="0" err="1"/>
              <a:t>Ézs</a:t>
            </a:r>
            <a:r>
              <a:rPr lang="hu-HU" sz="2200" dirty="0"/>
              <a:t> 55,12-13)</a:t>
            </a:r>
          </a:p>
          <a:p>
            <a:pPr marL="0" indent="0">
              <a:buNone/>
            </a:pPr>
            <a:endParaRPr lang="hu-HU" sz="1100" dirty="0">
              <a:solidFill>
                <a:srgbClr val="FFFF00"/>
              </a:solidFill>
            </a:endParaRPr>
          </a:p>
          <a:p>
            <a:pPr marL="0" indent="0">
              <a:buNone/>
            </a:pPr>
            <a:r>
              <a:rPr lang="hu-HU" sz="2200" dirty="0"/>
              <a:t>A fák a reménység szimbólumai a bibliai Izrael számára is. </a:t>
            </a:r>
            <a:r>
              <a:rPr lang="hu-HU" sz="2200" dirty="0" err="1"/>
              <a:t>Deuteroézsaiás</a:t>
            </a:r>
            <a:r>
              <a:rPr lang="hu-HU" sz="2200" dirty="0"/>
              <a:t> a pusztán át hazafelé vezető utat a reménység vándorútjának tekinti. </a:t>
            </a:r>
          </a:p>
          <a:p>
            <a:pPr marL="0" indent="0">
              <a:buNone/>
            </a:pPr>
            <a:r>
              <a:rPr lang="hu-HU" sz="2200" dirty="0"/>
              <a:t>JHWH fákat ültet, akárcsak az ősidőkben az édenkertben. Az élet kisarjadása arról üzen, hogy van jövendő. A hazafelé vezető út is ezzel a tapasztalattal ajándékozza meg a próféta kortársait.</a:t>
            </a:r>
          </a:p>
          <a:p>
            <a:pPr marL="0" indent="0">
              <a:buNone/>
            </a:pPr>
            <a:endParaRPr lang="hu-HU" dirty="0"/>
          </a:p>
        </p:txBody>
      </p:sp>
    </p:spTree>
    <p:extLst>
      <p:ext uri="{BB962C8B-B14F-4D97-AF65-F5344CB8AC3E}">
        <p14:creationId xmlns:p14="http://schemas.microsoft.com/office/powerpoint/2010/main" val="1345491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CA67D06-4359-7361-9F04-4EB9D875DCD9}"/>
              </a:ext>
            </a:extLst>
          </p:cNvPr>
          <p:cNvSpPr>
            <a:spLocks noGrp="1"/>
          </p:cNvSpPr>
          <p:nvPr>
            <p:ph type="title"/>
          </p:nvPr>
        </p:nvSpPr>
        <p:spPr/>
        <p:txBody>
          <a:bodyPr/>
          <a:lstStyle/>
          <a:p>
            <a:endParaRPr lang="hu-HU"/>
          </a:p>
        </p:txBody>
      </p:sp>
      <p:pic>
        <p:nvPicPr>
          <p:cNvPr id="5" name="Tartalom helye 4" descr="A képen festmény, rajz, vázlat, Műalkotás látható&#10;&#10;Automatikusan generált leírás">
            <a:extLst>
              <a:ext uri="{FF2B5EF4-FFF2-40B4-BE49-F238E27FC236}">
                <a16:creationId xmlns:a16="http://schemas.microsoft.com/office/drawing/2014/main" id="{023522CB-A424-F127-6154-9DE45DBABE56}"/>
              </a:ext>
            </a:extLst>
          </p:cNvPr>
          <p:cNvPicPr>
            <a:picLocks noGrp="1" noChangeAspect="1"/>
          </p:cNvPicPr>
          <p:nvPr>
            <p:ph idx="1"/>
          </p:nvPr>
        </p:nvPicPr>
        <p:blipFill>
          <a:blip r:embed="rId2"/>
          <a:stretch>
            <a:fillRect/>
          </a:stretch>
        </p:blipFill>
        <p:spPr>
          <a:xfrm>
            <a:off x="2141166" y="396507"/>
            <a:ext cx="4410898" cy="6064985"/>
          </a:xfrm>
        </p:spPr>
      </p:pic>
      <p:pic>
        <p:nvPicPr>
          <p:cNvPr id="7" name="Kép 6" descr="A képen művészet, Modern művészet, Akrilfesték, Művészet festék látható&#10;&#10;Automatikusan generált leírás">
            <a:extLst>
              <a:ext uri="{FF2B5EF4-FFF2-40B4-BE49-F238E27FC236}">
                <a16:creationId xmlns:a16="http://schemas.microsoft.com/office/drawing/2014/main" id="{A76557C2-DF5B-9CAA-9306-9A4003649ED5}"/>
              </a:ext>
            </a:extLst>
          </p:cNvPr>
          <p:cNvPicPr>
            <a:picLocks noChangeAspect="1"/>
          </p:cNvPicPr>
          <p:nvPr/>
        </p:nvPicPr>
        <p:blipFill>
          <a:blip r:embed="rId3"/>
          <a:stretch>
            <a:fillRect/>
          </a:stretch>
        </p:blipFill>
        <p:spPr>
          <a:xfrm>
            <a:off x="8454903" y="1152983"/>
            <a:ext cx="2691305" cy="4591050"/>
          </a:xfrm>
          <a:prstGeom prst="rect">
            <a:avLst/>
          </a:prstGeom>
        </p:spPr>
      </p:pic>
    </p:spTree>
    <p:extLst>
      <p:ext uri="{BB962C8B-B14F-4D97-AF65-F5344CB8AC3E}">
        <p14:creationId xmlns:p14="http://schemas.microsoft.com/office/powerpoint/2010/main" val="3168974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61B7986-BD2D-EF09-CB4D-B99A88FCE259}"/>
              </a:ext>
            </a:extLst>
          </p:cNvPr>
          <p:cNvSpPr>
            <a:spLocks noGrp="1"/>
          </p:cNvSpPr>
          <p:nvPr>
            <p:ph type="title"/>
          </p:nvPr>
        </p:nvSpPr>
        <p:spPr>
          <a:xfrm>
            <a:off x="646111" y="60261"/>
            <a:ext cx="9404723" cy="1400530"/>
          </a:xfrm>
        </p:spPr>
        <p:txBody>
          <a:bodyPr/>
          <a:lstStyle/>
          <a:p>
            <a:endParaRPr lang="hu-HU" dirty="0"/>
          </a:p>
        </p:txBody>
      </p:sp>
      <p:sp>
        <p:nvSpPr>
          <p:cNvPr id="3" name="Tartalom helye 2">
            <a:extLst>
              <a:ext uri="{FF2B5EF4-FFF2-40B4-BE49-F238E27FC236}">
                <a16:creationId xmlns:a16="http://schemas.microsoft.com/office/drawing/2014/main" id="{D030143D-0422-E311-DAD0-63E84BCA9DB5}"/>
              </a:ext>
            </a:extLst>
          </p:cNvPr>
          <p:cNvSpPr>
            <a:spLocks noGrp="1"/>
          </p:cNvSpPr>
          <p:nvPr>
            <p:ph idx="1"/>
          </p:nvPr>
        </p:nvSpPr>
        <p:spPr>
          <a:xfrm>
            <a:off x="637997" y="522880"/>
            <a:ext cx="10907892" cy="5955950"/>
          </a:xfrm>
        </p:spPr>
        <p:txBody>
          <a:bodyPr>
            <a:normAutofit/>
          </a:bodyPr>
          <a:lstStyle/>
          <a:p>
            <a:r>
              <a:rPr lang="hu-HU" sz="2700" b="1" dirty="0" err="1">
                <a:solidFill>
                  <a:srgbClr val="FFFF00"/>
                </a:solidFill>
              </a:rPr>
              <a:t>Sion</a:t>
            </a:r>
            <a:r>
              <a:rPr lang="hu-HU" sz="2700" b="1" dirty="0">
                <a:solidFill>
                  <a:srgbClr val="FFFF00"/>
                </a:solidFill>
              </a:rPr>
              <a:t> – Jeruzsálem: a hegy és a templom</a:t>
            </a:r>
          </a:p>
          <a:p>
            <a:pPr marL="0" indent="0">
              <a:buNone/>
            </a:pPr>
            <a:r>
              <a:rPr lang="hu-HU" sz="2200" dirty="0"/>
              <a:t>„Milyen kedves annak az érkezése, aki örömhírrel jön a hegyeken át! Békességet hirdet, örömhírt hoz, szabadulást hirdet. Azt mondja </a:t>
            </a:r>
            <a:r>
              <a:rPr lang="hu-HU" sz="2200" dirty="0" err="1"/>
              <a:t>Sionnak</a:t>
            </a:r>
            <a:r>
              <a:rPr lang="hu-HU" sz="2200" dirty="0"/>
              <a:t>: </a:t>
            </a:r>
            <a:r>
              <a:rPr lang="hu-HU" sz="2200" dirty="0" err="1"/>
              <a:t>Iste-ned</a:t>
            </a:r>
            <a:r>
              <a:rPr lang="hu-HU" sz="2200" dirty="0"/>
              <a:t> uralkodik! Hallgasd csak! Őrállóid hangosan kiáltanak, együtt ujjonganak, mert saját szemükkel látják, hogy visszatér az ÚR a </a:t>
            </a:r>
            <a:r>
              <a:rPr lang="hu-HU" sz="2200" dirty="0" err="1"/>
              <a:t>Sionra</a:t>
            </a:r>
            <a:r>
              <a:rPr lang="hu-HU" sz="2200" dirty="0"/>
              <a:t>. Vígan ujjongjatok mindnyájan, Jeruzsálem romjai! Mert megvigasztalta népét az ÚR, megváltotta Jeruzsálemet!” (</a:t>
            </a:r>
            <a:r>
              <a:rPr lang="hu-HU" sz="2200" dirty="0" err="1"/>
              <a:t>Ézs</a:t>
            </a:r>
            <a:r>
              <a:rPr lang="hu-HU" sz="2200" dirty="0"/>
              <a:t> 52,7-9)</a:t>
            </a:r>
          </a:p>
          <a:p>
            <a:pPr marL="0" indent="0">
              <a:buNone/>
            </a:pPr>
            <a:r>
              <a:rPr lang="hu-HU" sz="2200" dirty="0"/>
              <a:t>„Így fognak visszatérni azok, akiket az ÚR kiváltott, és ujjongva vonulnak a </a:t>
            </a:r>
            <a:r>
              <a:rPr lang="hu-HU" sz="2200" dirty="0" err="1"/>
              <a:t>Sionra</a:t>
            </a:r>
            <a:r>
              <a:rPr lang="hu-HU" sz="2200" dirty="0"/>
              <a:t>. Öröm koszorúzza fejüket örökre, boldog örömben lesz részük, a gyötrelmes sóhajtozás pedig elmúlik. Én, én vagyok a vigasztalótok!” (</a:t>
            </a:r>
            <a:r>
              <a:rPr lang="hu-HU" sz="2200" dirty="0" err="1"/>
              <a:t>Ézs</a:t>
            </a:r>
            <a:r>
              <a:rPr lang="hu-HU" sz="2200" dirty="0"/>
              <a:t> 51,11)</a:t>
            </a:r>
          </a:p>
          <a:p>
            <a:pPr marL="0" indent="0">
              <a:buNone/>
            </a:pPr>
            <a:endParaRPr lang="hu-HU" sz="500" dirty="0"/>
          </a:p>
          <a:p>
            <a:pPr marL="0" indent="0">
              <a:buNone/>
            </a:pPr>
            <a:r>
              <a:rPr lang="hu-HU" sz="2200" dirty="0"/>
              <a:t>Jeruzsálem, a </a:t>
            </a:r>
            <a:r>
              <a:rPr lang="hu-HU" sz="2200" dirty="0" err="1"/>
              <a:t>Sion</a:t>
            </a:r>
            <a:r>
              <a:rPr lang="hu-HU" sz="2200" dirty="0"/>
              <a:t> szent hegye JHWH szándéka szerint a kegyelem és békesség helye lesz, nem csupán Izrael, hanem a föld minden népe számára. Ezzel telje-</a:t>
            </a:r>
            <a:r>
              <a:rPr lang="hu-HU" sz="2200" dirty="0" err="1"/>
              <a:t>sedik</a:t>
            </a:r>
            <a:r>
              <a:rPr lang="hu-HU" sz="2200" dirty="0"/>
              <a:t> be a régi ígéret: Isten népe áldás lesz a világban!</a:t>
            </a:r>
          </a:p>
          <a:p>
            <a:pPr marL="0" indent="0">
              <a:buNone/>
            </a:pPr>
            <a:r>
              <a:rPr lang="hu-HU" sz="2200" dirty="0"/>
              <a:t>Azzal, hogy JHWH hazatér népével a </a:t>
            </a:r>
            <a:r>
              <a:rPr lang="hu-HU" sz="2200" dirty="0" err="1"/>
              <a:t>Sionra</a:t>
            </a:r>
            <a:r>
              <a:rPr lang="hu-HU" sz="2200" dirty="0"/>
              <a:t>, Izrael otthonra talál Istenben – ez pedig egy nyitott jövő minden nép előtt… </a:t>
            </a:r>
          </a:p>
        </p:txBody>
      </p:sp>
    </p:spTree>
    <p:extLst>
      <p:ext uri="{BB962C8B-B14F-4D97-AF65-F5344CB8AC3E}">
        <p14:creationId xmlns:p14="http://schemas.microsoft.com/office/powerpoint/2010/main" val="71088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0E44025-3BE1-FFDB-B020-E650862FB7A3}"/>
              </a:ext>
            </a:extLst>
          </p:cNvPr>
          <p:cNvSpPr>
            <a:spLocks noGrp="1"/>
          </p:cNvSpPr>
          <p:nvPr>
            <p:ph type="title"/>
          </p:nvPr>
        </p:nvSpPr>
        <p:spPr/>
        <p:txBody>
          <a:bodyPr/>
          <a:lstStyle/>
          <a:p>
            <a:endParaRPr lang="hu-HU"/>
          </a:p>
        </p:txBody>
      </p:sp>
      <p:pic>
        <p:nvPicPr>
          <p:cNvPr id="5" name="Tartalom helye 4" descr="A képen festmény, rajz, Modern művészet, művészet látható&#10;&#10;Automatikusan generált leírás">
            <a:extLst>
              <a:ext uri="{FF2B5EF4-FFF2-40B4-BE49-F238E27FC236}">
                <a16:creationId xmlns:a16="http://schemas.microsoft.com/office/drawing/2014/main" id="{65A1C0BF-E83F-9128-5811-74963B135D5A}"/>
              </a:ext>
            </a:extLst>
          </p:cNvPr>
          <p:cNvPicPr>
            <a:picLocks noGrp="1" noChangeAspect="1"/>
          </p:cNvPicPr>
          <p:nvPr>
            <p:ph idx="1"/>
          </p:nvPr>
        </p:nvPicPr>
        <p:blipFill>
          <a:blip r:embed="rId2"/>
          <a:stretch>
            <a:fillRect/>
          </a:stretch>
        </p:blipFill>
        <p:spPr>
          <a:xfrm>
            <a:off x="3069771" y="950015"/>
            <a:ext cx="5915608" cy="5264891"/>
          </a:xfrm>
        </p:spPr>
      </p:pic>
    </p:spTree>
    <p:extLst>
      <p:ext uri="{BB962C8B-B14F-4D97-AF65-F5344CB8AC3E}">
        <p14:creationId xmlns:p14="http://schemas.microsoft.com/office/powerpoint/2010/main" val="2799961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BF3234E-DF1F-B874-727C-4200D6B1B3EB}"/>
              </a:ext>
            </a:extLst>
          </p:cNvPr>
          <p:cNvSpPr>
            <a:spLocks noGrp="1"/>
          </p:cNvSpPr>
          <p:nvPr>
            <p:ph type="title"/>
          </p:nvPr>
        </p:nvSpPr>
        <p:spPr/>
        <p:txBody>
          <a:bodyPr/>
          <a:lstStyle/>
          <a:p>
            <a:endParaRPr lang="hu-HU" dirty="0"/>
          </a:p>
        </p:txBody>
      </p:sp>
      <p:sp>
        <p:nvSpPr>
          <p:cNvPr id="3" name="Tartalom helye 2">
            <a:extLst>
              <a:ext uri="{FF2B5EF4-FFF2-40B4-BE49-F238E27FC236}">
                <a16:creationId xmlns:a16="http://schemas.microsoft.com/office/drawing/2014/main" id="{8A247E6F-F523-CE9C-B3AC-96B6CDB3C393}"/>
              </a:ext>
            </a:extLst>
          </p:cNvPr>
          <p:cNvSpPr>
            <a:spLocks noGrp="1"/>
          </p:cNvSpPr>
          <p:nvPr>
            <p:ph idx="1"/>
          </p:nvPr>
        </p:nvSpPr>
        <p:spPr>
          <a:xfrm>
            <a:off x="5834743" y="1002949"/>
            <a:ext cx="5315339" cy="5402333"/>
          </a:xfrm>
        </p:spPr>
        <p:txBody>
          <a:bodyPr>
            <a:noAutofit/>
          </a:bodyPr>
          <a:lstStyle/>
          <a:p>
            <a:r>
              <a:rPr lang="hu-HU" sz="2200" dirty="0"/>
              <a:t>A Biblia </a:t>
            </a:r>
            <a:r>
              <a:rPr lang="hu-HU" sz="2200" dirty="0">
                <a:solidFill>
                  <a:srgbClr val="FFFF00"/>
                </a:solidFill>
              </a:rPr>
              <a:t>emlékezet</a:t>
            </a:r>
            <a:r>
              <a:rPr lang="hu-HU" sz="2200" dirty="0"/>
              <a:t>- illetve emlékeztető szövegei műfajukat tekintve elsősorban </a:t>
            </a:r>
            <a:r>
              <a:rPr lang="hu-HU" sz="2200" dirty="0">
                <a:solidFill>
                  <a:srgbClr val="FFFF00"/>
                </a:solidFill>
              </a:rPr>
              <a:t>narratívák</a:t>
            </a:r>
            <a:r>
              <a:rPr lang="hu-HU" sz="2200" dirty="0"/>
              <a:t>, történetek. A múlt jelenvalóvá tételének útja az elbeszélés.</a:t>
            </a:r>
          </a:p>
          <a:p>
            <a:r>
              <a:rPr lang="hu-HU" sz="2200" dirty="0"/>
              <a:t> A </a:t>
            </a:r>
            <a:r>
              <a:rPr lang="hu-HU" sz="2200" dirty="0">
                <a:solidFill>
                  <a:srgbClr val="FFFF00"/>
                </a:solidFill>
              </a:rPr>
              <a:t>jövő</a:t>
            </a:r>
            <a:r>
              <a:rPr lang="hu-HU" sz="2200" dirty="0"/>
              <a:t> felé forduló tanúságtételek viszont más karakterűek: leginkább </a:t>
            </a:r>
            <a:r>
              <a:rPr lang="hu-HU" sz="2200" dirty="0">
                <a:solidFill>
                  <a:srgbClr val="FFFF00"/>
                </a:solidFill>
              </a:rPr>
              <a:t>prófétai</a:t>
            </a:r>
            <a:r>
              <a:rPr lang="hu-HU" sz="2200" dirty="0"/>
              <a:t> igehirdetések költői megfogalmazású szövegei.(&gt;&gt;&gt; </a:t>
            </a:r>
            <a:r>
              <a:rPr lang="hu-HU" sz="2200" dirty="0" err="1"/>
              <a:t>apokaliptika</a:t>
            </a:r>
            <a:r>
              <a:rPr lang="hu-HU" sz="2200" dirty="0"/>
              <a:t>) A jövőről nem igazán lehet történeteket mesélni; a </a:t>
            </a:r>
            <a:r>
              <a:rPr lang="hu-HU" sz="2200" dirty="0">
                <a:solidFill>
                  <a:srgbClr val="FFFF00"/>
                </a:solidFill>
              </a:rPr>
              <a:t>remény </a:t>
            </a:r>
            <a:r>
              <a:rPr lang="hu-HU" sz="2200" dirty="0"/>
              <a:t>üzenetei sajátosan sűrű, </a:t>
            </a:r>
            <a:r>
              <a:rPr lang="hu-HU" sz="2200" dirty="0">
                <a:solidFill>
                  <a:srgbClr val="FFFF00"/>
                </a:solidFill>
              </a:rPr>
              <a:t>metaforikus nyelv</a:t>
            </a:r>
            <a:r>
              <a:rPr lang="hu-HU" sz="2200" dirty="0"/>
              <a:t>i </a:t>
            </a:r>
            <a:r>
              <a:rPr lang="hu-HU" sz="2200" dirty="0" err="1"/>
              <a:t>megfogal-mazásban</a:t>
            </a:r>
            <a:r>
              <a:rPr lang="hu-HU" sz="2200" dirty="0"/>
              <a:t> kerülnek elénk.</a:t>
            </a:r>
          </a:p>
        </p:txBody>
      </p:sp>
      <p:pic>
        <p:nvPicPr>
          <p:cNvPr id="9" name="Kép 8" descr="A képen kültéri, ég, szobor, Tengeri emlős látható&#10;&#10;Automatikusan generált leírás">
            <a:extLst>
              <a:ext uri="{FF2B5EF4-FFF2-40B4-BE49-F238E27FC236}">
                <a16:creationId xmlns:a16="http://schemas.microsoft.com/office/drawing/2014/main" id="{60E76F2E-8C26-7F43-36EE-62FB19806B0E}"/>
              </a:ext>
            </a:extLst>
          </p:cNvPr>
          <p:cNvPicPr>
            <a:picLocks noChangeAspect="1"/>
          </p:cNvPicPr>
          <p:nvPr/>
        </p:nvPicPr>
        <p:blipFill>
          <a:blip r:embed="rId2"/>
          <a:stretch>
            <a:fillRect/>
          </a:stretch>
        </p:blipFill>
        <p:spPr>
          <a:xfrm>
            <a:off x="298614" y="1853248"/>
            <a:ext cx="5414831" cy="2840097"/>
          </a:xfrm>
          <a:prstGeom prst="rect">
            <a:avLst/>
          </a:prstGeom>
        </p:spPr>
      </p:pic>
    </p:spTree>
    <p:extLst>
      <p:ext uri="{BB962C8B-B14F-4D97-AF65-F5344CB8AC3E}">
        <p14:creationId xmlns:p14="http://schemas.microsoft.com/office/powerpoint/2010/main" val="3738833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5013546-6EF0-CCB9-14F8-5CA10A0ABB70}"/>
              </a:ext>
            </a:extLst>
          </p:cNvPr>
          <p:cNvSpPr>
            <a:spLocks noGrp="1"/>
          </p:cNvSpPr>
          <p:nvPr>
            <p:ph type="title"/>
          </p:nvPr>
        </p:nvSpPr>
        <p:spPr>
          <a:xfrm>
            <a:off x="767409" y="1153451"/>
            <a:ext cx="9404723" cy="1088138"/>
          </a:xfrm>
        </p:spPr>
        <p:txBody>
          <a:bodyPr/>
          <a:lstStyle/>
          <a:p>
            <a:r>
              <a:rPr lang="hu-HU" dirty="0"/>
              <a:t>Köszönöm a figyelmet!</a:t>
            </a:r>
          </a:p>
        </p:txBody>
      </p:sp>
      <p:pic>
        <p:nvPicPr>
          <p:cNvPr id="4" name="Tartalom helye 3" descr="A képen festmény, művészet, rajz, Modern művészet látható&#10;&#10;Automatikusan generált leírás">
            <a:extLst>
              <a:ext uri="{FF2B5EF4-FFF2-40B4-BE49-F238E27FC236}">
                <a16:creationId xmlns:a16="http://schemas.microsoft.com/office/drawing/2014/main" id="{6E3A5563-F303-4B0A-123D-90D703455D39}"/>
              </a:ext>
            </a:extLst>
          </p:cNvPr>
          <p:cNvPicPr>
            <a:picLocks noGrp="1" noChangeAspect="1"/>
          </p:cNvPicPr>
          <p:nvPr>
            <p:ph idx="1"/>
          </p:nvPr>
        </p:nvPicPr>
        <p:blipFill>
          <a:blip r:embed="rId2"/>
          <a:stretch>
            <a:fillRect/>
          </a:stretch>
        </p:blipFill>
        <p:spPr>
          <a:xfrm>
            <a:off x="7091265" y="1153451"/>
            <a:ext cx="3367821" cy="5107863"/>
          </a:xfrm>
          <a:prstGeom prst="rect">
            <a:avLst/>
          </a:prstGeom>
        </p:spPr>
      </p:pic>
    </p:spTree>
    <p:extLst>
      <p:ext uri="{BB962C8B-B14F-4D97-AF65-F5344CB8AC3E}">
        <p14:creationId xmlns:p14="http://schemas.microsoft.com/office/powerpoint/2010/main" val="1692040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94029F2-C0D1-FF22-8451-A86AE2C72C2C}"/>
              </a:ext>
            </a:extLst>
          </p:cNvPr>
          <p:cNvSpPr>
            <a:spLocks noGrp="1"/>
          </p:cNvSpPr>
          <p:nvPr>
            <p:ph type="title"/>
          </p:nvPr>
        </p:nvSpPr>
        <p:spPr>
          <a:xfrm>
            <a:off x="646110" y="191461"/>
            <a:ext cx="9404723" cy="1400530"/>
          </a:xfrm>
        </p:spPr>
        <p:txBody>
          <a:bodyPr/>
          <a:lstStyle/>
          <a:p>
            <a:endParaRPr lang="hu-HU"/>
          </a:p>
        </p:txBody>
      </p:sp>
      <p:sp>
        <p:nvSpPr>
          <p:cNvPr id="3" name="Tartalom helye 2">
            <a:extLst>
              <a:ext uri="{FF2B5EF4-FFF2-40B4-BE49-F238E27FC236}">
                <a16:creationId xmlns:a16="http://schemas.microsoft.com/office/drawing/2014/main" id="{02F834FC-1EA3-0074-36CA-C2A0F1D600C7}"/>
              </a:ext>
            </a:extLst>
          </p:cNvPr>
          <p:cNvSpPr>
            <a:spLocks noGrp="1"/>
          </p:cNvSpPr>
          <p:nvPr>
            <p:ph idx="1"/>
          </p:nvPr>
        </p:nvSpPr>
        <p:spPr>
          <a:xfrm>
            <a:off x="646110" y="690464"/>
            <a:ext cx="11007825" cy="5714817"/>
          </a:xfrm>
        </p:spPr>
        <p:txBody>
          <a:bodyPr>
            <a:noAutofit/>
          </a:bodyPr>
          <a:lstStyle/>
          <a:p>
            <a:r>
              <a:rPr lang="hu-HU" sz="2200" dirty="0"/>
              <a:t>A héber Biblia kezdőbetűje – a </a:t>
            </a:r>
            <a:r>
              <a:rPr lang="hu-HU" sz="2200" i="1" dirty="0"/>
              <a:t>berésit</a:t>
            </a:r>
            <a:r>
              <a:rPr lang="hu-HU" sz="2200" dirty="0"/>
              <a:t> (kezdetben) kifejezés első mássalhangzója – a </a:t>
            </a:r>
            <a:r>
              <a:rPr lang="hu-HU" sz="2200" dirty="0" err="1">
                <a:solidFill>
                  <a:srgbClr val="FFFF00"/>
                </a:solidFill>
              </a:rPr>
              <a:t>bét</a:t>
            </a:r>
            <a:r>
              <a:rPr lang="hu-HU" sz="2200" dirty="0">
                <a:solidFill>
                  <a:srgbClr val="FFFF00"/>
                </a:solidFill>
              </a:rPr>
              <a:t>-betű</a:t>
            </a:r>
            <a:r>
              <a:rPr lang="hu-HU" sz="2200" dirty="0"/>
              <a:t>, amely </a:t>
            </a:r>
            <a:r>
              <a:rPr lang="hu-HU" sz="2200" dirty="0">
                <a:solidFill>
                  <a:srgbClr val="FFFF00"/>
                </a:solidFill>
              </a:rPr>
              <a:t>ház</a:t>
            </a:r>
            <a:r>
              <a:rPr lang="hu-HU" sz="2200" dirty="0"/>
              <a:t>at jelent. Ez egy szimbolikus fogalom: arra utal, hogy Isten története a világgal és az emberrel a házból indul el. </a:t>
            </a:r>
          </a:p>
          <a:p>
            <a:r>
              <a:rPr lang="hu-HU" sz="2200" dirty="0"/>
              <a:t>A legkisebb királyfinak is el kell hagynia az otthont, az atyai házat a mesékben, hogy elvégezze feladatát, és új perspektívák nyílhassanak az életében; ugyanígy Izrael számára is ez az út. </a:t>
            </a:r>
          </a:p>
          <a:p>
            <a:r>
              <a:rPr lang="hu-HU" sz="2200" dirty="0"/>
              <a:t>A </a:t>
            </a:r>
            <a:r>
              <a:rPr lang="hu-HU" sz="2200" dirty="0" err="1"/>
              <a:t>bét</a:t>
            </a:r>
            <a:r>
              <a:rPr lang="hu-HU" sz="2200" dirty="0"/>
              <a:t> betű így néz ki: </a:t>
            </a:r>
            <a:r>
              <a:rPr lang="he-IL" sz="4000" dirty="0">
                <a:solidFill>
                  <a:srgbClr val="FFFF00"/>
                </a:solidFill>
              </a:rPr>
              <a:t>ב</a:t>
            </a:r>
            <a:r>
              <a:rPr lang="he-IL" sz="4000" dirty="0"/>
              <a:t> </a:t>
            </a:r>
            <a:r>
              <a:rPr lang="hu-HU" sz="4000" dirty="0"/>
              <a:t> </a:t>
            </a:r>
            <a:r>
              <a:rPr lang="hu-HU" sz="2200" dirty="0"/>
              <a:t> Mivel jobbról balra írják a héber mássalhangzókat, ezért ez az írásjel a múlt felé zárt, a jövő felé viszont nyitott. </a:t>
            </a:r>
          </a:p>
          <a:p>
            <a:r>
              <a:rPr lang="hu-HU" sz="2200" dirty="0"/>
              <a:t>A héber Biblia a Krónikák második könyvével zárul, ennek utolsó mondata a következő: „</a:t>
            </a:r>
            <a:r>
              <a:rPr lang="hu-HU" sz="2200" dirty="0">
                <a:solidFill>
                  <a:srgbClr val="FFFF00"/>
                </a:solidFill>
              </a:rPr>
              <a:t>Aki csak Isten népéhez tartozik közületek, legyen azzal Istene, az ÚR, és menjen el!</a:t>
            </a:r>
            <a:r>
              <a:rPr lang="hu-HU" sz="2200" dirty="0"/>
              <a:t>” (Vagyis menjen haza Jeruzsálembe). </a:t>
            </a:r>
          </a:p>
          <a:p>
            <a:r>
              <a:rPr lang="hu-HU" sz="2200" dirty="0"/>
              <a:t>Ez a mondat </a:t>
            </a:r>
            <a:r>
              <a:rPr lang="hu-HU" sz="2200" dirty="0" err="1"/>
              <a:t>Círusz</a:t>
            </a:r>
            <a:r>
              <a:rPr lang="hu-HU" sz="2200" dirty="0"/>
              <a:t> király rendeletének adaptációja a száműzöttek számára. Arra hív, hogy induljunk el, szabad az út hazafelé. </a:t>
            </a:r>
          </a:p>
        </p:txBody>
      </p:sp>
    </p:spTree>
    <p:extLst>
      <p:ext uri="{BB962C8B-B14F-4D97-AF65-F5344CB8AC3E}">
        <p14:creationId xmlns:p14="http://schemas.microsoft.com/office/powerpoint/2010/main" val="978046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C50940A-F02B-637D-9A7F-A31F134FECEC}"/>
              </a:ext>
            </a:extLst>
          </p:cNvPr>
          <p:cNvSpPr>
            <a:spLocks noGrp="1"/>
          </p:cNvSpPr>
          <p:nvPr>
            <p:ph type="title"/>
          </p:nvPr>
        </p:nvSpPr>
        <p:spPr/>
        <p:txBody>
          <a:bodyPr/>
          <a:lstStyle/>
          <a:p>
            <a:endParaRPr lang="hu-HU"/>
          </a:p>
        </p:txBody>
      </p:sp>
      <p:pic>
        <p:nvPicPr>
          <p:cNvPr id="5" name="Tartalom helye 4" descr="A képen szöveg, képernyőkép, szimbólum, Betűtípus látható&#10;&#10;Automatikusan generált leírás">
            <a:extLst>
              <a:ext uri="{FF2B5EF4-FFF2-40B4-BE49-F238E27FC236}">
                <a16:creationId xmlns:a16="http://schemas.microsoft.com/office/drawing/2014/main" id="{506F954E-A20A-90BC-A915-46A74DD56DAD}"/>
              </a:ext>
            </a:extLst>
          </p:cNvPr>
          <p:cNvPicPr>
            <a:picLocks noGrp="1" noChangeAspect="1"/>
          </p:cNvPicPr>
          <p:nvPr>
            <p:ph idx="1"/>
          </p:nvPr>
        </p:nvPicPr>
        <p:blipFill>
          <a:blip r:embed="rId2"/>
          <a:stretch>
            <a:fillRect/>
          </a:stretch>
        </p:blipFill>
        <p:spPr>
          <a:xfrm>
            <a:off x="6632359" y="-1"/>
            <a:ext cx="5559641" cy="4674637"/>
          </a:xfrm>
        </p:spPr>
      </p:pic>
      <p:sp>
        <p:nvSpPr>
          <p:cNvPr id="7" name="Szövegdoboz 6">
            <a:extLst>
              <a:ext uri="{FF2B5EF4-FFF2-40B4-BE49-F238E27FC236}">
                <a16:creationId xmlns:a16="http://schemas.microsoft.com/office/drawing/2014/main" id="{CB5067EC-124C-181D-8785-35E3CC843CEB}"/>
              </a:ext>
            </a:extLst>
          </p:cNvPr>
          <p:cNvSpPr txBox="1"/>
          <p:nvPr/>
        </p:nvSpPr>
        <p:spPr>
          <a:xfrm>
            <a:off x="977382" y="3051310"/>
            <a:ext cx="5025312" cy="1785104"/>
          </a:xfrm>
          <a:prstGeom prst="rect">
            <a:avLst/>
          </a:prstGeom>
          <a:noFill/>
        </p:spPr>
        <p:txBody>
          <a:bodyPr wrap="square">
            <a:spAutoFit/>
          </a:bodyPr>
          <a:lstStyle/>
          <a:p>
            <a:r>
              <a:rPr lang="hu-HU" sz="2200" dirty="0"/>
              <a:t>A héber Biblia – az elejét és a végét tekintve – lényegében egy háztól házig tartó utat mutat be nekünk. </a:t>
            </a:r>
          </a:p>
          <a:p>
            <a:r>
              <a:rPr lang="hu-HU" sz="2200" dirty="0"/>
              <a:t>Otthonról haza: ez a mi történetünk íve is.</a:t>
            </a:r>
          </a:p>
        </p:txBody>
      </p:sp>
    </p:spTree>
    <p:extLst>
      <p:ext uri="{BB962C8B-B14F-4D97-AF65-F5344CB8AC3E}">
        <p14:creationId xmlns:p14="http://schemas.microsoft.com/office/powerpoint/2010/main" val="685915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6D91660-C120-6FE2-01C2-2D78598DCCA9}"/>
              </a:ext>
            </a:extLst>
          </p:cNvPr>
          <p:cNvSpPr>
            <a:spLocks noGrp="1"/>
          </p:cNvSpPr>
          <p:nvPr>
            <p:ph type="title"/>
          </p:nvPr>
        </p:nvSpPr>
        <p:spPr>
          <a:xfrm>
            <a:off x="646111" y="452718"/>
            <a:ext cx="9645554" cy="1400530"/>
          </a:xfrm>
        </p:spPr>
        <p:txBody>
          <a:bodyPr/>
          <a:lstStyle/>
          <a:p>
            <a:pPr algn="ctr"/>
            <a:r>
              <a:rPr lang="hu-HU" dirty="0"/>
              <a:t>1. Közelítés a Szentíráshoz: </a:t>
            </a:r>
            <a:br>
              <a:rPr lang="hu-HU" dirty="0"/>
            </a:br>
            <a:r>
              <a:rPr lang="hu-HU" dirty="0"/>
              <a:t>a történeti – metaforikus értelmezés</a:t>
            </a:r>
          </a:p>
        </p:txBody>
      </p:sp>
      <p:pic>
        <p:nvPicPr>
          <p:cNvPr id="5" name="Tartalom helye 4" descr="A képen Publikáció, szöveg, papír, könyv látható&#10;&#10;Automatikusan generált leírás">
            <a:extLst>
              <a:ext uri="{FF2B5EF4-FFF2-40B4-BE49-F238E27FC236}">
                <a16:creationId xmlns:a16="http://schemas.microsoft.com/office/drawing/2014/main" id="{CCDFCC48-6F38-4A23-8170-09FE9B6C4EC4}"/>
              </a:ext>
            </a:extLst>
          </p:cNvPr>
          <p:cNvPicPr>
            <a:picLocks noGrp="1" noChangeAspect="1"/>
          </p:cNvPicPr>
          <p:nvPr>
            <p:ph idx="1"/>
          </p:nvPr>
        </p:nvPicPr>
        <p:blipFill>
          <a:blip r:embed="rId2"/>
          <a:stretch>
            <a:fillRect/>
          </a:stretch>
        </p:blipFill>
        <p:spPr>
          <a:xfrm>
            <a:off x="2493269" y="2190637"/>
            <a:ext cx="7056171" cy="4667363"/>
          </a:xfrm>
        </p:spPr>
      </p:pic>
    </p:spTree>
    <p:extLst>
      <p:ext uri="{BB962C8B-B14F-4D97-AF65-F5344CB8AC3E}">
        <p14:creationId xmlns:p14="http://schemas.microsoft.com/office/powerpoint/2010/main" val="1638527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E9752FB-CD7C-AC46-64D0-F46F1174FAE1}"/>
              </a:ext>
            </a:extLst>
          </p:cNvPr>
          <p:cNvSpPr>
            <a:spLocks noGrp="1"/>
          </p:cNvSpPr>
          <p:nvPr>
            <p:ph type="title"/>
          </p:nvPr>
        </p:nvSpPr>
        <p:spPr>
          <a:xfrm>
            <a:off x="804731" y="518033"/>
            <a:ext cx="9404723" cy="1400530"/>
          </a:xfrm>
        </p:spPr>
        <p:txBody>
          <a:bodyPr/>
          <a:lstStyle/>
          <a:p>
            <a:endParaRPr lang="hu-HU" sz="3000" dirty="0"/>
          </a:p>
        </p:txBody>
      </p:sp>
      <p:sp>
        <p:nvSpPr>
          <p:cNvPr id="3" name="Tartalom helye 2">
            <a:extLst>
              <a:ext uri="{FF2B5EF4-FFF2-40B4-BE49-F238E27FC236}">
                <a16:creationId xmlns:a16="http://schemas.microsoft.com/office/drawing/2014/main" id="{E22486F8-7CB3-C94D-799F-FDAA255E5595}"/>
              </a:ext>
            </a:extLst>
          </p:cNvPr>
          <p:cNvSpPr>
            <a:spLocks noGrp="1"/>
          </p:cNvSpPr>
          <p:nvPr>
            <p:ph idx="1"/>
          </p:nvPr>
        </p:nvSpPr>
        <p:spPr>
          <a:xfrm>
            <a:off x="804731" y="1124991"/>
            <a:ext cx="10653260" cy="5312264"/>
          </a:xfrm>
        </p:spPr>
        <p:txBody>
          <a:bodyPr>
            <a:normAutofit fontScale="92500"/>
          </a:bodyPr>
          <a:lstStyle/>
          <a:p>
            <a:r>
              <a:rPr lang="hu-HU" sz="2400" dirty="0"/>
              <a:t>A Biblia </a:t>
            </a:r>
            <a:r>
              <a:rPr lang="hu-HU" sz="2400" dirty="0">
                <a:solidFill>
                  <a:srgbClr val="FFFF00"/>
                </a:solidFill>
              </a:rPr>
              <a:t>konkrét</a:t>
            </a:r>
            <a:r>
              <a:rPr lang="hu-HU" sz="2400" dirty="0"/>
              <a:t> időben, térben átélt és megélt </a:t>
            </a:r>
            <a:r>
              <a:rPr lang="hu-HU" sz="2400" dirty="0">
                <a:solidFill>
                  <a:srgbClr val="FFFF00"/>
                </a:solidFill>
              </a:rPr>
              <a:t>hit- és istentapasztalatok </a:t>
            </a:r>
            <a:r>
              <a:rPr lang="hu-HU" sz="2400" dirty="0"/>
              <a:t>kikristályosodása nyomán jött létre. A vallomásokat, tanúságtételeket olvasva beletekinthetünk egy adott történeti korszak és földrajzi terület világába, és képet alkothatunk arról a folyamatról, amelynek révén ezek az élmények, emléknyomok formát öltöttek, és </a:t>
            </a:r>
            <a:r>
              <a:rPr lang="hu-HU" sz="2400" dirty="0" err="1"/>
              <a:t>továbbhagyományoz</a:t>
            </a:r>
            <a:r>
              <a:rPr lang="hu-HU" sz="2400" dirty="0"/>
              <a:t>-hatóvá váltak. (&gt;&lt; </a:t>
            </a:r>
            <a:r>
              <a:rPr lang="hu-HU" sz="2400" i="1" u="sng" dirty="0" err="1"/>
              <a:t>literális</a:t>
            </a:r>
            <a:r>
              <a:rPr lang="hu-HU" sz="2400" i="1" u="sng" dirty="0"/>
              <a:t> – </a:t>
            </a:r>
            <a:r>
              <a:rPr lang="hu-HU" sz="2400" i="1" u="sng" dirty="0" err="1"/>
              <a:t>faktuális</a:t>
            </a:r>
            <a:r>
              <a:rPr lang="hu-HU" sz="2400" i="1" u="sng" dirty="0"/>
              <a:t> értelmezés</a:t>
            </a:r>
            <a:r>
              <a:rPr lang="hu-HU" sz="2400" dirty="0"/>
              <a:t>)</a:t>
            </a:r>
          </a:p>
          <a:p>
            <a:r>
              <a:rPr lang="hu-HU" sz="2400" dirty="0"/>
              <a:t>Az Ószövetség nagyjából </a:t>
            </a:r>
            <a:r>
              <a:rPr lang="hu-HU" sz="2400" dirty="0">
                <a:solidFill>
                  <a:srgbClr val="FFFF00"/>
                </a:solidFill>
              </a:rPr>
              <a:t>egy évezred </a:t>
            </a:r>
            <a:r>
              <a:rPr lang="hu-HU" sz="2400" dirty="0"/>
              <a:t>alatt formálódott azzá az egyedül-álló teológiai, irodalmi, spirituális, liturgikus, történeti és pedagógiai hagyománnyá, amely kanonikus formájában ma előttünk áll. </a:t>
            </a:r>
          </a:p>
          <a:p>
            <a:r>
              <a:rPr lang="hu-HU" sz="2400" dirty="0"/>
              <a:t>Gondolatok és szövegek: szóbeli és írásban megformálódott </a:t>
            </a:r>
            <a:r>
              <a:rPr lang="hu-HU" sz="2400" dirty="0">
                <a:solidFill>
                  <a:srgbClr val="FFFF00"/>
                </a:solidFill>
              </a:rPr>
              <a:t>tradíciók</a:t>
            </a:r>
            <a:r>
              <a:rPr lang="hu-HU" sz="2400" dirty="0"/>
              <a:t> hosszú </a:t>
            </a:r>
            <a:r>
              <a:rPr lang="hu-HU" sz="2400" dirty="0">
                <a:solidFill>
                  <a:srgbClr val="FFFF00"/>
                </a:solidFill>
              </a:rPr>
              <a:t>transzformációs folyamat</a:t>
            </a:r>
            <a:r>
              <a:rPr lang="hu-HU" sz="2400" dirty="0"/>
              <a:t>on mentek keresztül, amíg a Kr. u. első század végén lezárult az Ószövetség </a:t>
            </a:r>
            <a:r>
              <a:rPr lang="hu-HU" sz="2400" dirty="0">
                <a:solidFill>
                  <a:srgbClr val="FFFF00"/>
                </a:solidFill>
              </a:rPr>
              <a:t>normatív tekintéllyé</a:t>
            </a:r>
            <a:r>
              <a:rPr lang="hu-HU" sz="2400" dirty="0"/>
              <a:t> válásának időszaka, és ezzel párhuzamosan néhány évtized alatt megszületett az Újszövetség kánonja is.</a:t>
            </a:r>
          </a:p>
          <a:p>
            <a:endParaRPr lang="hu-HU" dirty="0"/>
          </a:p>
        </p:txBody>
      </p:sp>
    </p:spTree>
    <p:extLst>
      <p:ext uri="{BB962C8B-B14F-4D97-AF65-F5344CB8AC3E}">
        <p14:creationId xmlns:p14="http://schemas.microsoft.com/office/powerpoint/2010/main" val="3692223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776</TotalTime>
  <Words>4050</Words>
  <Application>Microsoft Office PowerPoint</Application>
  <PresentationFormat>Szélesvásznú</PresentationFormat>
  <Paragraphs>148</Paragraphs>
  <Slides>50</Slides>
  <Notes>0</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50</vt:i4>
      </vt:variant>
    </vt:vector>
  </HeadingPairs>
  <TitlesOfParts>
    <vt:vector size="54" baseType="lpstr">
      <vt:lpstr>Century Gothic</vt:lpstr>
      <vt:lpstr>Wingdings</vt:lpstr>
      <vt:lpstr>Wingdings 3</vt:lpstr>
      <vt:lpstr>Ion</vt:lpstr>
      <vt:lpstr>A múlt jelent jövőt!</vt:lpstr>
      <vt:lpstr>PowerPoint-bemutató</vt:lpstr>
      <vt:lpstr>PowerPoint-bemutató</vt:lpstr>
      <vt:lpstr>PowerPoint-bemutató</vt:lpstr>
      <vt:lpstr>PowerPoint-bemutató</vt:lpstr>
      <vt:lpstr>PowerPoint-bemutató</vt:lpstr>
      <vt:lpstr>PowerPoint-bemutató</vt:lpstr>
      <vt:lpstr>1. Közelítés a Szentíráshoz:  a történeti – metaforikus értelmezés</vt:lpstr>
      <vt:lpstr>PowerPoint-bemutató</vt:lpstr>
      <vt:lpstr>PowerPoint-bemutató</vt:lpstr>
      <vt:lpstr>PowerPoint-bemutató</vt:lpstr>
      <vt:lpstr> 2. A bibliai időszemlélet</vt:lpstr>
      <vt:lpstr>PowerPoint-bemutató</vt:lpstr>
      <vt:lpstr>PowerPoint-bemutató</vt:lpstr>
      <vt:lpstr>PowerPoint-bemutató</vt:lpstr>
      <vt:lpstr>          3. Kollektív emlékezet</vt:lpstr>
      <vt:lpstr>PowerPoint-bemutató</vt:lpstr>
      <vt:lpstr>PowerPoint-bemutató</vt:lpstr>
      <vt:lpstr>PowerPoint-bemutató</vt:lpstr>
      <vt:lpstr>PowerPoint-bemutató</vt:lpstr>
      <vt:lpstr>4. Kulturális emlékezet  és emlékezettörténet</vt:lpstr>
      <vt:lpstr>PowerPoint-bemutató</vt:lpstr>
      <vt:lpstr>PowerPoint-bemutató</vt:lpstr>
      <vt:lpstr>PowerPoint-bemutató</vt:lpstr>
      <vt:lpstr>          5. A Deuteronómium</vt:lpstr>
      <vt:lpstr>PowerPoint-bemutató</vt:lpstr>
      <vt:lpstr>PowerPoint-bemutató</vt:lpstr>
      <vt:lpstr>PowerPoint-bemutató</vt:lpstr>
      <vt:lpstr>PowerPoint-bemutató</vt:lpstr>
      <vt:lpstr>PowerPoint-bemutató</vt:lpstr>
      <vt:lpstr>PowerPoint-bemutató</vt:lpstr>
      <vt:lpstr>PowerPoint-bemutató</vt:lpstr>
      <vt:lpstr>6. Deuteroézsaiás és a remény</vt:lpstr>
      <vt:lpstr>PowerPoint-bemutató</vt:lpstr>
      <vt:lpstr>PowerPoint-bemutató</vt:lpstr>
      <vt:lpstr>PowerPoint-bemutató</vt:lpstr>
      <vt:lpstr>PowerPoint-bemutató</vt:lpstr>
      <vt:lpstr>PowerPoint-bemutató</vt:lpstr>
      <vt:lpstr>PowerPoint-bemutató</vt:lpstr>
      <vt:lpstr>           7. A remény szimbólumai            az Ószövetségben</vt:lpstr>
      <vt:lpstr>PowerPoint-bemutató</vt:lpstr>
      <vt:lpstr>PowerPoint-bemutató</vt:lpstr>
      <vt:lpstr>A remény metaforái, képei az Ószövetségben</vt:lpstr>
      <vt:lpstr>PowerPoint-bemutató</vt:lpstr>
      <vt:lpstr>PowerPoint-bemutató</vt:lpstr>
      <vt:lpstr>PowerPoint-bemutató</vt:lpstr>
      <vt:lpstr>PowerPoint-bemutató</vt:lpstr>
      <vt:lpstr>PowerPoint-bemutató</vt:lpstr>
      <vt:lpstr>PowerPoint-bemutató</vt:lpstr>
      <vt:lpstr>Köszönöm a figyelmet!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múlt jelent jövőt!</dc:title>
  <dc:creator>Varga Gyöngyi</dc:creator>
  <cp:lastModifiedBy>Varga Gyöngyi</cp:lastModifiedBy>
  <cp:revision>44</cp:revision>
  <dcterms:created xsi:type="dcterms:W3CDTF">2024-02-18T13:34:47Z</dcterms:created>
  <dcterms:modified xsi:type="dcterms:W3CDTF">2024-02-20T08:05:50Z</dcterms:modified>
</cp:coreProperties>
</file>