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hu-HU" smtClean="0"/>
              <a:t>Mintacím szerkesztése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5753D2A-A39C-4ABC-A244-154A4B0D1DFD}" type="datetimeFigureOut">
              <a:rPr lang="hu-HU" smtClean="0"/>
              <a:t>2023. 11. 17.</a:t>
            </a:fld>
            <a:endParaRPr lang="hu-HU"/>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hu-HU"/>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7ADABC0-21F0-41BE-A100-07DA3842AFE1}" type="slidenum">
              <a:rPr lang="hu-HU" smtClean="0"/>
              <a:t>‹#›</a:t>
            </a:fld>
            <a:endParaRPr lang="hu-HU"/>
          </a:p>
        </p:txBody>
      </p:sp>
    </p:spTree>
    <p:extLst>
      <p:ext uri="{BB962C8B-B14F-4D97-AF65-F5344CB8AC3E}">
        <p14:creationId xmlns:p14="http://schemas.microsoft.com/office/powerpoint/2010/main" val="3430475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95753D2A-A39C-4ABC-A244-154A4B0D1DFD}" type="datetimeFigureOut">
              <a:rPr lang="hu-HU" smtClean="0"/>
              <a:t>2023. 11. 17.</a:t>
            </a:fld>
            <a:endParaRPr lang="hu-HU"/>
          </a:p>
        </p:txBody>
      </p:sp>
      <p:sp>
        <p:nvSpPr>
          <p:cNvPr id="6" name="Footer Placeholder 5"/>
          <p:cNvSpPr>
            <a:spLocks noGrp="1"/>
          </p:cNvSpPr>
          <p:nvPr>
            <p:ph type="ftr" sz="quarter" idx="11"/>
          </p:nvPr>
        </p:nvSpPr>
        <p:spPr/>
        <p:txBody>
          <a:bodyPr/>
          <a:lstStyle/>
          <a:p>
            <a:endParaRPr lang="hu-H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7ADABC0-21F0-41BE-A100-07DA3842AFE1}" type="slidenum">
              <a:rPr lang="hu-HU" smtClean="0"/>
              <a:t>‹#›</a:t>
            </a:fld>
            <a:endParaRPr lang="hu-HU"/>
          </a:p>
        </p:txBody>
      </p:sp>
    </p:spTree>
    <p:extLst>
      <p:ext uri="{BB962C8B-B14F-4D97-AF65-F5344CB8AC3E}">
        <p14:creationId xmlns:p14="http://schemas.microsoft.com/office/powerpoint/2010/main" val="1292897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ím és képaláírás">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hu-HU" smtClean="0"/>
              <a:t>Mintacím szerkesztése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4" name="Date Placeholder 3"/>
          <p:cNvSpPr>
            <a:spLocks noGrp="1"/>
          </p:cNvSpPr>
          <p:nvPr>
            <p:ph type="dt" sz="half" idx="10"/>
          </p:nvPr>
        </p:nvSpPr>
        <p:spPr/>
        <p:txBody>
          <a:bodyPr/>
          <a:lstStyle/>
          <a:p>
            <a:fld id="{95753D2A-A39C-4ABC-A244-154A4B0D1DFD}" type="datetimeFigureOut">
              <a:rPr lang="hu-HU" smtClean="0"/>
              <a:t>2023. 11. 17.</a:t>
            </a:fld>
            <a:endParaRPr lang="hu-HU"/>
          </a:p>
        </p:txBody>
      </p:sp>
      <p:sp>
        <p:nvSpPr>
          <p:cNvPr id="5" name="Footer Placeholder 4"/>
          <p:cNvSpPr>
            <a:spLocks noGrp="1"/>
          </p:cNvSpPr>
          <p:nvPr>
            <p:ph type="ftr" sz="quarter" idx="11"/>
          </p:nvPr>
        </p:nvSpPr>
        <p:spPr/>
        <p:txBody>
          <a:bodyPr/>
          <a:lstStyle/>
          <a:p>
            <a:endParaRPr lang="hu-H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7ADABC0-21F0-41BE-A100-07DA3842AFE1}" type="slidenum">
              <a:rPr lang="hu-HU" smtClean="0"/>
              <a:t>‹#›</a:t>
            </a:fld>
            <a:endParaRPr lang="hu-HU"/>
          </a:p>
        </p:txBody>
      </p:sp>
    </p:spTree>
    <p:extLst>
      <p:ext uri="{BB962C8B-B14F-4D97-AF65-F5344CB8AC3E}">
        <p14:creationId xmlns:p14="http://schemas.microsoft.com/office/powerpoint/2010/main" val="3472318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dézet képaláírással">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hu-HU" smtClean="0"/>
              <a:t>Mintacím szerkesztése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4" name="Date Placeholder 3"/>
          <p:cNvSpPr>
            <a:spLocks noGrp="1"/>
          </p:cNvSpPr>
          <p:nvPr>
            <p:ph type="dt" sz="half" idx="10"/>
          </p:nvPr>
        </p:nvSpPr>
        <p:spPr/>
        <p:txBody>
          <a:bodyPr/>
          <a:lstStyle/>
          <a:p>
            <a:fld id="{95753D2A-A39C-4ABC-A244-154A4B0D1DFD}" type="datetimeFigureOut">
              <a:rPr lang="hu-HU" smtClean="0"/>
              <a:t>2023. 11. 17.</a:t>
            </a:fld>
            <a:endParaRPr lang="hu-HU"/>
          </a:p>
        </p:txBody>
      </p:sp>
      <p:sp>
        <p:nvSpPr>
          <p:cNvPr id="5" name="Footer Placeholder 4"/>
          <p:cNvSpPr>
            <a:spLocks noGrp="1"/>
          </p:cNvSpPr>
          <p:nvPr>
            <p:ph type="ftr" sz="quarter" idx="11"/>
          </p:nvPr>
        </p:nvSpPr>
        <p:spPr/>
        <p:txBody>
          <a:bodyPr/>
          <a:lstStyle/>
          <a:p>
            <a:endParaRPr lang="hu-HU"/>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7ADABC0-21F0-41BE-A100-07DA3842AFE1}" type="slidenum">
              <a:rPr lang="hu-HU" smtClean="0"/>
              <a:t>‹#›</a:t>
            </a:fld>
            <a:endParaRPr lang="hu-HU"/>
          </a:p>
        </p:txBody>
      </p:sp>
    </p:spTree>
    <p:extLst>
      <p:ext uri="{BB962C8B-B14F-4D97-AF65-F5344CB8AC3E}">
        <p14:creationId xmlns:p14="http://schemas.microsoft.com/office/powerpoint/2010/main" val="3888199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évkárty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hu-HU" smtClean="0"/>
              <a:t>Mintacím szerkesztése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95753D2A-A39C-4ABC-A244-154A4B0D1DFD}" type="datetimeFigureOut">
              <a:rPr lang="hu-HU" smtClean="0"/>
              <a:t>2023. 11. 17.</a:t>
            </a:fld>
            <a:endParaRPr lang="hu-HU"/>
          </a:p>
        </p:txBody>
      </p:sp>
      <p:sp>
        <p:nvSpPr>
          <p:cNvPr id="5" name="Footer Placeholder 4"/>
          <p:cNvSpPr>
            <a:spLocks noGrp="1"/>
          </p:cNvSpPr>
          <p:nvPr>
            <p:ph type="ftr" sz="quarter" idx="11"/>
          </p:nvPr>
        </p:nvSpPr>
        <p:spPr/>
        <p:txBody>
          <a:bodyPr/>
          <a:lstStyle/>
          <a:p>
            <a:endParaRPr lang="hu-H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7ADABC0-21F0-41BE-A100-07DA3842AFE1}" type="slidenum">
              <a:rPr lang="hu-HU" smtClean="0"/>
              <a:t>‹#›</a:t>
            </a:fld>
            <a:endParaRPr lang="hu-HU"/>
          </a:p>
        </p:txBody>
      </p:sp>
    </p:spTree>
    <p:extLst>
      <p:ext uri="{BB962C8B-B14F-4D97-AF65-F5344CB8AC3E}">
        <p14:creationId xmlns:p14="http://schemas.microsoft.com/office/powerpoint/2010/main" val="1988899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hu-HU" smtClean="0"/>
              <a:t>Mintacím szerkesztése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5753D2A-A39C-4ABC-A244-154A4B0D1DFD}" type="datetimeFigureOut">
              <a:rPr lang="hu-HU" smtClean="0"/>
              <a:t>2023. 11. 17.</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D7ADABC0-21F0-41BE-A100-07DA3842AFE1}" type="slidenum">
              <a:rPr lang="hu-HU" smtClean="0"/>
              <a:t>‹#›</a:t>
            </a:fld>
            <a:endParaRPr lang="hu-HU"/>
          </a:p>
        </p:txBody>
      </p:sp>
    </p:spTree>
    <p:extLst>
      <p:ext uri="{BB962C8B-B14F-4D97-AF65-F5344CB8AC3E}">
        <p14:creationId xmlns:p14="http://schemas.microsoft.com/office/powerpoint/2010/main" val="412358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hu-HU" smtClean="0"/>
              <a:t>Mintacím szerkesztése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5753D2A-A39C-4ABC-A244-154A4B0D1DFD}" type="datetimeFigureOut">
              <a:rPr lang="hu-HU" smtClean="0"/>
              <a:t>2023. 11. 17.</a:t>
            </a:fld>
            <a:endParaRPr lang="hu-HU"/>
          </a:p>
        </p:txBody>
      </p:sp>
      <p:sp>
        <p:nvSpPr>
          <p:cNvPr id="8" name="Footer Placeholder 7"/>
          <p:cNvSpPr>
            <a:spLocks noGrp="1"/>
          </p:cNvSpPr>
          <p:nvPr>
            <p:ph type="ftr" sz="quarter" idx="11"/>
          </p:nvPr>
        </p:nvSpPr>
        <p:spPr>
          <a:xfrm>
            <a:off x="561111" y="6391838"/>
            <a:ext cx="3644282" cy="304801"/>
          </a:xfrm>
        </p:spPr>
        <p:txBody>
          <a:bodyPr/>
          <a:lstStyle/>
          <a:p>
            <a:endParaRPr lang="hu-HU"/>
          </a:p>
        </p:txBody>
      </p:sp>
      <p:sp>
        <p:nvSpPr>
          <p:cNvPr id="9" name="Slide Number Placeholder 8"/>
          <p:cNvSpPr>
            <a:spLocks noGrp="1"/>
          </p:cNvSpPr>
          <p:nvPr>
            <p:ph type="sldNum" sz="quarter" idx="12"/>
          </p:nvPr>
        </p:nvSpPr>
        <p:spPr/>
        <p:txBody>
          <a:bodyPr/>
          <a:lstStyle/>
          <a:p>
            <a:fld id="{D7ADABC0-21F0-41BE-A100-07DA3842AFE1}" type="slidenum">
              <a:rPr lang="hu-HU" smtClean="0"/>
              <a:t>‹#›</a:t>
            </a:fld>
            <a:endParaRPr lang="hu-HU"/>
          </a:p>
        </p:txBody>
      </p:sp>
    </p:spTree>
    <p:extLst>
      <p:ext uri="{BB962C8B-B14F-4D97-AF65-F5344CB8AC3E}">
        <p14:creationId xmlns:p14="http://schemas.microsoft.com/office/powerpoint/2010/main" val="1057061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5753D2A-A39C-4ABC-A244-154A4B0D1DFD}" type="datetimeFigureOut">
              <a:rPr lang="hu-HU" smtClean="0"/>
              <a:t>2023. 11. 17.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7ADABC0-21F0-41BE-A100-07DA3842AFE1}" type="slidenum">
              <a:rPr lang="hu-HU" smtClean="0"/>
              <a:t>‹#›</a:t>
            </a:fld>
            <a:endParaRPr lang="hu-HU"/>
          </a:p>
        </p:txBody>
      </p:sp>
    </p:spTree>
    <p:extLst>
      <p:ext uri="{BB962C8B-B14F-4D97-AF65-F5344CB8AC3E}">
        <p14:creationId xmlns:p14="http://schemas.microsoft.com/office/powerpoint/2010/main" val="726634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hu-HU" smtClean="0"/>
              <a:t>Mintacím szerkesztése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5753D2A-A39C-4ABC-A244-154A4B0D1DFD}" type="datetimeFigureOut">
              <a:rPr lang="hu-HU" smtClean="0"/>
              <a:t>2023. 11. 17.</a:t>
            </a:fld>
            <a:endParaRPr lang="hu-HU"/>
          </a:p>
        </p:txBody>
      </p:sp>
      <p:sp>
        <p:nvSpPr>
          <p:cNvPr id="5" name="Footer Placeholder 4"/>
          <p:cNvSpPr>
            <a:spLocks noGrp="1"/>
          </p:cNvSpPr>
          <p:nvPr>
            <p:ph type="ftr" sz="quarter" idx="11"/>
          </p:nvPr>
        </p:nvSpPr>
        <p:spPr/>
        <p:txBody>
          <a:bodyPr/>
          <a:lstStyle/>
          <a:p>
            <a:endParaRPr lang="hu-H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7ADABC0-21F0-41BE-A100-07DA3842AFE1}" type="slidenum">
              <a:rPr lang="hu-HU" smtClean="0"/>
              <a:t>‹#›</a:t>
            </a:fld>
            <a:endParaRPr lang="hu-HU"/>
          </a:p>
        </p:txBody>
      </p:sp>
    </p:spTree>
    <p:extLst>
      <p:ext uri="{BB962C8B-B14F-4D97-AF65-F5344CB8AC3E}">
        <p14:creationId xmlns:p14="http://schemas.microsoft.com/office/powerpoint/2010/main" val="19485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95753D2A-A39C-4ABC-A244-154A4B0D1DFD}" type="datetimeFigureOut">
              <a:rPr lang="hu-HU" smtClean="0"/>
              <a:t>2023. 11. 17.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7ADABC0-21F0-41BE-A100-07DA3842AFE1}" type="slidenum">
              <a:rPr lang="hu-HU" smtClean="0"/>
              <a:t>‹#›</a:t>
            </a:fld>
            <a:endParaRPr lang="hu-HU"/>
          </a:p>
        </p:txBody>
      </p:sp>
    </p:spTree>
    <p:extLst>
      <p:ext uri="{BB962C8B-B14F-4D97-AF65-F5344CB8AC3E}">
        <p14:creationId xmlns:p14="http://schemas.microsoft.com/office/powerpoint/2010/main" val="421967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hu-HU" smtClean="0"/>
              <a:t>Mintacím szerkesztése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95753D2A-A39C-4ABC-A244-154A4B0D1DFD}" type="datetimeFigureOut">
              <a:rPr lang="hu-HU" smtClean="0"/>
              <a:t>2023. 11. 17.</a:t>
            </a:fld>
            <a:endParaRPr lang="hu-HU"/>
          </a:p>
        </p:txBody>
      </p:sp>
      <p:sp>
        <p:nvSpPr>
          <p:cNvPr id="5" name="Footer Placeholder 4"/>
          <p:cNvSpPr>
            <a:spLocks noGrp="1"/>
          </p:cNvSpPr>
          <p:nvPr>
            <p:ph type="ftr" sz="quarter" idx="11"/>
          </p:nvPr>
        </p:nvSpPr>
        <p:spPr/>
        <p:txBody>
          <a:bodyPr/>
          <a:lstStyle/>
          <a:p>
            <a:endParaRPr lang="hu-H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7ADABC0-21F0-41BE-A100-07DA3842AFE1}" type="slidenum">
              <a:rPr lang="hu-HU" smtClean="0"/>
              <a:t>‹#›</a:t>
            </a:fld>
            <a:endParaRPr lang="hu-HU"/>
          </a:p>
        </p:txBody>
      </p:sp>
    </p:spTree>
    <p:extLst>
      <p:ext uri="{BB962C8B-B14F-4D97-AF65-F5344CB8AC3E}">
        <p14:creationId xmlns:p14="http://schemas.microsoft.com/office/powerpoint/2010/main" val="1850814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95753D2A-A39C-4ABC-A244-154A4B0D1DFD}" type="datetimeFigureOut">
              <a:rPr lang="hu-HU" smtClean="0"/>
              <a:t>2023. 11. 17.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7ADABC0-21F0-41BE-A100-07DA3842AFE1}" type="slidenum">
              <a:rPr lang="hu-HU" smtClean="0"/>
              <a:t>‹#›</a:t>
            </a:fld>
            <a:endParaRPr lang="hu-HU"/>
          </a:p>
        </p:txBody>
      </p:sp>
    </p:spTree>
    <p:extLst>
      <p:ext uri="{BB962C8B-B14F-4D97-AF65-F5344CB8AC3E}">
        <p14:creationId xmlns:p14="http://schemas.microsoft.com/office/powerpoint/2010/main" val="142286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95753D2A-A39C-4ABC-A244-154A4B0D1DFD}" type="datetimeFigureOut">
              <a:rPr lang="hu-HU" smtClean="0"/>
              <a:t>2023. 11. 17.</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D7ADABC0-21F0-41BE-A100-07DA3842AFE1}" type="slidenum">
              <a:rPr lang="hu-HU" smtClean="0"/>
              <a:t>‹#›</a:t>
            </a:fld>
            <a:endParaRPr lang="hu-HU"/>
          </a:p>
        </p:txBody>
      </p:sp>
    </p:spTree>
    <p:extLst>
      <p:ext uri="{BB962C8B-B14F-4D97-AF65-F5344CB8AC3E}">
        <p14:creationId xmlns:p14="http://schemas.microsoft.com/office/powerpoint/2010/main" val="1254403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95753D2A-A39C-4ABC-A244-154A4B0D1DFD}" type="datetimeFigureOut">
              <a:rPr lang="hu-HU" smtClean="0"/>
              <a:t>2023. 11. 17.</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D7ADABC0-21F0-41BE-A100-07DA3842AFE1}" type="slidenum">
              <a:rPr lang="hu-HU" smtClean="0"/>
              <a:t>‹#›</a:t>
            </a:fld>
            <a:endParaRPr lang="hu-HU"/>
          </a:p>
        </p:txBody>
      </p:sp>
    </p:spTree>
    <p:extLst>
      <p:ext uri="{BB962C8B-B14F-4D97-AF65-F5344CB8AC3E}">
        <p14:creationId xmlns:p14="http://schemas.microsoft.com/office/powerpoint/2010/main" val="2570310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53D2A-A39C-4ABC-A244-154A4B0D1DFD}" type="datetimeFigureOut">
              <a:rPr lang="hu-HU" smtClean="0"/>
              <a:t>2023. 11. 17.</a:t>
            </a:fld>
            <a:endParaRPr lang="hu-HU"/>
          </a:p>
        </p:txBody>
      </p:sp>
      <p:sp>
        <p:nvSpPr>
          <p:cNvPr id="3" name="Footer Placeholder 2"/>
          <p:cNvSpPr>
            <a:spLocks noGrp="1"/>
          </p:cNvSpPr>
          <p:nvPr>
            <p:ph type="ftr" sz="quarter" idx="11"/>
          </p:nvPr>
        </p:nvSpPr>
        <p:spPr/>
        <p:txBody>
          <a:bodyPr/>
          <a:lstStyle/>
          <a:p>
            <a:endParaRPr lang="hu-HU"/>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7ADABC0-21F0-41BE-A100-07DA3842AFE1}" type="slidenum">
              <a:rPr lang="hu-HU" smtClean="0"/>
              <a:t>‹#›</a:t>
            </a:fld>
            <a:endParaRPr lang="hu-HU"/>
          </a:p>
        </p:txBody>
      </p:sp>
    </p:spTree>
    <p:extLst>
      <p:ext uri="{BB962C8B-B14F-4D97-AF65-F5344CB8AC3E}">
        <p14:creationId xmlns:p14="http://schemas.microsoft.com/office/powerpoint/2010/main" val="156362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hu-HU" smtClean="0"/>
              <a:t>Mintacím szerkesztése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95753D2A-A39C-4ABC-A244-154A4B0D1DFD}" type="datetimeFigureOut">
              <a:rPr lang="hu-HU" smtClean="0"/>
              <a:t>2023. 11. 17.</a:t>
            </a:fld>
            <a:endParaRPr lang="hu-HU"/>
          </a:p>
        </p:txBody>
      </p:sp>
      <p:sp>
        <p:nvSpPr>
          <p:cNvPr id="6" name="Footer Placeholder 5"/>
          <p:cNvSpPr>
            <a:spLocks noGrp="1"/>
          </p:cNvSpPr>
          <p:nvPr>
            <p:ph type="ftr" sz="quarter" idx="11"/>
          </p:nvPr>
        </p:nvSpPr>
        <p:spPr/>
        <p:txBody>
          <a:bodyPr/>
          <a:lstStyle/>
          <a:p>
            <a:endParaRPr lang="hu-H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7ADABC0-21F0-41BE-A100-07DA3842AFE1}" type="slidenum">
              <a:rPr lang="hu-HU" smtClean="0"/>
              <a:t>‹#›</a:t>
            </a:fld>
            <a:endParaRPr lang="hu-HU"/>
          </a:p>
        </p:txBody>
      </p:sp>
    </p:spTree>
    <p:extLst>
      <p:ext uri="{BB962C8B-B14F-4D97-AF65-F5344CB8AC3E}">
        <p14:creationId xmlns:p14="http://schemas.microsoft.com/office/powerpoint/2010/main" val="297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hu-HU" smtClean="0"/>
              <a:t>Kép beszúrásához kattintson az ikonra</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95753D2A-A39C-4ABC-A244-154A4B0D1DFD}" type="datetimeFigureOut">
              <a:rPr lang="hu-HU" smtClean="0"/>
              <a:t>2023. 11. 17.</a:t>
            </a:fld>
            <a:endParaRPr lang="hu-HU"/>
          </a:p>
        </p:txBody>
      </p:sp>
      <p:sp>
        <p:nvSpPr>
          <p:cNvPr id="6" name="Footer Placeholder 5"/>
          <p:cNvSpPr>
            <a:spLocks noGrp="1"/>
          </p:cNvSpPr>
          <p:nvPr>
            <p:ph type="ftr" sz="quarter" idx="11"/>
          </p:nvPr>
        </p:nvSpPr>
        <p:spPr/>
        <p:txBody>
          <a:bodyPr/>
          <a:lstStyle/>
          <a:p>
            <a:endParaRPr lang="hu-H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7ADABC0-21F0-41BE-A100-07DA3842AFE1}" type="slidenum">
              <a:rPr lang="hu-HU" smtClean="0"/>
              <a:t>‹#›</a:t>
            </a:fld>
            <a:endParaRPr lang="hu-HU"/>
          </a:p>
        </p:txBody>
      </p:sp>
    </p:spTree>
    <p:extLst>
      <p:ext uri="{BB962C8B-B14F-4D97-AF65-F5344CB8AC3E}">
        <p14:creationId xmlns:p14="http://schemas.microsoft.com/office/powerpoint/2010/main" val="244963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hu-HU" smtClean="0"/>
              <a:t>Mintacím szerkesztése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5753D2A-A39C-4ABC-A244-154A4B0D1DFD}" type="datetimeFigureOut">
              <a:rPr lang="hu-HU" smtClean="0"/>
              <a:t>2023. 11. 17.</a:t>
            </a:fld>
            <a:endParaRPr lang="hu-HU"/>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hu-HU"/>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7ADABC0-21F0-41BE-A100-07DA3842AFE1}" type="slidenum">
              <a:rPr lang="hu-HU" smtClean="0"/>
              <a:t>‹#›</a:t>
            </a:fld>
            <a:endParaRPr lang="hu-HU"/>
          </a:p>
        </p:txBody>
      </p:sp>
    </p:spTree>
    <p:extLst>
      <p:ext uri="{BB962C8B-B14F-4D97-AF65-F5344CB8AC3E}">
        <p14:creationId xmlns:p14="http://schemas.microsoft.com/office/powerpoint/2010/main" val="2774818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blog.egeszsegeletmod.hu/gyogynovenyek/a-golgotavirag-szepsegei/"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harisnyavirag.hu/viragok/a-nem-mindennapi-golgotavirag/attachment/golgotavirag"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fitoland.hu/kategoriak/futo-_kuszonovenyek_67/golgotavirag_19784"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pinterest.com/pin/84906933597236409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kolibrikerteszet.hu/golgotavirag_alata"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borhykert.hu/kertepiteskerteszet~MEDITERRAN_NOVENYEK_8~Golgotavirag-Passiflora-caerulea_1846"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edenkert.hu/szobanoveny/viragdiszek/kek-golgotavirag-passiflora-caerules/607/"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starkl.hu/golgotavirag-101328/"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DEVICTUS VINCIT</a:t>
            </a:r>
            <a:endParaRPr lang="hu-HU" dirty="0"/>
          </a:p>
        </p:txBody>
      </p:sp>
      <p:sp>
        <p:nvSpPr>
          <p:cNvPr id="3" name="Alcím 2"/>
          <p:cNvSpPr>
            <a:spLocks noGrp="1"/>
          </p:cNvSpPr>
          <p:nvPr>
            <p:ph type="subTitle" idx="1"/>
          </p:nvPr>
        </p:nvSpPr>
        <p:spPr/>
        <p:txBody>
          <a:bodyPr/>
          <a:lstStyle/>
          <a:p>
            <a:r>
              <a:rPr lang="hu-HU" dirty="0" smtClean="0"/>
              <a:t>AZ ÜLDÖZÖTT ÓKORI </a:t>
            </a:r>
            <a:r>
              <a:rPr lang="hu-HU" dirty="0" err="1" smtClean="0"/>
              <a:t>KERESZTÉNySÉG</a:t>
            </a:r>
            <a:r>
              <a:rPr lang="hu-HU" dirty="0" smtClean="0"/>
              <a:t> BEFOLYÁSA A RÓMAI BIRODALOMRA</a:t>
            </a:r>
            <a:endParaRPr lang="hu-HU" dirty="0"/>
          </a:p>
        </p:txBody>
      </p:sp>
      <p:pic>
        <p:nvPicPr>
          <p:cNvPr id="1026" name="Picture 2" descr="Képtalálat a következőre: „golgotavirá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5599" y="997648"/>
            <a:ext cx="40957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780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48798" y="1063417"/>
            <a:ext cx="9110770" cy="1372986"/>
          </a:xfrm>
        </p:spPr>
        <p:txBody>
          <a:bodyPr/>
          <a:lstStyle/>
          <a:p>
            <a:r>
              <a:rPr lang="hu-HU" dirty="0" smtClean="0"/>
              <a:t>AZ ÜLDÖZÖTT KORAI KERESZTÉNYSÉG</a:t>
            </a:r>
            <a:endParaRPr lang="hu-HU" dirty="0"/>
          </a:p>
        </p:txBody>
      </p:sp>
      <p:sp>
        <p:nvSpPr>
          <p:cNvPr id="3" name="Szöveg helye 2"/>
          <p:cNvSpPr>
            <a:spLocks noGrp="1"/>
          </p:cNvSpPr>
          <p:nvPr>
            <p:ph type="body" sz="half" idx="2"/>
          </p:nvPr>
        </p:nvSpPr>
        <p:spPr>
          <a:xfrm>
            <a:off x="1154954" y="3355848"/>
            <a:ext cx="8825659" cy="2916936"/>
          </a:xfrm>
        </p:spPr>
        <p:txBody>
          <a:bodyPr/>
          <a:lstStyle/>
          <a:p>
            <a:r>
              <a:rPr lang="hu-HU" dirty="0" smtClean="0"/>
              <a:t>„Jeruzsálemben, Júdeában, </a:t>
            </a:r>
            <a:r>
              <a:rPr lang="hu-HU" dirty="0" err="1" smtClean="0"/>
              <a:t>Samáriában</a:t>
            </a:r>
            <a:r>
              <a:rPr lang="hu-HU" dirty="0" smtClean="0"/>
              <a:t> és a föld végső határáig…”</a:t>
            </a:r>
          </a:p>
          <a:p>
            <a:pPr marL="285750" indent="-285750">
              <a:buFont typeface="Wingdings" panose="05000000000000000000" pitchFamily="2" charset="2"/>
              <a:buChar char="§"/>
            </a:pPr>
            <a:r>
              <a:rPr lang="hu-HU" dirty="0" smtClean="0"/>
              <a:t>Római Birodalom:</a:t>
            </a:r>
          </a:p>
          <a:p>
            <a:pPr marL="285750" indent="-285750">
              <a:buFontTx/>
              <a:buChar char="-"/>
            </a:pPr>
            <a:r>
              <a:rPr lang="hu-HU" dirty="0" smtClean="0"/>
              <a:t>Jeruzsálemtől Rómáig: Nero, Domitianus, Traianus (Kr. u.180-ig)</a:t>
            </a:r>
          </a:p>
          <a:p>
            <a:pPr marL="285750" indent="-285750">
              <a:buFontTx/>
              <a:buChar char="-"/>
            </a:pPr>
            <a:r>
              <a:rPr lang="hu-HU" dirty="0" smtClean="0"/>
              <a:t>Katonacsászárok – a régiók/légiók keretei között</a:t>
            </a:r>
          </a:p>
          <a:p>
            <a:pPr marL="285750" indent="-285750">
              <a:buFontTx/>
              <a:buChar char="-"/>
            </a:pPr>
            <a:r>
              <a:rPr lang="hu-HU" dirty="0"/>
              <a:t>a</a:t>
            </a:r>
            <a:r>
              <a:rPr lang="hu-HU" dirty="0" smtClean="0"/>
              <a:t> Birodalom visszavág: </a:t>
            </a:r>
            <a:r>
              <a:rPr lang="hu-HU" dirty="0" err="1" smtClean="0"/>
              <a:t>Decius</a:t>
            </a:r>
            <a:r>
              <a:rPr lang="hu-HU" dirty="0" smtClean="0"/>
              <a:t>, </a:t>
            </a:r>
            <a:r>
              <a:rPr lang="hu-HU" dirty="0" err="1" smtClean="0"/>
              <a:t>Valerianus</a:t>
            </a:r>
            <a:r>
              <a:rPr lang="hu-HU" dirty="0" smtClean="0"/>
              <a:t>, Diocletianus (313-ig)</a:t>
            </a:r>
          </a:p>
          <a:p>
            <a:pPr marL="285750" indent="-285750">
              <a:buFont typeface="Wingdings" panose="05000000000000000000" pitchFamily="2" charset="2"/>
              <a:buChar char="§"/>
            </a:pPr>
            <a:r>
              <a:rPr lang="hu-HU" dirty="0" smtClean="0"/>
              <a:t>a Birodalom határain kívül: etiópok, szkíták, perzsák, örmények, indiaiak…</a:t>
            </a:r>
            <a:endParaRPr lang="hu-HU" dirty="0"/>
          </a:p>
        </p:txBody>
      </p:sp>
      <p:pic>
        <p:nvPicPr>
          <p:cNvPr id="2050" name="Picture 2" descr="Kapcsolódó ké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9568" y="5001768"/>
            <a:ext cx="1637284" cy="160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46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Ifj. Plinius (61-114) levele Traianus császárhoz</a:t>
            </a:r>
            <a:endParaRPr lang="hu-HU" dirty="0"/>
          </a:p>
        </p:txBody>
      </p:sp>
      <p:sp>
        <p:nvSpPr>
          <p:cNvPr id="4" name="Szöveg helye 3"/>
          <p:cNvSpPr>
            <a:spLocks noGrp="1"/>
          </p:cNvSpPr>
          <p:nvPr>
            <p:ph type="body" sz="half" idx="2"/>
          </p:nvPr>
        </p:nvSpPr>
        <p:spPr/>
        <p:txBody>
          <a:bodyPr>
            <a:normAutofit/>
          </a:bodyPr>
          <a:lstStyle/>
          <a:p>
            <a:r>
              <a:rPr lang="hu-HU" sz="2400" dirty="0" smtClean="0"/>
              <a:t>Mi a teendő?</a:t>
            </a:r>
            <a:endParaRPr lang="hu-HU" sz="2400" dirty="0"/>
          </a:p>
        </p:txBody>
      </p:sp>
      <p:pic>
        <p:nvPicPr>
          <p:cNvPr id="3074" name="Picture 2" descr="Képtalálat a következőre: „golgotavirá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5872" y="1921446"/>
            <a:ext cx="1362964" cy="1644714"/>
          </a:xfrm>
          <a:prstGeom prst="rect">
            <a:avLst/>
          </a:prstGeom>
          <a:noFill/>
          <a:extLst>
            <a:ext uri="{909E8E84-426E-40DD-AFC4-6F175D3DCCD1}">
              <a14:hiddenFill xmlns:a14="http://schemas.microsoft.com/office/drawing/2010/main">
                <a:solidFill>
                  <a:srgbClr val="FFFFFF"/>
                </a:solidFill>
              </a14:hiddenFill>
            </a:ext>
          </a:extLst>
        </p:spPr>
      </p:pic>
      <p:sp>
        <p:nvSpPr>
          <p:cNvPr id="5" name="Szövegdoboz 4"/>
          <p:cNvSpPr txBox="1"/>
          <p:nvPr/>
        </p:nvSpPr>
        <p:spPr>
          <a:xfrm flipH="1">
            <a:off x="1154954" y="777240"/>
            <a:ext cx="8583406" cy="3416320"/>
          </a:xfrm>
          <a:prstGeom prst="rect">
            <a:avLst/>
          </a:prstGeom>
          <a:noFill/>
        </p:spPr>
        <p:txBody>
          <a:bodyPr wrap="square" rtlCol="0">
            <a:spAutoFit/>
          </a:bodyPr>
          <a:lstStyle/>
          <a:p>
            <a:pPr marL="285750" indent="-285750">
              <a:buFont typeface="Wingdings" panose="05000000000000000000" pitchFamily="2" charset="2"/>
              <a:buChar char="§"/>
            </a:pPr>
            <a:r>
              <a:rPr lang="hu-HU" dirty="0" smtClean="0"/>
              <a:t>Vajon magát a keresztény nevet kell-e büntetni, ha gaztettek nem kísérik, vagy pedig a keresztény névhez tapadó gaztetteket kell-e büntetni?</a:t>
            </a:r>
          </a:p>
          <a:p>
            <a:pPr marL="285750" indent="-285750">
              <a:buFont typeface="Wingdings" panose="05000000000000000000" pitchFamily="2" charset="2"/>
              <a:buChar char="§"/>
            </a:pPr>
            <a:r>
              <a:rPr lang="hu-HU" dirty="0" smtClean="0"/>
              <a:t>Szabadon bocsátottam, akik képed előtt bort és tömjént áldoztak és azonfelül gyalázták Jézust. Ezek mind tisztelték a te képedet és az istenek képmásait s gyalázták Jézust.</a:t>
            </a:r>
          </a:p>
          <a:p>
            <a:pPr marL="285750" indent="-285750">
              <a:buFont typeface="Wingdings" panose="05000000000000000000" pitchFamily="2" charset="2"/>
              <a:buChar char="§"/>
            </a:pPr>
            <a:r>
              <a:rPr lang="hu-HU" dirty="0" smtClean="0"/>
              <a:t>Bűnük főként abban állott, hogy meghatározott napon össze szoktak gyűlni, és Jézusnak mint istennek váltakozva éneket zengeni, és hogy esküvel kötelezik magukat nem valami bűnre, hanem arra, hogy lopást, rablást, házasságtörést nem követnek el, szavukat meg nem szegik és a rájuk bízott jószágot le nem tagadják.</a:t>
            </a:r>
          </a:p>
          <a:p>
            <a:pPr marL="285750" indent="-285750">
              <a:buFont typeface="Wingdings" panose="05000000000000000000" pitchFamily="2" charset="2"/>
              <a:buChar char="§"/>
            </a:pPr>
            <a:r>
              <a:rPr lang="hu-HU" dirty="0" smtClean="0"/>
              <a:t> Majd – mint annyiszor megesik – épp a tárgyalás folyamán terjedt a bűn és több eset fordult elő.</a:t>
            </a:r>
            <a:endParaRPr lang="hu-HU" dirty="0"/>
          </a:p>
        </p:txBody>
      </p:sp>
    </p:spTree>
    <p:extLst>
      <p:ext uri="{BB962C8B-B14F-4D97-AF65-F5344CB8AC3E}">
        <p14:creationId xmlns:p14="http://schemas.microsoft.com/office/powerpoint/2010/main" val="100257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Krisztus szabadosa - </a:t>
            </a:r>
            <a:r>
              <a:rPr lang="hu-HU" dirty="0" err="1" smtClean="0"/>
              <a:t>Ignatiosz</a:t>
            </a:r>
            <a:endParaRPr lang="hu-HU" dirty="0"/>
          </a:p>
        </p:txBody>
      </p:sp>
      <p:sp>
        <p:nvSpPr>
          <p:cNvPr id="3" name="Tartalom helye 2"/>
          <p:cNvSpPr>
            <a:spLocks noGrp="1"/>
          </p:cNvSpPr>
          <p:nvPr>
            <p:ph idx="1"/>
          </p:nvPr>
        </p:nvSpPr>
        <p:spPr>
          <a:xfrm>
            <a:off x="1154954" y="2449576"/>
            <a:ext cx="8825659" cy="3724148"/>
          </a:xfrm>
        </p:spPr>
        <p:txBody>
          <a:bodyPr/>
          <a:lstStyle/>
          <a:p>
            <a:r>
              <a:rPr lang="hu-HU" dirty="0" err="1" smtClean="0"/>
              <a:t>Ignatiosz</a:t>
            </a:r>
            <a:r>
              <a:rPr lang="hu-HU" dirty="0" smtClean="0"/>
              <a:t> (†110), a szíriai </a:t>
            </a:r>
            <a:r>
              <a:rPr lang="hu-HU" dirty="0" err="1" smtClean="0"/>
              <a:t>Antiókia</a:t>
            </a:r>
            <a:r>
              <a:rPr lang="hu-HU" dirty="0" smtClean="0"/>
              <a:t> vértanú püspöke Rómába írt levele</a:t>
            </a:r>
          </a:p>
          <a:p>
            <a:pPr>
              <a:buFontTx/>
              <a:buChar char="-"/>
            </a:pPr>
            <a:r>
              <a:rPr lang="hu-HU" dirty="0"/>
              <a:t>Jézus Krisztus szabadosává válok és szabadként fogok feltámadni őbenne</a:t>
            </a:r>
          </a:p>
          <a:p>
            <a:pPr marL="0" indent="0">
              <a:buNone/>
            </a:pPr>
            <a:r>
              <a:rPr lang="hu-HU" dirty="0"/>
              <a:t>Háttér:</a:t>
            </a:r>
          </a:p>
          <a:p>
            <a:pPr>
              <a:buFontTx/>
              <a:buChar char="-"/>
            </a:pPr>
            <a:r>
              <a:rPr lang="hu-HU" dirty="0"/>
              <a:t>Ifj. Plinius (</a:t>
            </a:r>
            <a:r>
              <a:rPr lang="hu-HU" dirty="0" smtClean="0"/>
              <a:t>112 </a:t>
            </a:r>
            <a:r>
              <a:rPr lang="hu-HU" dirty="0"/>
              <a:t>körül): mindenféle korú, mindenféle társadalmi osztálybeli emberek, férfiak és nők vegyest, igen sokan kerültek és kerülnek vád alá, nemcsak a városokban, hanem a falvakban és tanyákon is…</a:t>
            </a:r>
          </a:p>
          <a:p>
            <a:pPr>
              <a:buFontTx/>
              <a:buChar char="-"/>
            </a:pPr>
            <a:r>
              <a:rPr lang="hu-HU" dirty="0" err="1"/>
              <a:t>Kelszosz</a:t>
            </a:r>
            <a:r>
              <a:rPr lang="hu-HU" dirty="0"/>
              <a:t> (180 körül): nők, gyerekek, rabszolgák és egyéb tudatlan emberek</a:t>
            </a:r>
          </a:p>
          <a:p>
            <a:r>
              <a:rPr lang="hu-HU" dirty="0"/>
              <a:t>R</a:t>
            </a:r>
            <a:r>
              <a:rPr lang="hu-HU" dirty="0" smtClean="0"/>
              <a:t>ómai kirakatper – egy utazás dokumentumai:</a:t>
            </a:r>
            <a:endParaRPr lang="hu-HU" dirty="0" smtClean="0"/>
          </a:p>
          <a:p>
            <a:pPr>
              <a:buFontTx/>
              <a:buChar char="-"/>
            </a:pPr>
            <a:r>
              <a:rPr lang="hu-HU" dirty="0" smtClean="0"/>
              <a:t>7 levél: </a:t>
            </a:r>
            <a:r>
              <a:rPr lang="hu-HU" dirty="0" err="1" smtClean="0"/>
              <a:t>Efezus</a:t>
            </a:r>
            <a:r>
              <a:rPr lang="hu-HU" dirty="0" smtClean="0"/>
              <a:t>, </a:t>
            </a:r>
            <a:r>
              <a:rPr lang="hu-HU" dirty="0" err="1" smtClean="0"/>
              <a:t>Magnészia</a:t>
            </a:r>
            <a:r>
              <a:rPr lang="hu-HU" dirty="0" smtClean="0"/>
              <a:t>, </a:t>
            </a:r>
            <a:r>
              <a:rPr lang="hu-HU" dirty="0" err="1" smtClean="0"/>
              <a:t>Trallész</a:t>
            </a:r>
            <a:r>
              <a:rPr lang="hu-HU" dirty="0" smtClean="0"/>
              <a:t>, Róma, Filadelfia, </a:t>
            </a:r>
            <a:r>
              <a:rPr lang="hu-HU" dirty="0" err="1" smtClean="0"/>
              <a:t>Szmirna</a:t>
            </a:r>
            <a:r>
              <a:rPr lang="hu-HU" dirty="0" smtClean="0"/>
              <a:t> és </a:t>
            </a:r>
            <a:r>
              <a:rPr lang="hu-HU" dirty="0" err="1" smtClean="0"/>
              <a:t>Polikárposz</a:t>
            </a:r>
            <a:endParaRPr lang="hu-HU" dirty="0" smtClean="0"/>
          </a:p>
          <a:p>
            <a:pPr>
              <a:buFontTx/>
              <a:buChar char="-"/>
            </a:pPr>
            <a:endParaRPr lang="hu-HU" dirty="0" smtClean="0"/>
          </a:p>
          <a:p>
            <a:pPr marL="0" indent="0">
              <a:buNone/>
            </a:pPr>
            <a:endParaRPr lang="hu-HU" dirty="0"/>
          </a:p>
        </p:txBody>
      </p:sp>
      <p:pic>
        <p:nvPicPr>
          <p:cNvPr id="5122" name="Picture 2" descr="Képtalálat a következőre: „golgotavirá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5872" y="4311650"/>
            <a:ext cx="1317244" cy="182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414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1155146" y="4942495"/>
            <a:ext cx="8793875" cy="589320"/>
          </a:xfrm>
        </p:spPr>
        <p:txBody>
          <a:bodyPr/>
          <a:lstStyle/>
          <a:p>
            <a:r>
              <a:rPr lang="hu-HU" dirty="0" smtClean="0"/>
              <a:t>Elhívás és hazahívás</a:t>
            </a:r>
            <a:endParaRPr lang="hu-HU" dirty="0"/>
          </a:p>
        </p:txBody>
      </p:sp>
      <p:sp>
        <p:nvSpPr>
          <p:cNvPr id="6" name="Szövegdoboz 5"/>
          <p:cNvSpPr txBox="1"/>
          <p:nvPr/>
        </p:nvSpPr>
        <p:spPr>
          <a:xfrm flipH="1">
            <a:off x="1155146" y="1200267"/>
            <a:ext cx="8518849" cy="2862322"/>
          </a:xfrm>
          <a:prstGeom prst="rect">
            <a:avLst/>
          </a:prstGeom>
          <a:noFill/>
        </p:spPr>
        <p:txBody>
          <a:bodyPr wrap="square" rtlCol="0">
            <a:spAutoFit/>
          </a:bodyPr>
          <a:lstStyle/>
          <a:p>
            <a:r>
              <a:rPr lang="hu-HU" dirty="0" smtClean="0"/>
              <a:t>Most kezdek tanítvány lenni…</a:t>
            </a:r>
          </a:p>
          <a:p>
            <a:pPr marL="285750" indent="-285750">
              <a:buFont typeface="Wingdings" panose="05000000000000000000" pitchFamily="2" charset="2"/>
              <a:buChar char="§"/>
            </a:pPr>
            <a:endParaRPr lang="hu-HU" dirty="0" smtClean="0"/>
          </a:p>
          <a:p>
            <a:pPr marL="285750" indent="-285750">
              <a:buFont typeface="Wingdings" panose="05000000000000000000" pitchFamily="2" charset="2"/>
              <a:buChar char="§"/>
            </a:pPr>
            <a:r>
              <a:rPr lang="hu-HU" dirty="0" smtClean="0"/>
              <a:t>A látható és láthatatlan lények közül senki se féltékenykedjék rám, mert Jézus Krisztust elnyerem!</a:t>
            </a:r>
          </a:p>
          <a:p>
            <a:pPr marL="285750" indent="-285750">
              <a:buFont typeface="Wingdings" panose="05000000000000000000" pitchFamily="2" charset="2"/>
              <a:buChar char="§"/>
            </a:pPr>
            <a:r>
              <a:rPr lang="hu-HU" dirty="0" smtClean="0"/>
              <a:t>Akkor leszek igazán Jézus Krisztus tanítványa, amikor testemet sem látja majd a világ.</a:t>
            </a:r>
            <a:endParaRPr lang="hu-HU" dirty="0" smtClean="0"/>
          </a:p>
          <a:p>
            <a:pPr marL="285750" indent="-285750">
              <a:buFont typeface="Wingdings" panose="05000000000000000000" pitchFamily="2" charset="2"/>
              <a:buChar char="§"/>
            </a:pPr>
            <a:r>
              <a:rPr lang="hu-HU" dirty="0" smtClean="0"/>
              <a:t>Sértegetéseik közepette még inkább tanítvánnyá válok, de nem ezért igazulok meg.</a:t>
            </a:r>
          </a:p>
          <a:p>
            <a:pPr marL="285750" indent="-285750">
              <a:buFont typeface="Wingdings" panose="05000000000000000000" pitchFamily="2" charset="2"/>
              <a:buChar char="§"/>
            </a:pPr>
            <a:r>
              <a:rPr lang="hu-HU" dirty="0" smtClean="0"/>
              <a:t>Oda eljutva leszek ember. Engedjétek, hogy Istenem szenvedésének az utánzója legyek.</a:t>
            </a:r>
            <a:endParaRPr lang="hu-HU" dirty="0"/>
          </a:p>
        </p:txBody>
      </p:sp>
      <p:pic>
        <p:nvPicPr>
          <p:cNvPr id="4100" name="Picture 4" descr="Képtalálat a következőre: „golgotavirá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0405" y="1645920"/>
            <a:ext cx="1476963" cy="1768552"/>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p:cNvSpPr txBox="1"/>
          <p:nvPr/>
        </p:nvSpPr>
        <p:spPr>
          <a:xfrm>
            <a:off x="1155146" y="5531815"/>
            <a:ext cx="6812280" cy="461665"/>
          </a:xfrm>
          <a:prstGeom prst="rect">
            <a:avLst/>
          </a:prstGeom>
          <a:noFill/>
        </p:spPr>
        <p:txBody>
          <a:bodyPr wrap="square" rtlCol="0">
            <a:spAutoFit/>
          </a:bodyPr>
          <a:lstStyle/>
          <a:p>
            <a:r>
              <a:rPr lang="hu-HU" sz="2400" dirty="0" smtClean="0">
                <a:solidFill>
                  <a:schemeClr val="accent1">
                    <a:lumMod val="60000"/>
                    <a:lumOff val="40000"/>
                  </a:schemeClr>
                </a:solidFill>
              </a:rPr>
              <a:t>Bibliai szimbolika </a:t>
            </a:r>
            <a:r>
              <a:rPr lang="hu-HU" sz="2400" dirty="0" err="1" smtClean="0">
                <a:solidFill>
                  <a:schemeClr val="accent1">
                    <a:lumMod val="60000"/>
                    <a:lumOff val="40000"/>
                  </a:schemeClr>
                </a:solidFill>
              </a:rPr>
              <a:t>Ignatiosz</a:t>
            </a:r>
            <a:r>
              <a:rPr lang="hu-HU" sz="2400" dirty="0" smtClean="0">
                <a:solidFill>
                  <a:schemeClr val="accent1">
                    <a:lumMod val="60000"/>
                    <a:lumOff val="40000"/>
                  </a:schemeClr>
                </a:solidFill>
              </a:rPr>
              <a:t> mártíriumában</a:t>
            </a:r>
            <a:endParaRPr lang="hu-HU" sz="2400" dirty="0">
              <a:solidFill>
                <a:schemeClr val="accent1">
                  <a:lumMod val="60000"/>
                  <a:lumOff val="40000"/>
                </a:schemeClr>
              </a:solidFill>
            </a:endParaRPr>
          </a:p>
        </p:txBody>
      </p:sp>
    </p:spTree>
    <p:extLst>
      <p:ext uri="{BB962C8B-B14F-4D97-AF65-F5344CB8AC3E}">
        <p14:creationId xmlns:p14="http://schemas.microsoft.com/office/powerpoint/2010/main" val="2238286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Elhívás és hazahívás</a:t>
            </a:r>
            <a:endParaRPr lang="hu-HU" dirty="0"/>
          </a:p>
        </p:txBody>
      </p:sp>
      <p:sp>
        <p:nvSpPr>
          <p:cNvPr id="4" name="Szöveg helye 3"/>
          <p:cNvSpPr>
            <a:spLocks noGrp="1"/>
          </p:cNvSpPr>
          <p:nvPr>
            <p:ph type="body" sz="half" idx="2"/>
          </p:nvPr>
        </p:nvSpPr>
        <p:spPr>
          <a:xfrm>
            <a:off x="1072658" y="5536665"/>
            <a:ext cx="8825658" cy="493712"/>
          </a:xfrm>
        </p:spPr>
        <p:txBody>
          <a:bodyPr>
            <a:normAutofit/>
          </a:bodyPr>
          <a:lstStyle/>
          <a:p>
            <a:r>
              <a:rPr lang="hu-HU" sz="2400" dirty="0" smtClean="0"/>
              <a:t> </a:t>
            </a:r>
            <a:r>
              <a:rPr lang="hu-HU" sz="2400" dirty="0" smtClean="0"/>
              <a:t>Bibliai szimbolika </a:t>
            </a:r>
            <a:r>
              <a:rPr lang="hu-HU" sz="2400" dirty="0" err="1" smtClean="0"/>
              <a:t>Ignatiosz</a:t>
            </a:r>
            <a:r>
              <a:rPr lang="hu-HU" sz="2400" dirty="0" smtClean="0"/>
              <a:t> mártíriumában</a:t>
            </a:r>
            <a:endParaRPr lang="hu-HU" sz="2400" dirty="0"/>
          </a:p>
        </p:txBody>
      </p:sp>
      <p:pic>
        <p:nvPicPr>
          <p:cNvPr id="6146" name="Picture 2" descr="Képtalálat a következőre: „golgotavirá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759" y="4013962"/>
            <a:ext cx="2209673" cy="1522703"/>
          </a:xfrm>
          <a:prstGeom prst="rect">
            <a:avLst/>
          </a:prstGeom>
          <a:noFill/>
          <a:extLst>
            <a:ext uri="{909E8E84-426E-40DD-AFC4-6F175D3DCCD1}">
              <a14:hiddenFill xmlns:a14="http://schemas.microsoft.com/office/drawing/2010/main">
                <a:solidFill>
                  <a:srgbClr val="FFFFFF"/>
                </a:solidFill>
              </a14:hiddenFill>
            </a:ext>
          </a:extLst>
        </p:spPr>
      </p:pic>
      <p:sp>
        <p:nvSpPr>
          <p:cNvPr id="6" name="Szövegdoboz 5"/>
          <p:cNvSpPr txBox="1"/>
          <p:nvPr/>
        </p:nvSpPr>
        <p:spPr>
          <a:xfrm>
            <a:off x="1154954" y="1216152"/>
            <a:ext cx="7989046" cy="3139321"/>
          </a:xfrm>
          <a:prstGeom prst="rect">
            <a:avLst/>
          </a:prstGeom>
          <a:noFill/>
        </p:spPr>
        <p:txBody>
          <a:bodyPr wrap="square" rtlCol="0">
            <a:spAutoFit/>
          </a:bodyPr>
          <a:lstStyle/>
          <a:p>
            <a:r>
              <a:rPr lang="hu-HU" dirty="0"/>
              <a:t>Nektek könnyű az, amit tenni akartok, nekem azonban nehéz elnyerni Istent, ha nem lesztek kíméletesek irántam</a:t>
            </a:r>
            <a:r>
              <a:rPr lang="hu-HU" dirty="0" smtClean="0"/>
              <a:t>.</a:t>
            </a:r>
          </a:p>
          <a:p>
            <a:endParaRPr lang="hu-HU" dirty="0"/>
          </a:p>
          <a:p>
            <a:pPr marL="285750" indent="-285750">
              <a:buFont typeface="Wingdings" panose="05000000000000000000" pitchFamily="2" charset="2"/>
              <a:buChar char="§"/>
            </a:pPr>
            <a:r>
              <a:rPr lang="hu-HU" dirty="0" smtClean="0"/>
              <a:t>Önként </a:t>
            </a:r>
            <a:r>
              <a:rPr lang="hu-HU" dirty="0"/>
              <a:t>halok meg Istenért, ha meg nem akadályozzátok, jó szándékotokkal ne legyetek alkalmatlanok nekem</a:t>
            </a:r>
            <a:r>
              <a:rPr lang="hu-HU" dirty="0" smtClean="0"/>
              <a:t>!</a:t>
            </a:r>
          </a:p>
          <a:p>
            <a:pPr marL="285750" indent="-285750">
              <a:buFont typeface="Wingdings" panose="05000000000000000000" pitchFamily="2" charset="2"/>
              <a:buChar char="§"/>
            </a:pPr>
            <a:r>
              <a:rPr lang="hu-HU" dirty="0" smtClean="0"/>
              <a:t>Ha ugyanis hallgattok rólam, én Isten igéje leszek. Ha ellenben testem iránt viseltettek szeretettel, ismét emberi hanggá válok.</a:t>
            </a:r>
          </a:p>
          <a:p>
            <a:pPr marL="285750" indent="-285750">
              <a:buFont typeface="Wingdings" panose="05000000000000000000" pitchFamily="2" charset="2"/>
              <a:buChar char="§"/>
            </a:pPr>
            <a:r>
              <a:rPr lang="hu-HU" dirty="0" smtClean="0"/>
              <a:t>Isten gabonája vagyok, akit a vadállatok fogai őrölnek meg, hogy Krisztus tiszta kenyerének bizonyuljak.</a:t>
            </a:r>
            <a:endParaRPr lang="hu-HU" dirty="0" smtClean="0"/>
          </a:p>
          <a:p>
            <a:pPr marL="285750" indent="-285750">
              <a:buFont typeface="Wingdings" panose="05000000000000000000" pitchFamily="2" charset="2"/>
              <a:buChar char="§"/>
            </a:pPr>
            <a:endParaRPr lang="hu-HU" dirty="0" smtClean="0"/>
          </a:p>
          <a:p>
            <a:pPr marL="285750" indent="-285750">
              <a:buFont typeface="Wingdings" panose="05000000000000000000" pitchFamily="2" charset="2"/>
              <a:buChar char="§"/>
            </a:pPr>
            <a:endParaRPr lang="hu-HU" dirty="0" smtClean="0"/>
          </a:p>
        </p:txBody>
      </p:sp>
    </p:spTree>
    <p:extLst>
      <p:ext uri="{BB962C8B-B14F-4D97-AF65-F5344CB8AC3E}">
        <p14:creationId xmlns:p14="http://schemas.microsoft.com/office/powerpoint/2010/main" val="1496867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Elhívás és hazahívás</a:t>
            </a:r>
            <a:endParaRPr lang="hu-HU" dirty="0"/>
          </a:p>
        </p:txBody>
      </p:sp>
      <p:sp>
        <p:nvSpPr>
          <p:cNvPr id="4" name="Szöveg helye 3"/>
          <p:cNvSpPr>
            <a:spLocks noGrp="1"/>
          </p:cNvSpPr>
          <p:nvPr>
            <p:ph type="body" sz="half" idx="2"/>
          </p:nvPr>
        </p:nvSpPr>
        <p:spPr/>
        <p:txBody>
          <a:bodyPr>
            <a:normAutofit/>
          </a:bodyPr>
          <a:lstStyle/>
          <a:p>
            <a:r>
              <a:rPr lang="hu-HU" sz="2400" dirty="0" smtClean="0"/>
              <a:t>Bibliai szimbolika </a:t>
            </a:r>
            <a:r>
              <a:rPr lang="hu-HU" sz="2400" dirty="0" err="1" smtClean="0"/>
              <a:t>Ignatiosz</a:t>
            </a:r>
            <a:r>
              <a:rPr lang="hu-HU" sz="2400" dirty="0" smtClean="0"/>
              <a:t> mártíriumában</a:t>
            </a:r>
            <a:endParaRPr lang="hu-HU" sz="2400" dirty="0"/>
          </a:p>
        </p:txBody>
      </p:sp>
      <p:pic>
        <p:nvPicPr>
          <p:cNvPr id="7170" name="Picture 2" descr="Kapcsolódó ké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3351" y="3958780"/>
            <a:ext cx="1905000" cy="1704976"/>
          </a:xfrm>
          <a:prstGeom prst="rect">
            <a:avLst/>
          </a:prstGeom>
          <a:noFill/>
          <a:extLst>
            <a:ext uri="{909E8E84-426E-40DD-AFC4-6F175D3DCCD1}">
              <a14:hiddenFill xmlns:a14="http://schemas.microsoft.com/office/drawing/2010/main">
                <a:solidFill>
                  <a:srgbClr val="FFFFFF"/>
                </a:solidFill>
              </a14:hiddenFill>
            </a:ext>
          </a:extLst>
        </p:spPr>
      </p:pic>
      <p:sp>
        <p:nvSpPr>
          <p:cNvPr id="5" name="Szövegdoboz 4"/>
          <p:cNvSpPr txBox="1"/>
          <p:nvPr/>
        </p:nvSpPr>
        <p:spPr>
          <a:xfrm>
            <a:off x="1154954" y="1175124"/>
            <a:ext cx="8638397" cy="2862322"/>
          </a:xfrm>
          <a:prstGeom prst="rect">
            <a:avLst/>
          </a:prstGeom>
          <a:noFill/>
        </p:spPr>
        <p:txBody>
          <a:bodyPr wrap="square" rtlCol="0">
            <a:spAutoFit/>
          </a:bodyPr>
          <a:lstStyle/>
          <a:p>
            <a:r>
              <a:rPr lang="hu-HU" dirty="0" smtClean="0"/>
              <a:t>Jó a világból Istenhez lenyugodni, hogy benne keljek fel.</a:t>
            </a:r>
            <a:endParaRPr lang="hu-HU" dirty="0"/>
          </a:p>
          <a:p>
            <a:endParaRPr lang="hu-HU" dirty="0" smtClean="0"/>
          </a:p>
          <a:p>
            <a:pPr marL="285750" indent="-285750">
              <a:buFont typeface="Arial" panose="020B0604020202020204" pitchFamily="34" charset="0"/>
              <a:buChar char="•"/>
            </a:pPr>
            <a:r>
              <a:rPr lang="hu-HU" dirty="0" smtClean="0"/>
              <a:t>Szíriától Rómáig, szárazon és vízen, éjjel és nappal vadállatokkal küzdök, tíz leopárdhoz kötözve, azaz egy katonai osztaghoz, a jótékonyságra ezek csak rosszabbakká válnak.</a:t>
            </a:r>
          </a:p>
          <a:p>
            <a:pPr marL="285750" indent="-285750">
              <a:buFont typeface="Arial" panose="020B0604020202020204" pitchFamily="34" charset="0"/>
              <a:buChar char="•"/>
            </a:pPr>
            <a:r>
              <a:rPr lang="hu-HU" dirty="0" smtClean="0"/>
              <a:t>Örvendek a vadállato</a:t>
            </a:r>
            <a:r>
              <a:rPr lang="hu-HU" dirty="0" smtClean="0"/>
              <a:t>k fölött, melyek számomra készíttettek, kívánom, hogy röviden végezzenek velem. Csalogatni is fogom </a:t>
            </a:r>
            <a:r>
              <a:rPr lang="hu-HU" dirty="0"/>
              <a:t>ő</a:t>
            </a:r>
            <a:r>
              <a:rPr lang="hu-HU" dirty="0" smtClean="0"/>
              <a:t>ket, hogy gyorsan faljanak fel, nehogy – mint néhány esetben megtörtént – megijedve hozzám se érjenek. Ha netán maguktól nem akarnák, kényszeríteni fogom őket. Bocsássatok meg nekem, én tudom, mi használ nekem!</a:t>
            </a:r>
            <a:endParaRPr lang="hu-HU" dirty="0" smtClean="0"/>
          </a:p>
        </p:txBody>
      </p:sp>
    </p:spTree>
    <p:extLst>
      <p:ext uri="{BB962C8B-B14F-4D97-AF65-F5344CB8AC3E}">
        <p14:creationId xmlns:p14="http://schemas.microsoft.com/office/powerpoint/2010/main" val="160680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t>
            </a:r>
            <a:endParaRPr lang="hu-HU" dirty="0"/>
          </a:p>
        </p:txBody>
      </p:sp>
      <p:sp>
        <p:nvSpPr>
          <p:cNvPr id="3" name="Tartalom helye 2"/>
          <p:cNvSpPr>
            <a:spLocks noGrp="1"/>
          </p:cNvSpPr>
          <p:nvPr>
            <p:ph idx="1"/>
          </p:nvPr>
        </p:nvSpPr>
        <p:spPr/>
        <p:txBody>
          <a:bodyPr>
            <a:normAutofit/>
          </a:bodyPr>
          <a:lstStyle/>
          <a:p>
            <a:r>
              <a:rPr lang="hu-HU" sz="4000" dirty="0" smtClean="0">
                <a:solidFill>
                  <a:schemeClr val="accent6">
                    <a:lumMod val="50000"/>
                  </a:schemeClr>
                </a:solidFill>
              </a:rPr>
              <a:t>Egyedül Jézus Krisztus ügyel rá (a szíriai egyházra), és a ti szeretetetek…</a:t>
            </a:r>
            <a:endParaRPr lang="hu-HU" sz="4000" dirty="0" smtClean="0">
              <a:solidFill>
                <a:schemeClr val="accent6">
                  <a:lumMod val="50000"/>
                </a:schemeClr>
              </a:solidFill>
            </a:endParaRPr>
          </a:p>
        </p:txBody>
      </p:sp>
      <p:sp>
        <p:nvSpPr>
          <p:cNvPr id="4" name="Szöveg helye 3"/>
          <p:cNvSpPr>
            <a:spLocks noGrp="1"/>
          </p:cNvSpPr>
          <p:nvPr>
            <p:ph type="body" sz="half" idx="2"/>
          </p:nvPr>
        </p:nvSpPr>
        <p:spPr/>
        <p:txBody>
          <a:bodyPr/>
          <a:lstStyle/>
          <a:p>
            <a:r>
              <a:rPr lang="hu-HU" dirty="0" smtClean="0"/>
              <a:t> </a:t>
            </a:r>
            <a:endParaRPr lang="hu-HU" dirty="0"/>
          </a:p>
        </p:txBody>
      </p:sp>
      <p:pic>
        <p:nvPicPr>
          <p:cNvPr id="8194" name="Picture 2" descr="Kapcsolódó ké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54" y="1830832"/>
            <a:ext cx="2800350" cy="33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80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nácsterem">
  <a:themeElements>
    <a:clrScheme name="Tanácstere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Tanácstere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anácstere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6752</TotalTime>
  <Words>595</Words>
  <Application>Microsoft Office PowerPoint</Application>
  <PresentationFormat>Szélesvásznú</PresentationFormat>
  <Paragraphs>47</Paragraphs>
  <Slides>8</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8</vt:i4>
      </vt:variant>
    </vt:vector>
  </HeadingPairs>
  <TitlesOfParts>
    <vt:vector size="13" baseType="lpstr">
      <vt:lpstr>Arial</vt:lpstr>
      <vt:lpstr>Century Gothic</vt:lpstr>
      <vt:lpstr>Wingdings</vt:lpstr>
      <vt:lpstr>Wingdings 3</vt:lpstr>
      <vt:lpstr>Tanácsterem</vt:lpstr>
      <vt:lpstr>DEVICTUS VINCIT</vt:lpstr>
      <vt:lpstr>AZ ÜLDÖZÖTT KORAI KERESZTÉNYSÉG</vt:lpstr>
      <vt:lpstr>Ifj. Plinius (61-114) levele Traianus császárhoz</vt:lpstr>
      <vt:lpstr>Krisztus szabadosa - Ignatiosz</vt:lpstr>
      <vt:lpstr>Elhívás és hazahívás</vt:lpstr>
      <vt:lpstr>Elhívás és hazahívás</vt:lpstr>
      <vt:lpstr>Elhívás és hazahívás</vt:lpstr>
      <vt:lpstr>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DEVICTUS VINCIT</dc:title>
  <dc:creator>Felhasználó</dc:creator>
  <cp:lastModifiedBy>Felhasználó</cp:lastModifiedBy>
  <cp:revision>40</cp:revision>
  <dcterms:created xsi:type="dcterms:W3CDTF">2019-03-25T19:51:12Z</dcterms:created>
  <dcterms:modified xsi:type="dcterms:W3CDTF">2023-11-21T06:57:04Z</dcterms:modified>
</cp:coreProperties>
</file>