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44"/>
  </p:notesMasterIdLst>
  <p:sldIdLst>
    <p:sldId id="256" r:id="rId2"/>
    <p:sldId id="307" r:id="rId3"/>
    <p:sldId id="276" r:id="rId4"/>
    <p:sldId id="260" r:id="rId5"/>
    <p:sldId id="308" r:id="rId6"/>
    <p:sldId id="311" r:id="rId7"/>
    <p:sldId id="309" r:id="rId8"/>
    <p:sldId id="277" r:id="rId9"/>
    <p:sldId id="281" r:id="rId10"/>
    <p:sldId id="278" r:id="rId11"/>
    <p:sldId id="310" r:id="rId12"/>
    <p:sldId id="280" r:id="rId13"/>
    <p:sldId id="261" r:id="rId14"/>
    <p:sldId id="262" r:id="rId15"/>
    <p:sldId id="312" r:id="rId16"/>
    <p:sldId id="263" r:id="rId17"/>
    <p:sldId id="264" r:id="rId18"/>
    <p:sldId id="266" r:id="rId19"/>
    <p:sldId id="287" r:id="rId20"/>
    <p:sldId id="283" r:id="rId21"/>
    <p:sldId id="267" r:id="rId22"/>
    <p:sldId id="314" r:id="rId23"/>
    <p:sldId id="290" r:id="rId24"/>
    <p:sldId id="291" r:id="rId25"/>
    <p:sldId id="297" r:id="rId26"/>
    <p:sldId id="268" r:id="rId27"/>
    <p:sldId id="270" r:id="rId28"/>
    <p:sldId id="292" r:id="rId29"/>
    <p:sldId id="293" r:id="rId30"/>
    <p:sldId id="295" r:id="rId31"/>
    <p:sldId id="320" r:id="rId32"/>
    <p:sldId id="296" r:id="rId33"/>
    <p:sldId id="319" r:id="rId34"/>
    <p:sldId id="305" r:id="rId35"/>
    <p:sldId id="302" r:id="rId36"/>
    <p:sldId id="298" r:id="rId37"/>
    <p:sldId id="301" r:id="rId38"/>
    <p:sldId id="315" r:id="rId39"/>
    <p:sldId id="275" r:id="rId40"/>
    <p:sldId id="317" r:id="rId41"/>
    <p:sldId id="303" r:id="rId42"/>
    <p:sldId id="321"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70BE39-08A0-4B19-88E7-A5943617FDE3}" type="datetimeFigureOut">
              <a:rPr lang="hu-HU" smtClean="0"/>
              <a:t>2023. 10. 17.</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33060E-3C9A-4044-ADC1-CF704973D2F8}" type="slidenum">
              <a:rPr lang="hu-HU" smtClean="0"/>
              <a:t>‹#›</a:t>
            </a:fld>
            <a:endParaRPr lang="hu-HU"/>
          </a:p>
        </p:txBody>
      </p:sp>
    </p:spTree>
    <p:extLst>
      <p:ext uri="{BB962C8B-B14F-4D97-AF65-F5344CB8AC3E}">
        <p14:creationId xmlns:p14="http://schemas.microsoft.com/office/powerpoint/2010/main" val="290148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hu-HU"/>
              <a:t>Mintacím szerkesztése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096A66E3-DF0A-4869-A149-D5D5F0F8F710}" type="datetimeFigureOut">
              <a:rPr lang="hu-HU" smtClean="0"/>
              <a:t>2023. 10. 17.</a:t>
            </a:fld>
            <a:endParaRPr lang="hu-HU"/>
          </a:p>
        </p:txBody>
      </p:sp>
      <p:sp>
        <p:nvSpPr>
          <p:cNvPr id="5" name="Footer Placeholder 4"/>
          <p:cNvSpPr>
            <a:spLocks noGrp="1"/>
          </p:cNvSpPr>
          <p:nvPr>
            <p:ph type="ftr" sz="quarter" idx="11"/>
          </p:nvPr>
        </p:nvSpPr>
        <p:spPr>
          <a:xfrm>
            <a:off x="2396319" y="329308"/>
            <a:ext cx="3086292" cy="309201"/>
          </a:xfrm>
        </p:spPr>
        <p:txBody>
          <a:bodyPr/>
          <a:lstStyle/>
          <a:p>
            <a:endParaRPr lang="hu-HU"/>
          </a:p>
        </p:txBody>
      </p:sp>
      <p:sp>
        <p:nvSpPr>
          <p:cNvPr id="6" name="Slide Number Placeholder 5"/>
          <p:cNvSpPr>
            <a:spLocks noGrp="1"/>
          </p:cNvSpPr>
          <p:nvPr>
            <p:ph type="sldNum" sz="quarter" idx="12"/>
          </p:nvPr>
        </p:nvSpPr>
        <p:spPr>
          <a:xfrm>
            <a:off x="1434703" y="798973"/>
            <a:ext cx="802005" cy="503578"/>
          </a:xfrm>
        </p:spPr>
        <p:txBody>
          <a:bodyPr/>
          <a:lstStyle/>
          <a:p>
            <a:fld id="{9C2BF5CC-66CA-474D-AE91-9BFFDEB4BBCE}" type="slidenum">
              <a:rPr lang="hu-HU" smtClean="0"/>
              <a:t>‹#›</a:t>
            </a:fld>
            <a:endParaRPr lang="hu-HU"/>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755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096A66E3-DF0A-4869-A149-D5D5F0F8F710}" type="datetimeFigureOut">
              <a:rPr lang="hu-HU" smtClean="0"/>
              <a:t>2023. 10. 17.</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C2BF5CC-66CA-474D-AE91-9BFFDEB4BBCE}" type="slidenum">
              <a:rPr lang="hu-HU" smtClean="0"/>
              <a:t>‹#›</a:t>
            </a:fld>
            <a:endParaRPr lang="hu-HU"/>
          </a:p>
        </p:txBody>
      </p:sp>
    </p:spTree>
    <p:extLst>
      <p:ext uri="{BB962C8B-B14F-4D97-AF65-F5344CB8AC3E}">
        <p14:creationId xmlns:p14="http://schemas.microsoft.com/office/powerpoint/2010/main" val="301119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hu-HU"/>
              <a:t>Mintacím szerkesztése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096A66E3-DF0A-4869-A149-D5D5F0F8F710}" type="datetimeFigureOut">
              <a:rPr lang="hu-HU" smtClean="0"/>
              <a:t>2023. 10. 17.</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C2BF5CC-66CA-474D-AE91-9BFFDEB4BBCE}" type="slidenum">
              <a:rPr lang="hu-HU" smtClean="0"/>
              <a:t>‹#›</a:t>
            </a:fld>
            <a:endParaRPr lang="hu-HU"/>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679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096A66E3-DF0A-4869-A149-D5D5F0F8F710}" type="datetimeFigureOut">
              <a:rPr lang="hu-HU" smtClean="0"/>
              <a:t>2023. 10. 17.</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C2BF5CC-66CA-474D-AE91-9BFFDEB4BBCE}" type="slidenum">
              <a:rPr lang="hu-HU" smtClean="0"/>
              <a:t>‹#›</a:t>
            </a:fld>
            <a:endParaRPr lang="hu-HU"/>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704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hu-HU"/>
              <a:t>Mintacím szerkesztése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096A66E3-DF0A-4869-A149-D5D5F0F8F710}" type="datetimeFigureOut">
              <a:rPr lang="hu-HU" smtClean="0"/>
              <a:t>2023. 10. 17.</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C2BF5CC-66CA-474D-AE91-9BFFDEB4BBCE}" type="slidenum">
              <a:rPr lang="hu-HU" smtClean="0"/>
              <a:t>‹#›</a:t>
            </a:fld>
            <a:endParaRPr lang="hu-HU"/>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85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hu-HU"/>
              <a:t>Mintacím szerkesztése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096A66E3-DF0A-4869-A149-D5D5F0F8F710}" type="datetimeFigureOut">
              <a:rPr lang="hu-HU" smtClean="0"/>
              <a:t>2023. 10. 17.</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9C2BF5CC-66CA-474D-AE91-9BFFDEB4BBCE}" type="slidenum">
              <a:rPr lang="hu-HU" smtClean="0"/>
              <a:t>‹#›</a:t>
            </a:fld>
            <a:endParaRPr lang="hu-HU"/>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8356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hu-HU"/>
              <a:t>Mintacím szerkesztése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a:t>Mintaszöveg szerkesztése</a:t>
            </a:r>
          </a:p>
        </p:txBody>
      </p:sp>
      <p:sp>
        <p:nvSpPr>
          <p:cNvPr id="4" name="Content Placeholder 3"/>
          <p:cNvSpPr>
            <a:spLocks noGrp="1"/>
          </p:cNvSpPr>
          <p:nvPr>
            <p:ph sz="half" idx="2"/>
          </p:nvPr>
        </p:nvSpPr>
        <p:spPr>
          <a:xfrm>
            <a:off x="1443491" y="2824270"/>
            <a:ext cx="3125766" cy="2644457"/>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a:t>Mintaszöveg szerkesztése</a:t>
            </a:r>
          </a:p>
        </p:txBody>
      </p:sp>
      <p:sp>
        <p:nvSpPr>
          <p:cNvPr id="6" name="Content Placeholder 5"/>
          <p:cNvSpPr>
            <a:spLocks noGrp="1"/>
          </p:cNvSpPr>
          <p:nvPr>
            <p:ph sz="quarter" idx="4"/>
          </p:nvPr>
        </p:nvSpPr>
        <p:spPr>
          <a:xfrm>
            <a:off x="4889182" y="2821491"/>
            <a:ext cx="3125652" cy="263737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096A66E3-DF0A-4869-A149-D5D5F0F8F710}" type="datetimeFigureOut">
              <a:rPr lang="hu-HU" smtClean="0"/>
              <a:t>2023. 10. 17.</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9C2BF5CC-66CA-474D-AE91-9BFFDEB4BBCE}" type="slidenum">
              <a:rPr lang="hu-HU" smtClean="0"/>
              <a:t>‹#›</a:t>
            </a:fld>
            <a:endParaRPr lang="hu-HU"/>
          </a:p>
        </p:txBody>
      </p:sp>
    </p:spTree>
    <p:extLst>
      <p:ext uri="{BB962C8B-B14F-4D97-AF65-F5344CB8AC3E}">
        <p14:creationId xmlns:p14="http://schemas.microsoft.com/office/powerpoint/2010/main" val="75770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096A66E3-DF0A-4869-A149-D5D5F0F8F710}" type="datetimeFigureOut">
              <a:rPr lang="hu-HU" smtClean="0"/>
              <a:t>2023. 10. 17.</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9C2BF5CC-66CA-474D-AE91-9BFFDEB4BBCE}" type="slidenum">
              <a:rPr lang="hu-HU" smtClean="0"/>
              <a:t>‹#›</a:t>
            </a:fld>
            <a:endParaRPr lang="hu-HU"/>
          </a:p>
        </p:txBody>
      </p:sp>
    </p:spTree>
    <p:extLst>
      <p:ext uri="{BB962C8B-B14F-4D97-AF65-F5344CB8AC3E}">
        <p14:creationId xmlns:p14="http://schemas.microsoft.com/office/powerpoint/2010/main" val="270623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A66E3-DF0A-4869-A149-D5D5F0F8F710}" type="datetimeFigureOut">
              <a:rPr lang="hu-HU" smtClean="0"/>
              <a:t>2023. 10. 17.</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9C2BF5CC-66CA-474D-AE91-9BFFDEB4BBCE}" type="slidenum">
              <a:rPr lang="hu-HU" smtClean="0"/>
              <a:t>‹#›</a:t>
            </a:fld>
            <a:endParaRPr lang="hu-HU"/>
          </a:p>
        </p:txBody>
      </p:sp>
    </p:spTree>
    <p:extLst>
      <p:ext uri="{BB962C8B-B14F-4D97-AF65-F5344CB8AC3E}">
        <p14:creationId xmlns:p14="http://schemas.microsoft.com/office/powerpoint/2010/main" val="86901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hu-HU"/>
              <a:t>Mintacím szerkesztése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a:t>Mintaszöveg szerkesztése</a:t>
            </a:r>
          </a:p>
        </p:txBody>
      </p:sp>
      <p:sp>
        <p:nvSpPr>
          <p:cNvPr id="5" name="Date Placeholder 4"/>
          <p:cNvSpPr>
            <a:spLocks noGrp="1"/>
          </p:cNvSpPr>
          <p:nvPr>
            <p:ph type="dt" sz="half" idx="10"/>
          </p:nvPr>
        </p:nvSpPr>
        <p:spPr/>
        <p:txBody>
          <a:bodyPr/>
          <a:lstStyle/>
          <a:p>
            <a:fld id="{096A66E3-DF0A-4869-A149-D5D5F0F8F710}" type="datetimeFigureOut">
              <a:rPr lang="hu-HU" smtClean="0"/>
              <a:t>2023. 10. 17.</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9C2BF5CC-66CA-474D-AE91-9BFFDEB4BBCE}" type="slidenum">
              <a:rPr lang="hu-HU" smtClean="0"/>
              <a:t>‹#›</a:t>
            </a:fld>
            <a:endParaRPr lang="hu-HU"/>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770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u-HU"/>
              <a:t>Kép beszúrásához kattintson az ikonra</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a:t>Mintaszöveg szerkesztése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096A66E3-DF0A-4869-A149-D5D5F0F8F710}" type="datetimeFigureOut">
              <a:rPr lang="hu-HU" smtClean="0"/>
              <a:t>2023. 10. 17.</a:t>
            </a:fld>
            <a:endParaRPr lang="hu-HU"/>
          </a:p>
        </p:txBody>
      </p:sp>
      <p:sp>
        <p:nvSpPr>
          <p:cNvPr id="6" name="Footer Placeholder 5"/>
          <p:cNvSpPr>
            <a:spLocks noGrp="1"/>
          </p:cNvSpPr>
          <p:nvPr>
            <p:ph type="ftr" sz="quarter" idx="11"/>
          </p:nvPr>
        </p:nvSpPr>
        <p:spPr>
          <a:xfrm>
            <a:off x="1437530" y="318641"/>
            <a:ext cx="3251553" cy="320931"/>
          </a:xfrm>
        </p:spPr>
        <p:txBody>
          <a:bodyPr/>
          <a:lstStyle/>
          <a:p>
            <a:endParaRPr lang="hu-HU"/>
          </a:p>
        </p:txBody>
      </p:sp>
      <p:sp>
        <p:nvSpPr>
          <p:cNvPr id="7" name="Slide Number Placeholder 6"/>
          <p:cNvSpPr>
            <a:spLocks noGrp="1"/>
          </p:cNvSpPr>
          <p:nvPr>
            <p:ph type="sldNum" sz="quarter" idx="12"/>
          </p:nvPr>
        </p:nvSpPr>
        <p:spPr/>
        <p:txBody>
          <a:bodyPr/>
          <a:lstStyle/>
          <a:p>
            <a:fld id="{9C2BF5CC-66CA-474D-AE91-9BFFDEB4BBCE}" type="slidenum">
              <a:rPr lang="hu-HU" smtClean="0"/>
              <a:t>‹#›</a:t>
            </a:fld>
            <a:endParaRPr lang="hu-HU"/>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308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96A66E3-DF0A-4869-A149-D5D5F0F8F710}" type="datetimeFigureOut">
              <a:rPr lang="hu-HU" smtClean="0"/>
              <a:t>2023. 10. 17.</a:t>
            </a:fld>
            <a:endParaRPr lang="hu-HU"/>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9C2BF5CC-66CA-474D-AE91-9BFFDEB4BBCE}" type="slidenum">
              <a:rPr lang="hu-HU" smtClean="0"/>
              <a:t>‹#›</a:t>
            </a:fld>
            <a:endParaRPr lang="hu-HU"/>
          </a:p>
        </p:txBody>
      </p:sp>
    </p:spTree>
    <p:extLst>
      <p:ext uri="{BB962C8B-B14F-4D97-AF65-F5344CB8AC3E}">
        <p14:creationId xmlns:p14="http://schemas.microsoft.com/office/powerpoint/2010/main" val="1424344410"/>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115616" y="870051"/>
            <a:ext cx="7848871" cy="2541431"/>
          </a:xfrm>
        </p:spPr>
        <p:txBody>
          <a:bodyPr>
            <a:normAutofit/>
          </a:bodyPr>
          <a:lstStyle/>
          <a:p>
            <a:r>
              <a:rPr lang="hu-HU" dirty="0"/>
              <a:t>Istengyermekségünk</a:t>
            </a:r>
          </a:p>
        </p:txBody>
      </p:sp>
      <p:sp>
        <p:nvSpPr>
          <p:cNvPr id="3" name="Alcím 2"/>
          <p:cNvSpPr>
            <a:spLocks noGrp="1"/>
          </p:cNvSpPr>
          <p:nvPr>
            <p:ph type="subTitle" idx="1"/>
          </p:nvPr>
        </p:nvSpPr>
        <p:spPr>
          <a:xfrm>
            <a:off x="2411760" y="3514271"/>
            <a:ext cx="5603075" cy="1770003"/>
          </a:xfrm>
        </p:spPr>
        <p:txBody>
          <a:bodyPr>
            <a:normAutofit/>
          </a:bodyPr>
          <a:lstStyle/>
          <a:p>
            <a:r>
              <a:rPr lang="hu-HU" dirty="0"/>
              <a:t>Honnan jössz és hová mégy? (1Móz 16,7)</a:t>
            </a:r>
          </a:p>
          <a:p>
            <a:r>
              <a:rPr lang="hu-HU" dirty="0"/>
              <a:t>Evangélikus Biblikus Szabadegyetem</a:t>
            </a:r>
          </a:p>
          <a:p>
            <a:r>
              <a:rPr lang="hu-HU" dirty="0"/>
              <a:t>2023. október 17.</a:t>
            </a:r>
          </a:p>
          <a:p>
            <a:r>
              <a:rPr lang="hu-HU" dirty="0"/>
              <a:t>László Virgil</a:t>
            </a:r>
          </a:p>
        </p:txBody>
      </p:sp>
    </p:spTree>
    <p:extLst>
      <p:ext uri="{BB962C8B-B14F-4D97-AF65-F5344CB8AC3E}">
        <p14:creationId xmlns:p14="http://schemas.microsoft.com/office/powerpoint/2010/main" val="1576388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br>
              <a:rPr lang="hu-HU" dirty="0"/>
            </a:br>
            <a:endParaRPr lang="hu-HU" dirty="0"/>
          </a:p>
        </p:txBody>
      </p:sp>
      <p:sp>
        <p:nvSpPr>
          <p:cNvPr id="3" name="Tartalom helye 2"/>
          <p:cNvSpPr>
            <a:spLocks noGrp="1"/>
          </p:cNvSpPr>
          <p:nvPr>
            <p:ph idx="1"/>
          </p:nvPr>
        </p:nvSpPr>
        <p:spPr/>
        <p:txBody>
          <a:bodyPr>
            <a:normAutofit/>
          </a:bodyPr>
          <a:lstStyle/>
          <a:p>
            <a:pPr marL="0" indent="0" algn="just">
              <a:buNone/>
            </a:pPr>
            <a:r>
              <a:rPr lang="hu-HU" dirty="0"/>
              <a:t>Sehol nem beszél úgy az ÓSZ Istenről, mint atyáról, hogy az egyes hívő is így tekinthetne rá (kivétel talán a felkent király). Isten a közösség atyja. Ennek a létrejött kapcsolatnak mindig Isten  kiválasztó, megváltó szeretete az alapja. A hűtlen gyermekkel az irgalmas, bűnbánó gyermekének megbocsátani tudó atyai szeretet rendezi a helyzetet. </a:t>
            </a:r>
          </a:p>
        </p:txBody>
      </p:sp>
    </p:spTree>
    <p:extLst>
      <p:ext uri="{BB962C8B-B14F-4D97-AF65-F5344CB8AC3E}">
        <p14:creationId xmlns:p14="http://schemas.microsoft.com/office/powerpoint/2010/main" val="102535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472442A-71DA-6D9B-DE73-3A45B8DDA300}"/>
              </a:ext>
            </a:extLst>
          </p:cNvPr>
          <p:cNvSpPr>
            <a:spLocks noGrp="1"/>
          </p:cNvSpPr>
          <p:nvPr>
            <p:ph type="title"/>
          </p:nvPr>
        </p:nvSpPr>
        <p:spPr/>
        <p:txBody>
          <a:bodyPr/>
          <a:lstStyle/>
          <a:p>
            <a:r>
              <a:rPr lang="hu-HU" dirty="0" err="1"/>
              <a:t>Intertestamentális</a:t>
            </a:r>
            <a:r>
              <a:rPr lang="hu-HU" dirty="0"/>
              <a:t> kor</a:t>
            </a:r>
          </a:p>
        </p:txBody>
      </p:sp>
      <p:sp>
        <p:nvSpPr>
          <p:cNvPr id="3" name="Tartalom helye 2">
            <a:extLst>
              <a:ext uri="{FF2B5EF4-FFF2-40B4-BE49-F238E27FC236}">
                <a16:creationId xmlns:a16="http://schemas.microsoft.com/office/drawing/2014/main" id="{435C1A46-9F02-960A-4FBB-3EA3D621FE6D}"/>
              </a:ext>
            </a:extLst>
          </p:cNvPr>
          <p:cNvSpPr>
            <a:spLocks noGrp="1"/>
          </p:cNvSpPr>
          <p:nvPr>
            <p:ph idx="1"/>
          </p:nvPr>
        </p:nvSpPr>
        <p:spPr>
          <a:xfrm>
            <a:off x="539552" y="2015733"/>
            <a:ext cx="8064896" cy="3933547"/>
          </a:xfrm>
        </p:spPr>
        <p:txBody>
          <a:bodyPr/>
          <a:lstStyle/>
          <a:p>
            <a:r>
              <a:rPr lang="hu-HU" dirty="0" err="1"/>
              <a:t>Deuterokanonikus</a:t>
            </a:r>
            <a:r>
              <a:rPr lang="hu-HU" dirty="0"/>
              <a:t> irodalom</a:t>
            </a:r>
          </a:p>
          <a:p>
            <a:r>
              <a:rPr lang="hu-HU" dirty="0" err="1"/>
              <a:t>Pszeudepigráf</a:t>
            </a:r>
            <a:r>
              <a:rPr lang="hu-HU" dirty="0"/>
              <a:t> irodalom</a:t>
            </a:r>
          </a:p>
          <a:p>
            <a:r>
              <a:rPr lang="hu-HU" dirty="0" err="1"/>
              <a:t>Qumrán</a:t>
            </a:r>
            <a:endParaRPr lang="hu-HU" dirty="0"/>
          </a:p>
          <a:p>
            <a:r>
              <a:rPr lang="hu-HU" dirty="0" err="1"/>
              <a:t>Josephus</a:t>
            </a:r>
            <a:endParaRPr lang="hu-HU" dirty="0"/>
          </a:p>
          <a:p>
            <a:r>
              <a:rPr lang="hu-HU" dirty="0"/>
              <a:t>Philón</a:t>
            </a:r>
          </a:p>
        </p:txBody>
      </p:sp>
    </p:spTree>
    <p:extLst>
      <p:ext uri="{BB962C8B-B14F-4D97-AF65-F5344CB8AC3E}">
        <p14:creationId xmlns:p14="http://schemas.microsoft.com/office/powerpoint/2010/main" val="2445686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Az ÚSZ sokszínűsége</a:t>
            </a:r>
          </a:p>
        </p:txBody>
      </p:sp>
      <p:sp>
        <p:nvSpPr>
          <p:cNvPr id="3" name="Tartalom helye 2"/>
          <p:cNvSpPr>
            <a:spLocks noGrp="1"/>
          </p:cNvSpPr>
          <p:nvPr>
            <p:ph idx="1"/>
          </p:nvPr>
        </p:nvSpPr>
        <p:spPr/>
        <p:txBody>
          <a:bodyPr/>
          <a:lstStyle/>
          <a:p>
            <a:pPr marL="0" indent="0">
              <a:buNone/>
            </a:pPr>
            <a:endParaRPr lang="hu-HU" dirty="0"/>
          </a:p>
          <a:p>
            <a:r>
              <a:rPr lang="hu-HU" dirty="0"/>
              <a:t>Páli modell</a:t>
            </a:r>
          </a:p>
          <a:p>
            <a:r>
              <a:rPr lang="hu-HU" dirty="0"/>
              <a:t>Jánosi modell</a:t>
            </a:r>
          </a:p>
          <a:p>
            <a:r>
              <a:rPr lang="hu-HU" dirty="0"/>
              <a:t>Mátéi modell</a:t>
            </a:r>
          </a:p>
          <a:p>
            <a:r>
              <a:rPr lang="hu-HU" dirty="0"/>
              <a:t>Feltámadás modell</a:t>
            </a:r>
          </a:p>
          <a:p>
            <a:r>
              <a:rPr lang="hu-HU"/>
              <a:t>Egyetemes modell</a:t>
            </a:r>
            <a:endParaRPr lang="hu-HU" dirty="0"/>
          </a:p>
        </p:txBody>
      </p:sp>
    </p:spTree>
    <p:extLst>
      <p:ext uri="{BB962C8B-B14F-4D97-AF65-F5344CB8AC3E}">
        <p14:creationId xmlns:p14="http://schemas.microsoft.com/office/powerpoint/2010/main" val="4082956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Pál: örökbefogadás</a:t>
            </a:r>
          </a:p>
        </p:txBody>
      </p:sp>
      <p:sp>
        <p:nvSpPr>
          <p:cNvPr id="3" name="Tartalom helye 2"/>
          <p:cNvSpPr>
            <a:spLocks noGrp="1"/>
          </p:cNvSpPr>
          <p:nvPr>
            <p:ph idx="1"/>
          </p:nvPr>
        </p:nvSpPr>
        <p:spPr>
          <a:xfrm>
            <a:off x="899592" y="2015733"/>
            <a:ext cx="7560839" cy="3789531"/>
          </a:xfrm>
        </p:spPr>
        <p:txBody>
          <a:bodyPr>
            <a:normAutofit/>
          </a:bodyPr>
          <a:lstStyle/>
          <a:p>
            <a:pPr algn="just"/>
            <a:r>
              <a:rPr lang="hu-HU" dirty="0"/>
              <a:t>A „</a:t>
            </a:r>
            <a:r>
              <a:rPr lang="hu-HU" i="1" dirty="0" err="1"/>
              <a:t>hüiothesia</a:t>
            </a:r>
            <a:r>
              <a:rPr lang="hu-HU" dirty="0"/>
              <a:t>” fogalma:  fiúvá tétel, fogadott fiúság.</a:t>
            </a:r>
          </a:p>
          <a:p>
            <a:pPr marL="0" indent="0" algn="just">
              <a:buNone/>
            </a:pPr>
            <a:r>
              <a:rPr lang="hu-HU" dirty="0"/>
              <a:t>Ez a kifejezés nem fordul elő sem a Septuagintában, sem a kortárs zsidó irodalomban. Csak a (görög) római jogban ismeretes, a zsidóban nem.</a:t>
            </a:r>
          </a:p>
          <a:p>
            <a:pPr marL="0" indent="0" algn="just">
              <a:buNone/>
            </a:pPr>
            <a:r>
              <a:rPr lang="hu-HU" dirty="0"/>
              <a:t>Ugyanakkor Rómában természetszerűleg, </a:t>
            </a:r>
            <a:r>
              <a:rPr lang="hu-HU" dirty="0" err="1"/>
              <a:t>Efezusban</a:t>
            </a:r>
            <a:r>
              <a:rPr lang="hu-HU" dirty="0"/>
              <a:t> pedig, </a:t>
            </a:r>
            <a:r>
              <a:rPr lang="hu-HU" dirty="0" err="1"/>
              <a:t>Asia</a:t>
            </a:r>
            <a:r>
              <a:rPr lang="hu-HU" dirty="0"/>
              <a:t> Minor legnagyobb  városában szintén ismerték a római jogot. </a:t>
            </a:r>
            <a:r>
              <a:rPr lang="hu-HU" dirty="0" err="1"/>
              <a:t>Galácia</a:t>
            </a:r>
            <a:r>
              <a:rPr lang="hu-HU" dirty="0"/>
              <a:t> is kellőképpen </a:t>
            </a:r>
            <a:r>
              <a:rPr lang="hu-HU" dirty="0" err="1"/>
              <a:t>romanizált</a:t>
            </a:r>
            <a:r>
              <a:rPr lang="hu-HU" dirty="0"/>
              <a:t> volt.  Pál, aki római polgárként született (ApCsel 22,28), jól ismerte és alkalmazta a római jogot (ApCsel 25,10-12). </a:t>
            </a:r>
          </a:p>
          <a:p>
            <a:pPr marL="0" indent="0">
              <a:buNone/>
            </a:pPr>
            <a:endParaRPr lang="hu-HU" dirty="0"/>
          </a:p>
        </p:txBody>
      </p:sp>
    </p:spTree>
    <p:extLst>
      <p:ext uri="{BB962C8B-B14F-4D97-AF65-F5344CB8AC3E}">
        <p14:creationId xmlns:p14="http://schemas.microsoft.com/office/powerpoint/2010/main" val="2529930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9512" y="1844824"/>
            <a:ext cx="8784976" cy="4281339"/>
          </a:xfrm>
        </p:spPr>
        <p:txBody>
          <a:bodyPr>
            <a:normAutofit fontScale="92500" lnSpcReduction="10000"/>
          </a:bodyPr>
          <a:lstStyle/>
          <a:p>
            <a:pPr algn="just"/>
            <a:r>
              <a:rPr lang="hu-HU" dirty="0"/>
              <a:t>Róm 8,15: „Mert nem a szolgaság lelkét kaptátok, hogy ismét féljetek, hanem a fiúság Lelkét kaptátok, aki által kiáltjuk: „</a:t>
            </a:r>
            <a:r>
              <a:rPr lang="hu-HU" dirty="0" err="1"/>
              <a:t>Abbá</a:t>
            </a:r>
            <a:r>
              <a:rPr lang="hu-HU" dirty="0"/>
              <a:t>, Atya!”” (</a:t>
            </a:r>
            <a:r>
              <a:rPr lang="hu-HU" i="1" dirty="0" err="1"/>
              <a:t>elabete</a:t>
            </a:r>
            <a:r>
              <a:rPr lang="hu-HU" i="1" dirty="0"/>
              <a:t> </a:t>
            </a:r>
            <a:r>
              <a:rPr lang="hu-HU" i="1" dirty="0" err="1"/>
              <a:t>pneuman</a:t>
            </a:r>
            <a:r>
              <a:rPr lang="hu-HU" i="1" dirty="0"/>
              <a:t> </a:t>
            </a:r>
            <a:r>
              <a:rPr lang="hu-HU" i="1" dirty="0" err="1"/>
              <a:t>hüiothesias</a:t>
            </a:r>
            <a:r>
              <a:rPr lang="hu-HU" dirty="0"/>
              <a:t>)</a:t>
            </a:r>
          </a:p>
          <a:p>
            <a:pPr algn="just"/>
            <a:r>
              <a:rPr lang="hu-HU" dirty="0"/>
              <a:t>Róm 8,23: „De nem csak ez a világ, hanem még azok is, akik a Lélek első zsengéjét kapták, mi magunk is sóhajtozunk magunkban, várva a fiúságra, testünk megváltására.” (</a:t>
            </a:r>
            <a:r>
              <a:rPr lang="hu-HU" i="1" dirty="0" err="1"/>
              <a:t>hüiothesian</a:t>
            </a:r>
            <a:r>
              <a:rPr lang="hu-HU" i="1" dirty="0"/>
              <a:t> </a:t>
            </a:r>
            <a:r>
              <a:rPr lang="hu-HU" i="1" dirty="0" err="1"/>
              <a:t>apekdekhómenoi</a:t>
            </a:r>
            <a:r>
              <a:rPr lang="hu-HU" dirty="0"/>
              <a:t>)</a:t>
            </a:r>
          </a:p>
          <a:p>
            <a:pPr algn="just"/>
            <a:r>
              <a:rPr lang="hu-HU" dirty="0"/>
              <a:t>Róm 9,4: „akik </a:t>
            </a:r>
            <a:r>
              <a:rPr lang="hu-HU" dirty="0" err="1"/>
              <a:t>izráeliták</a:t>
            </a:r>
            <a:r>
              <a:rPr lang="hu-HU" dirty="0"/>
              <a:t>, akiké a fiúság és a dicsőség, a szövetségek és a törvényadás, az istentisztelet és az ígéretek,” (</a:t>
            </a:r>
            <a:r>
              <a:rPr lang="hu-HU" i="1" dirty="0"/>
              <a:t>hón hé </a:t>
            </a:r>
            <a:r>
              <a:rPr lang="hu-HU" i="1" dirty="0" err="1"/>
              <a:t>hüiothesia</a:t>
            </a:r>
            <a:r>
              <a:rPr lang="hu-HU" dirty="0"/>
              <a:t>)</a:t>
            </a:r>
          </a:p>
          <a:p>
            <a:pPr algn="just"/>
            <a:r>
              <a:rPr lang="hu-HU" dirty="0"/>
              <a:t>Gal 4,5: „hogy a törvény alatt levőket megváltsa, hogy Isten fiaivá legyünk.”  szó szerint: hogy elnyerjük a fogadott fiúságot. (</a:t>
            </a:r>
            <a:r>
              <a:rPr lang="hu-HU" i="1" dirty="0" err="1"/>
              <a:t>hina</a:t>
            </a:r>
            <a:r>
              <a:rPr lang="hu-HU" i="1" dirty="0"/>
              <a:t> </a:t>
            </a:r>
            <a:r>
              <a:rPr lang="hu-HU" i="1" dirty="0" err="1"/>
              <a:t>tén</a:t>
            </a:r>
            <a:r>
              <a:rPr lang="hu-HU" i="1" dirty="0"/>
              <a:t> </a:t>
            </a:r>
            <a:r>
              <a:rPr lang="hu-HU" i="1" dirty="0" err="1"/>
              <a:t>hüiothesian</a:t>
            </a:r>
            <a:r>
              <a:rPr lang="hu-HU" i="1" dirty="0"/>
              <a:t> </a:t>
            </a:r>
            <a:r>
              <a:rPr lang="hu-HU" i="1" dirty="0" err="1"/>
              <a:t>apolabómen</a:t>
            </a:r>
            <a:r>
              <a:rPr lang="hu-HU" dirty="0"/>
              <a:t>)</a:t>
            </a:r>
          </a:p>
          <a:p>
            <a:pPr algn="just"/>
            <a:r>
              <a:rPr lang="hu-HU" dirty="0" err="1"/>
              <a:t>Ef</a:t>
            </a:r>
            <a:r>
              <a:rPr lang="hu-HU" dirty="0"/>
              <a:t> 1,5: „Előre el is határozta, hogy fiaivá fogad minket Jézus Krisztus által, akarata és tetszése szerint,” (</a:t>
            </a:r>
            <a:r>
              <a:rPr lang="hu-HU" i="1" dirty="0" err="1"/>
              <a:t>proorisas</a:t>
            </a:r>
            <a:r>
              <a:rPr lang="hu-HU" i="1" dirty="0"/>
              <a:t> </a:t>
            </a:r>
            <a:r>
              <a:rPr lang="hu-HU" i="1" dirty="0" err="1"/>
              <a:t>hémas</a:t>
            </a:r>
            <a:r>
              <a:rPr lang="hu-HU" i="1" dirty="0"/>
              <a:t> </a:t>
            </a:r>
            <a:r>
              <a:rPr lang="hu-HU" i="1" dirty="0" err="1"/>
              <a:t>eis</a:t>
            </a:r>
            <a:r>
              <a:rPr lang="hu-HU" i="1" dirty="0"/>
              <a:t> </a:t>
            </a:r>
            <a:r>
              <a:rPr lang="hu-HU" i="1" dirty="0" err="1"/>
              <a:t>hüiothesian</a:t>
            </a:r>
            <a:r>
              <a:rPr lang="hu-HU" dirty="0"/>
              <a:t>)</a:t>
            </a:r>
          </a:p>
        </p:txBody>
      </p:sp>
    </p:spTree>
    <p:extLst>
      <p:ext uri="{BB962C8B-B14F-4D97-AF65-F5344CB8AC3E}">
        <p14:creationId xmlns:p14="http://schemas.microsoft.com/office/powerpoint/2010/main" val="4069068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82AE297-5A7F-A83A-311D-4E9C0D37F549}"/>
              </a:ext>
            </a:extLst>
          </p:cNvPr>
          <p:cNvSpPr>
            <a:spLocks noGrp="1"/>
          </p:cNvSpPr>
          <p:nvPr>
            <p:ph type="title"/>
          </p:nvPr>
        </p:nvSpPr>
        <p:spPr>
          <a:xfrm>
            <a:off x="971600" y="804521"/>
            <a:ext cx="7416823" cy="896288"/>
          </a:xfrm>
        </p:spPr>
        <p:txBody>
          <a:bodyPr/>
          <a:lstStyle/>
          <a:p>
            <a:r>
              <a:rPr lang="hu-HU" dirty="0"/>
              <a:t>Az örökbefogadás egykor és ma</a:t>
            </a:r>
          </a:p>
        </p:txBody>
      </p:sp>
      <p:sp>
        <p:nvSpPr>
          <p:cNvPr id="3" name="Tartalom helye 2">
            <a:extLst>
              <a:ext uri="{FF2B5EF4-FFF2-40B4-BE49-F238E27FC236}">
                <a16:creationId xmlns:a16="http://schemas.microsoft.com/office/drawing/2014/main" id="{71921DC9-F9EA-09F9-C686-4536B385B65A}"/>
              </a:ext>
            </a:extLst>
          </p:cNvPr>
          <p:cNvSpPr>
            <a:spLocks noGrp="1"/>
          </p:cNvSpPr>
          <p:nvPr>
            <p:ph idx="1"/>
          </p:nvPr>
        </p:nvSpPr>
        <p:spPr>
          <a:xfrm>
            <a:off x="323528" y="2015733"/>
            <a:ext cx="8568952" cy="3789531"/>
          </a:xfrm>
        </p:spPr>
        <p:txBody>
          <a:bodyPr>
            <a:normAutofit fontScale="77500" lnSpcReduction="20000"/>
          </a:bodyPr>
          <a:lstStyle/>
          <a:p>
            <a:r>
              <a:rPr lang="hu-HU" dirty="0"/>
              <a:t>Az örökbefogadás mint jogintézmény hosszú időre eltűnt az európai jogrendszerekből a római birodalom bukásával. A reformáció idején sem volt ilyen.  A kontinensen csak az 1804-es francia polgári törvénykönyv, az Egyesült királyságban az 1930-as </a:t>
            </a:r>
            <a:r>
              <a:rPr lang="hu-HU" dirty="0" err="1"/>
              <a:t>Adoption</a:t>
            </a:r>
            <a:r>
              <a:rPr lang="hu-HU" dirty="0"/>
              <a:t> </a:t>
            </a:r>
            <a:r>
              <a:rPr lang="hu-HU" dirty="0" err="1"/>
              <a:t>Act</a:t>
            </a:r>
            <a:r>
              <a:rPr lang="hu-HU" dirty="0"/>
              <a:t> vezeti be újra először.  Az USA-ban:  Massachusettsben az 1851-es  </a:t>
            </a:r>
            <a:r>
              <a:rPr lang="hu-HU" dirty="0" err="1"/>
              <a:t>Adoption</a:t>
            </a:r>
            <a:r>
              <a:rPr lang="hu-HU" dirty="0"/>
              <a:t> of </a:t>
            </a:r>
            <a:r>
              <a:rPr lang="hu-HU" dirty="0" err="1"/>
              <a:t>Children</a:t>
            </a:r>
            <a:r>
              <a:rPr lang="hu-HU" dirty="0"/>
              <a:t> </a:t>
            </a:r>
            <a:r>
              <a:rPr lang="hu-HU" dirty="0" err="1"/>
              <a:t>Act</a:t>
            </a:r>
            <a:r>
              <a:rPr lang="hu-HU" dirty="0"/>
              <a:t> az első. Magyarországon az 1877. évi XX. törvénycikk a gyámsági és gondnoksági ügyek rendezéséről szabályozta.</a:t>
            </a:r>
          </a:p>
          <a:p>
            <a:r>
              <a:rPr lang="hu-HU" dirty="0"/>
              <a:t>A jelenleg hatályos magyar jogszabály 2013. évi V. törvény a Polgári Törvénykönyvről erről expressis verbis így rendelkezik: </a:t>
            </a:r>
          </a:p>
          <a:p>
            <a:pPr marL="0" indent="0">
              <a:buNone/>
            </a:pPr>
            <a:r>
              <a:rPr lang="hu-HU" dirty="0"/>
              <a:t>4:119. § [Az örökbefogadás célja]</a:t>
            </a:r>
          </a:p>
          <a:p>
            <a:pPr marL="0" indent="0">
              <a:buNone/>
            </a:pPr>
            <a:r>
              <a:rPr lang="hu-HU" dirty="0"/>
              <a:t>(1) Az örökbefogadás az örökbefogadó, annak rokonai és az örökbe fogadott gyermek között rokoni kapcsolatot létesít az örökbefogadott gyermek családban történő nevelkedése érdekében.</a:t>
            </a:r>
          </a:p>
          <a:p>
            <a:pPr marL="0" indent="0">
              <a:buNone/>
            </a:pPr>
            <a:r>
              <a:rPr lang="hu-HU" dirty="0"/>
              <a:t>(2) Örökbe fogadni kiskorú gyermeket lehet.</a:t>
            </a:r>
          </a:p>
          <a:p>
            <a:endParaRPr lang="hu-HU" dirty="0"/>
          </a:p>
        </p:txBody>
      </p:sp>
    </p:spTree>
    <p:extLst>
      <p:ext uri="{BB962C8B-B14F-4D97-AF65-F5344CB8AC3E}">
        <p14:creationId xmlns:p14="http://schemas.microsoft.com/office/powerpoint/2010/main" val="1390885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az örökbefogadás és öröklési jogi hatásai </a:t>
            </a:r>
          </a:p>
        </p:txBody>
      </p:sp>
      <p:sp>
        <p:nvSpPr>
          <p:cNvPr id="3" name="Tartalom helye 2"/>
          <p:cNvSpPr>
            <a:spLocks noGrp="1"/>
          </p:cNvSpPr>
          <p:nvPr>
            <p:ph idx="1"/>
          </p:nvPr>
        </p:nvSpPr>
        <p:spPr>
          <a:xfrm>
            <a:off x="323528" y="2015733"/>
            <a:ext cx="8568951" cy="3933547"/>
          </a:xfrm>
        </p:spPr>
        <p:txBody>
          <a:bodyPr>
            <a:normAutofit/>
          </a:bodyPr>
          <a:lstStyle/>
          <a:p>
            <a:pPr marL="0" indent="0" algn="just">
              <a:buNone/>
            </a:pPr>
            <a:r>
              <a:rPr lang="hu-HU" dirty="0"/>
              <a:t>Róm 8,14-17: </a:t>
            </a:r>
            <a:r>
              <a:rPr lang="hu-HU" baseline="30000" dirty="0"/>
              <a:t>14</a:t>
            </a:r>
            <a:r>
              <a:rPr lang="hu-HU" dirty="0"/>
              <a:t>Akiket pedig Isten Lelke vezérel, azok Isten fiai. </a:t>
            </a:r>
            <a:r>
              <a:rPr lang="hu-HU" baseline="30000" dirty="0"/>
              <a:t>15</a:t>
            </a:r>
            <a:r>
              <a:rPr lang="hu-HU" dirty="0"/>
              <a:t>Mert nem a szolgaság lelkét kaptátok, hogy ismét féljetek, hanem a fiúság Lelkét kaptátok, aki által kiáltjuk: „</a:t>
            </a:r>
            <a:r>
              <a:rPr lang="hu-HU" dirty="0" err="1"/>
              <a:t>Abbá</a:t>
            </a:r>
            <a:r>
              <a:rPr lang="hu-HU" dirty="0"/>
              <a:t>, Atya!” </a:t>
            </a:r>
            <a:r>
              <a:rPr lang="hu-HU" baseline="30000" dirty="0"/>
              <a:t>16</a:t>
            </a:r>
            <a:r>
              <a:rPr lang="hu-HU" dirty="0"/>
              <a:t>Maga a Lélek tesz bizonyságot a mi lelkünkkel együtt arról, hogy valóban Isten gyermekei vagyunk. </a:t>
            </a:r>
            <a:r>
              <a:rPr lang="hu-HU" baseline="30000" dirty="0"/>
              <a:t>17</a:t>
            </a:r>
            <a:r>
              <a:rPr lang="hu-HU" dirty="0"/>
              <a:t>Ha pedig gyermekek, akkor örökösök is: örökösei Istennek és örököstársai Krisztusnak, ha vele együtt szenvedünk, hogy vele együtt meg is dicsőüljünk.”</a:t>
            </a:r>
          </a:p>
          <a:p>
            <a:pPr marL="0" indent="0" algn="just">
              <a:buNone/>
            </a:pPr>
            <a:endParaRPr lang="hu-HU" dirty="0"/>
          </a:p>
        </p:txBody>
      </p:sp>
    </p:spTree>
    <p:extLst>
      <p:ext uri="{BB962C8B-B14F-4D97-AF65-F5344CB8AC3E}">
        <p14:creationId xmlns:p14="http://schemas.microsoft.com/office/powerpoint/2010/main" val="1991248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Az örökbefogadás a római jogban</a:t>
            </a:r>
          </a:p>
        </p:txBody>
      </p:sp>
      <p:sp>
        <p:nvSpPr>
          <p:cNvPr id="3" name="Tartalom helye 2"/>
          <p:cNvSpPr>
            <a:spLocks noGrp="1"/>
          </p:cNvSpPr>
          <p:nvPr>
            <p:ph idx="1"/>
          </p:nvPr>
        </p:nvSpPr>
        <p:spPr>
          <a:xfrm>
            <a:off x="431540" y="2060848"/>
            <a:ext cx="8280920" cy="3888432"/>
          </a:xfrm>
        </p:spPr>
        <p:txBody>
          <a:bodyPr>
            <a:normAutofit/>
          </a:bodyPr>
          <a:lstStyle/>
          <a:p>
            <a:pPr algn="just"/>
            <a:r>
              <a:rPr lang="hu-HU" i="1" dirty="0" err="1"/>
              <a:t>Pater</a:t>
            </a:r>
            <a:r>
              <a:rPr lang="hu-HU" i="1" dirty="0"/>
              <a:t> </a:t>
            </a:r>
            <a:r>
              <a:rPr lang="hu-HU" i="1" dirty="0" err="1"/>
              <a:t>familias</a:t>
            </a:r>
            <a:r>
              <a:rPr lang="hu-HU" dirty="0"/>
              <a:t>: a családfő.</a:t>
            </a:r>
            <a:r>
              <a:rPr lang="hu-HU" i="1" dirty="0"/>
              <a:t>  </a:t>
            </a:r>
          </a:p>
          <a:p>
            <a:pPr algn="just"/>
            <a:r>
              <a:rPr lang="hu-HU" i="1" dirty="0"/>
              <a:t>Patria </a:t>
            </a:r>
            <a:r>
              <a:rPr lang="hu-HU" i="1" dirty="0" err="1"/>
              <a:t>potestas</a:t>
            </a:r>
            <a:r>
              <a:rPr lang="hu-HU" dirty="0"/>
              <a:t>: apai hatalom. A családfőnek a családjához tartozó szabad személyek fölötti teljes magánjogi uralma. (Beleértve: </a:t>
            </a:r>
            <a:r>
              <a:rPr lang="hu-HU" dirty="0" err="1"/>
              <a:t>ius</a:t>
            </a:r>
            <a:r>
              <a:rPr lang="hu-HU" dirty="0"/>
              <a:t> vitae </a:t>
            </a:r>
            <a:r>
              <a:rPr lang="hu-HU" dirty="0" err="1"/>
              <a:t>necisque</a:t>
            </a:r>
            <a:r>
              <a:rPr lang="hu-HU" dirty="0"/>
              <a:t>.)</a:t>
            </a:r>
          </a:p>
          <a:p>
            <a:pPr algn="just"/>
            <a:r>
              <a:rPr lang="hu-HU" i="1" dirty="0" err="1"/>
              <a:t>Sui</a:t>
            </a:r>
            <a:r>
              <a:rPr lang="hu-HU" i="1" dirty="0"/>
              <a:t> </a:t>
            </a:r>
            <a:r>
              <a:rPr lang="hu-HU" i="1" dirty="0" err="1"/>
              <a:t>iuris</a:t>
            </a:r>
            <a:r>
              <a:rPr lang="hu-HU" i="1" dirty="0"/>
              <a:t> – </a:t>
            </a:r>
            <a:r>
              <a:rPr lang="hu-HU" i="1" dirty="0" err="1"/>
              <a:t>alieni</a:t>
            </a:r>
            <a:r>
              <a:rPr lang="hu-HU" i="1" dirty="0"/>
              <a:t> </a:t>
            </a:r>
            <a:r>
              <a:rPr lang="hu-HU" i="1" dirty="0" err="1"/>
              <a:t>iuris</a:t>
            </a:r>
            <a:r>
              <a:rPr lang="hu-HU" dirty="0"/>
              <a:t> önjogú/sajátjogú – apai vagy férji hatalom alatt álló</a:t>
            </a:r>
          </a:p>
          <a:p>
            <a:pPr marL="0" indent="0" algn="just">
              <a:buNone/>
            </a:pPr>
            <a:r>
              <a:rPr lang="hu-HU" dirty="0"/>
              <a:t>Egész más okból és másképp fogadtak örökbe, mint ma.</a:t>
            </a:r>
          </a:p>
          <a:p>
            <a:pPr marL="0" indent="0" algn="just">
              <a:buNone/>
            </a:pPr>
            <a:r>
              <a:rPr lang="hu-HU" dirty="0"/>
              <a:t>Valaki elhagyta a családját és egy másik család részévé vált. </a:t>
            </a:r>
          </a:p>
          <a:p>
            <a:pPr marL="0" indent="0" algn="just">
              <a:buNone/>
            </a:pPr>
            <a:r>
              <a:rPr lang="hu-HU" dirty="0"/>
              <a:t>Ez a státuszt is érintette. Státusz: jogok és kötelességek, privilégiumok és mentességek, képességek és „képtelenségek” összessége. </a:t>
            </a:r>
          </a:p>
          <a:p>
            <a:pPr marL="0" indent="0">
              <a:buNone/>
            </a:pPr>
            <a:endParaRPr lang="hu-HU" dirty="0"/>
          </a:p>
          <a:p>
            <a:pPr marL="0" indent="0">
              <a:buNone/>
            </a:pPr>
            <a:endParaRPr lang="hu-HU" dirty="0"/>
          </a:p>
          <a:p>
            <a:endParaRPr lang="hu-HU" dirty="0"/>
          </a:p>
          <a:p>
            <a:pPr marL="0" indent="0">
              <a:buNone/>
            </a:pPr>
            <a:endParaRPr lang="hu-HU" dirty="0"/>
          </a:p>
        </p:txBody>
      </p:sp>
    </p:spTree>
    <p:extLst>
      <p:ext uri="{BB962C8B-B14F-4D97-AF65-F5344CB8AC3E}">
        <p14:creationId xmlns:p14="http://schemas.microsoft.com/office/powerpoint/2010/main" val="250427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err="1"/>
              <a:t>Adrogatio</a:t>
            </a:r>
            <a:r>
              <a:rPr lang="hu-HU" dirty="0"/>
              <a:t>/</a:t>
            </a:r>
            <a:r>
              <a:rPr lang="hu-HU" dirty="0" err="1"/>
              <a:t>arrogatio</a:t>
            </a:r>
            <a:r>
              <a:rPr lang="hu-HU" dirty="0"/>
              <a:t> - </a:t>
            </a:r>
            <a:r>
              <a:rPr lang="hu-HU" dirty="0" err="1"/>
              <a:t>sui</a:t>
            </a:r>
            <a:r>
              <a:rPr lang="hu-HU" dirty="0"/>
              <a:t> </a:t>
            </a:r>
            <a:r>
              <a:rPr lang="hu-HU" dirty="0" err="1"/>
              <a:t>iuris</a:t>
            </a:r>
            <a:r>
              <a:rPr lang="hu-HU" dirty="0"/>
              <a:t>  </a:t>
            </a:r>
            <a:br>
              <a:rPr lang="hu-HU" dirty="0"/>
            </a:br>
            <a:endParaRPr lang="hu-HU" dirty="0"/>
          </a:p>
        </p:txBody>
      </p:sp>
      <p:sp>
        <p:nvSpPr>
          <p:cNvPr id="3" name="Tartalom helye 2"/>
          <p:cNvSpPr>
            <a:spLocks noGrp="1"/>
          </p:cNvSpPr>
          <p:nvPr>
            <p:ph idx="1"/>
          </p:nvPr>
        </p:nvSpPr>
        <p:spPr>
          <a:xfrm>
            <a:off x="239698" y="2015733"/>
            <a:ext cx="8652782" cy="3789531"/>
          </a:xfrm>
        </p:spPr>
        <p:txBody>
          <a:bodyPr>
            <a:normAutofit/>
          </a:bodyPr>
          <a:lstStyle/>
          <a:p>
            <a:pPr marL="0" indent="0" algn="just">
              <a:buNone/>
            </a:pPr>
            <a:r>
              <a:rPr lang="hu-HU" dirty="0"/>
              <a:t>Feltétele: Az </a:t>
            </a:r>
            <a:r>
              <a:rPr lang="hu-HU" i="1" dirty="0" err="1"/>
              <a:t>arrogator</a:t>
            </a:r>
            <a:r>
              <a:rPr lang="hu-HU" dirty="0"/>
              <a:t> csak önjogú római polgár lehetett, aki az örökbefogadandónál legalább 18 évvel idősebb, gyermektelen, minimum 60 éves férfi. </a:t>
            </a:r>
          </a:p>
          <a:p>
            <a:pPr marL="0" indent="0" algn="just">
              <a:buNone/>
            </a:pPr>
            <a:r>
              <a:rPr lang="hu-HU" dirty="0"/>
              <a:t>A </a:t>
            </a:r>
            <a:r>
              <a:rPr lang="en-US" i="1" dirty="0"/>
              <a:t>pater</a:t>
            </a:r>
            <a:r>
              <a:rPr lang="hu-HU" i="1" dirty="0"/>
              <a:t> </a:t>
            </a:r>
            <a:r>
              <a:rPr lang="en-US" i="1" dirty="0" err="1"/>
              <a:t>familias</a:t>
            </a:r>
            <a:r>
              <a:rPr lang="hu-HU" i="1" dirty="0"/>
              <a:t> </a:t>
            </a:r>
            <a:r>
              <a:rPr lang="hu-HU" dirty="0"/>
              <a:t>rendkívül fontos volt, hiszen a család fejeként felelős volt a családi kultuszért, a családi istenségek tiszteletére bemutatott  rituális ceremóniákért. Különösen is a család </a:t>
            </a:r>
            <a:r>
              <a:rPr lang="hu-HU" i="1" dirty="0"/>
              <a:t>genius</a:t>
            </a:r>
            <a:r>
              <a:rPr lang="hu-HU" dirty="0"/>
              <a:t>-a a család őriző szelleme tiszteletének az ápolásáért. </a:t>
            </a:r>
          </a:p>
          <a:p>
            <a:pPr marL="0" indent="0" algn="just">
              <a:buNone/>
            </a:pPr>
            <a:r>
              <a:rPr lang="hu-HU" dirty="0"/>
              <a:t>Éppen ezért egy </a:t>
            </a:r>
            <a:r>
              <a:rPr lang="hu-HU" i="1" dirty="0" err="1"/>
              <a:t>pater</a:t>
            </a:r>
            <a:r>
              <a:rPr lang="hu-HU" i="1" dirty="0"/>
              <a:t> </a:t>
            </a:r>
            <a:r>
              <a:rPr lang="hu-HU" i="1" dirty="0" err="1"/>
              <a:t>familias</a:t>
            </a:r>
            <a:r>
              <a:rPr lang="hu-HU" i="1" dirty="0"/>
              <a:t> </a:t>
            </a:r>
            <a:r>
              <a:rPr lang="hu-HU" dirty="0"/>
              <a:t>örökbefogadása egy másik családba  az ő családi kultuszának a végét jelentette. Ez tehát a vallást is érintő nagyon komoly lépés volt.</a:t>
            </a:r>
          </a:p>
          <a:p>
            <a:pPr marL="0" indent="0" algn="just">
              <a:buNone/>
            </a:pPr>
            <a:endParaRPr lang="en-US" dirty="0"/>
          </a:p>
        </p:txBody>
      </p:sp>
    </p:spTree>
    <p:extLst>
      <p:ext uri="{BB962C8B-B14F-4D97-AF65-F5344CB8AC3E}">
        <p14:creationId xmlns:p14="http://schemas.microsoft.com/office/powerpoint/2010/main" val="1357522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916832"/>
            <a:ext cx="8229600" cy="4209331"/>
          </a:xfrm>
        </p:spPr>
        <p:txBody>
          <a:bodyPr>
            <a:normAutofit lnSpcReduction="10000"/>
          </a:bodyPr>
          <a:lstStyle/>
          <a:p>
            <a:pPr marL="0" indent="0" algn="just">
              <a:buNone/>
            </a:pPr>
            <a:r>
              <a:rPr lang="hu-HU" dirty="0"/>
              <a:t>Éppen ezért eredetileg egy papi testület folytatott előzetes vizsgálatot az örökbefogadás indokait (idős kor vagy betegség miatt már nem lehet gyermeke) és kívánatosságát illetően, majd a </a:t>
            </a:r>
            <a:r>
              <a:rPr lang="hu-HU" i="1" dirty="0" err="1"/>
              <a:t>comitia</a:t>
            </a:r>
            <a:r>
              <a:rPr lang="hu-HU" i="1" dirty="0"/>
              <a:t> </a:t>
            </a:r>
            <a:r>
              <a:rPr lang="hu-HU" i="1" dirty="0" err="1"/>
              <a:t>curiata</a:t>
            </a:r>
            <a:r>
              <a:rPr lang="hu-HU" dirty="0"/>
              <a:t>, illetve későbbi időkben egy harminc fős testület dönthetett csak ebben a kérdésben a </a:t>
            </a:r>
            <a:r>
              <a:rPr lang="hu-HU" i="1" dirty="0" err="1"/>
              <a:t>pontifex</a:t>
            </a:r>
            <a:r>
              <a:rPr lang="hu-HU" i="1" dirty="0"/>
              <a:t> </a:t>
            </a:r>
            <a:r>
              <a:rPr lang="hu-HU" i="1" dirty="0" err="1"/>
              <a:t>maximus</a:t>
            </a:r>
            <a:r>
              <a:rPr lang="hu-HU" i="1" dirty="0"/>
              <a:t> </a:t>
            </a:r>
            <a:r>
              <a:rPr lang="hu-HU" dirty="0"/>
              <a:t>vezetésével.  </a:t>
            </a:r>
          </a:p>
          <a:p>
            <a:pPr marL="0" indent="0" algn="just">
              <a:buNone/>
            </a:pPr>
            <a:r>
              <a:rPr lang="hu-HU" dirty="0"/>
              <a:t>Ha jóváhagyták az örökbefogadást, akkor az örökbefogadott megtagadta a családi kultuszát (</a:t>
            </a:r>
            <a:r>
              <a:rPr lang="hu-HU" i="1" dirty="0" err="1"/>
              <a:t>detestatio</a:t>
            </a:r>
            <a:r>
              <a:rPr lang="hu-HU" i="1" dirty="0"/>
              <a:t> </a:t>
            </a:r>
            <a:r>
              <a:rPr lang="hu-HU" i="1" dirty="0" err="1"/>
              <a:t>sacrorum</a:t>
            </a:r>
            <a:r>
              <a:rPr lang="hu-HU" dirty="0"/>
              <a:t>). Az örökbefogadott, és mindazok, akiknek eddig ő a </a:t>
            </a:r>
            <a:r>
              <a:rPr lang="hu-HU" dirty="0" err="1"/>
              <a:t>pater</a:t>
            </a:r>
            <a:r>
              <a:rPr lang="hu-HU" dirty="0"/>
              <a:t> </a:t>
            </a:r>
            <a:r>
              <a:rPr lang="hu-HU" dirty="0" err="1"/>
              <a:t>familias</a:t>
            </a:r>
            <a:r>
              <a:rPr lang="hu-HU" dirty="0"/>
              <a:t>-a volt az új családfő hatalma alá került. </a:t>
            </a:r>
          </a:p>
          <a:p>
            <a:pPr marL="0" indent="0" algn="just">
              <a:buNone/>
            </a:pPr>
            <a:r>
              <a:rPr lang="hu-HU" dirty="0"/>
              <a:t>Analógia: a kereszténnyé válást ennek fényében lehet úgy értelmezni, hogy az új „Atya” (Isten) felhív a korábban imádott istenek és kultuszok megtagadására és egy új család tagjává levésre. </a:t>
            </a:r>
          </a:p>
          <a:p>
            <a:pPr marL="0" indent="0" algn="just">
              <a:buNone/>
            </a:pPr>
            <a:endParaRPr lang="hu-HU" dirty="0"/>
          </a:p>
        </p:txBody>
      </p:sp>
    </p:spTree>
    <p:extLst>
      <p:ext uri="{BB962C8B-B14F-4D97-AF65-F5344CB8AC3E}">
        <p14:creationId xmlns:p14="http://schemas.microsoft.com/office/powerpoint/2010/main" val="240354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0CAEDD2-E436-28C9-DEA1-292D890B79C0}"/>
              </a:ext>
            </a:extLst>
          </p:cNvPr>
          <p:cNvSpPr>
            <a:spLocks noGrp="1"/>
          </p:cNvSpPr>
          <p:nvPr>
            <p:ph type="title"/>
          </p:nvPr>
        </p:nvSpPr>
        <p:spPr/>
        <p:txBody>
          <a:bodyPr>
            <a:normAutofit fontScale="90000"/>
          </a:bodyPr>
          <a:lstStyle/>
          <a:p>
            <a:r>
              <a:rPr lang="hu-HU" dirty="0"/>
              <a:t>Honnan jössz és hová mégy? (1Móz 16,7)</a:t>
            </a:r>
            <a:br>
              <a:rPr lang="hu-HU" dirty="0"/>
            </a:br>
            <a:endParaRPr lang="hu-HU" dirty="0"/>
          </a:p>
        </p:txBody>
      </p:sp>
      <p:sp>
        <p:nvSpPr>
          <p:cNvPr id="3" name="Tartalom helye 2">
            <a:extLst>
              <a:ext uri="{FF2B5EF4-FFF2-40B4-BE49-F238E27FC236}">
                <a16:creationId xmlns:a16="http://schemas.microsoft.com/office/drawing/2014/main" id="{41E4A856-02D6-6C0B-288E-C7D5CFBB2EE6}"/>
              </a:ext>
            </a:extLst>
          </p:cNvPr>
          <p:cNvSpPr>
            <a:spLocks noGrp="1"/>
          </p:cNvSpPr>
          <p:nvPr>
            <p:ph idx="1"/>
          </p:nvPr>
        </p:nvSpPr>
        <p:spPr>
          <a:xfrm>
            <a:off x="1331641" y="2015733"/>
            <a:ext cx="6768752" cy="3450613"/>
          </a:xfrm>
        </p:spPr>
        <p:txBody>
          <a:bodyPr/>
          <a:lstStyle/>
          <a:p>
            <a:pPr marL="0" indent="0">
              <a:buNone/>
            </a:pPr>
            <a:r>
              <a:rPr lang="hu-HU" dirty="0"/>
              <a:t>Isten gyermekei vagyunk. Mit jelent ez? </a:t>
            </a:r>
          </a:p>
          <a:p>
            <a:r>
              <a:rPr lang="hu-HU" dirty="0"/>
              <a:t>Minden ember Isten gyermeke?</a:t>
            </a:r>
          </a:p>
          <a:p>
            <a:r>
              <a:rPr lang="hu-HU" dirty="0"/>
              <a:t>Isten a keresztény ember Atyja, a keresztény ember pedig Isten fia vagy gyermeke?</a:t>
            </a:r>
          </a:p>
          <a:p>
            <a:r>
              <a:rPr lang="hu-HU" dirty="0"/>
              <a:t>Ferenc Pápa: a transzszexuálisok „Isten lányai.” (2023.08.04.) ?</a:t>
            </a:r>
          </a:p>
        </p:txBody>
      </p:sp>
    </p:spTree>
    <p:extLst>
      <p:ext uri="{BB962C8B-B14F-4D97-AF65-F5344CB8AC3E}">
        <p14:creationId xmlns:p14="http://schemas.microsoft.com/office/powerpoint/2010/main" val="2865159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err="1"/>
              <a:t>Adoptio</a:t>
            </a:r>
            <a:r>
              <a:rPr lang="hu-HU" dirty="0"/>
              <a:t> - </a:t>
            </a:r>
            <a:r>
              <a:rPr lang="hu-HU" dirty="0" err="1"/>
              <a:t>alieni</a:t>
            </a:r>
            <a:r>
              <a:rPr lang="hu-HU" dirty="0"/>
              <a:t> </a:t>
            </a:r>
            <a:r>
              <a:rPr lang="hu-HU" dirty="0" err="1"/>
              <a:t>iuris</a:t>
            </a:r>
            <a:br>
              <a:rPr lang="hu-HU" dirty="0"/>
            </a:br>
            <a:endParaRPr lang="hu-HU" dirty="0"/>
          </a:p>
        </p:txBody>
      </p:sp>
      <p:sp>
        <p:nvSpPr>
          <p:cNvPr id="3" name="Tartalom helye 2"/>
          <p:cNvSpPr>
            <a:spLocks noGrp="1"/>
          </p:cNvSpPr>
          <p:nvPr>
            <p:ph idx="1"/>
          </p:nvPr>
        </p:nvSpPr>
        <p:spPr>
          <a:xfrm>
            <a:off x="179512" y="1853755"/>
            <a:ext cx="8712968" cy="4272408"/>
          </a:xfrm>
        </p:spPr>
        <p:txBody>
          <a:bodyPr>
            <a:normAutofit fontScale="92500" lnSpcReduction="10000"/>
          </a:bodyPr>
          <a:lstStyle/>
          <a:p>
            <a:pPr marL="0" indent="0" algn="just">
              <a:buNone/>
            </a:pPr>
            <a:r>
              <a:rPr lang="hu-HU" dirty="0"/>
              <a:t>Az</a:t>
            </a:r>
            <a:r>
              <a:rPr lang="hu-HU" i="1" dirty="0"/>
              <a:t> </a:t>
            </a:r>
            <a:r>
              <a:rPr lang="hu-HU" i="1" dirty="0" err="1"/>
              <a:t>adoptio</a:t>
            </a:r>
            <a:r>
              <a:rPr lang="hu-HU" i="1" dirty="0"/>
              <a:t> </a:t>
            </a:r>
            <a:r>
              <a:rPr lang="hu-HU" dirty="0"/>
              <a:t>olyan személynek az örökbefogadása, aki nem családfő, hanem </a:t>
            </a:r>
            <a:r>
              <a:rPr lang="hu-HU" i="1" dirty="0" err="1"/>
              <a:t>alieni</a:t>
            </a:r>
            <a:r>
              <a:rPr lang="hu-HU" i="1" dirty="0"/>
              <a:t> </a:t>
            </a:r>
            <a:r>
              <a:rPr lang="hu-HU" i="1" dirty="0" err="1"/>
              <a:t>iuris</a:t>
            </a:r>
            <a:r>
              <a:rPr lang="hu-HU" dirty="0"/>
              <a:t>. </a:t>
            </a:r>
          </a:p>
          <a:p>
            <a:pPr marL="0" indent="0" algn="just">
              <a:buNone/>
            </a:pPr>
            <a:r>
              <a:rPr lang="hu-HU" dirty="0"/>
              <a:t>Még a XII táblás törvénynek volt egy olyan rendelkezése, hogy ha egy </a:t>
            </a:r>
            <a:r>
              <a:rPr lang="hu-HU" i="1" dirty="0" err="1"/>
              <a:t>pater</a:t>
            </a:r>
            <a:r>
              <a:rPr lang="hu-HU" i="1" dirty="0"/>
              <a:t> </a:t>
            </a:r>
            <a:r>
              <a:rPr lang="hu-HU" i="1" dirty="0" err="1"/>
              <a:t>familias</a:t>
            </a:r>
            <a:r>
              <a:rPr lang="hu-HU" dirty="0"/>
              <a:t> háromszor eladta a fiát, akkor felszabadult az apai hatalom alól. </a:t>
            </a:r>
          </a:p>
          <a:p>
            <a:pPr marL="0" indent="0" algn="just">
              <a:buNone/>
            </a:pPr>
            <a:r>
              <a:rPr lang="hu-HU" dirty="0"/>
              <a:t>Az </a:t>
            </a:r>
            <a:r>
              <a:rPr lang="hu-HU" i="1" dirty="0" err="1"/>
              <a:t>adoptio</a:t>
            </a:r>
            <a:r>
              <a:rPr lang="hu-HU" dirty="0"/>
              <a:t> egy háromszoros fiktív adásvételként zajlott le.  Tegyük fel, hogy „A” fiát „X”-t, „C” örökbe akarja fogadni. „A” eladja „X”-t „B”-</a:t>
            </a:r>
            <a:r>
              <a:rPr lang="hu-HU" dirty="0" err="1"/>
              <a:t>nek</a:t>
            </a:r>
            <a:r>
              <a:rPr lang="hu-HU" dirty="0"/>
              <a:t>, aki felszabadítja őt. Ezzel „X” visszakerül „A” </a:t>
            </a:r>
            <a:r>
              <a:rPr lang="hu-HU" i="1" dirty="0"/>
              <a:t>patria </a:t>
            </a:r>
            <a:r>
              <a:rPr lang="hu-HU" i="1" dirty="0" err="1"/>
              <a:t>potestas</a:t>
            </a:r>
            <a:r>
              <a:rPr lang="hu-HU" dirty="0" err="1"/>
              <a:t>-ába</a:t>
            </a:r>
            <a:r>
              <a:rPr lang="hu-HU" dirty="0"/>
              <a:t>.  Ez lezajlik még egyszer, majd harmadjára csak az eladás. Ekkor „C” keresetet indít „B”-vel szemben. A színleges perben „C” igényli „B”-</a:t>
            </a:r>
            <a:r>
              <a:rPr lang="hu-HU" dirty="0" err="1"/>
              <a:t>től</a:t>
            </a:r>
            <a:r>
              <a:rPr lang="hu-HU" dirty="0"/>
              <a:t> mint alperestől „X”-t, mint a saját gyermekét (</a:t>
            </a:r>
            <a:r>
              <a:rPr lang="hu-HU" i="1" dirty="0" err="1"/>
              <a:t>vindicatio</a:t>
            </a:r>
            <a:r>
              <a:rPr lang="hu-HU" i="1" dirty="0"/>
              <a:t> </a:t>
            </a:r>
            <a:r>
              <a:rPr lang="hu-HU" i="1" dirty="0" err="1"/>
              <a:t>filii</a:t>
            </a:r>
            <a:r>
              <a:rPr lang="hu-HU" dirty="0"/>
              <a:t>), „B” pedig nem védekezik. Így a jogszolgáltatást végző </a:t>
            </a:r>
            <a:r>
              <a:rPr lang="hu-HU" i="1" dirty="0" err="1"/>
              <a:t>praetor</a:t>
            </a:r>
            <a:r>
              <a:rPr lang="hu-HU" dirty="0"/>
              <a:t> „C”-</a:t>
            </a:r>
            <a:r>
              <a:rPr lang="hu-HU" dirty="0" err="1"/>
              <a:t>nek</a:t>
            </a:r>
            <a:r>
              <a:rPr lang="hu-HU" dirty="0"/>
              <a:t> ítéli „X”-t mint annak fiát vagy lányát.   </a:t>
            </a:r>
          </a:p>
          <a:p>
            <a:pPr marL="0" indent="0" algn="just">
              <a:buNone/>
            </a:pPr>
            <a:r>
              <a:rPr lang="hu-HU" dirty="0"/>
              <a:t>Lehetséges analógia: valakit Krisztus vére által váltanak, azaz vásárolnak meg.</a:t>
            </a:r>
          </a:p>
          <a:p>
            <a:pPr marL="0" indent="0" algn="just">
              <a:buNone/>
            </a:pPr>
            <a:endParaRPr lang="hu-HU" dirty="0"/>
          </a:p>
        </p:txBody>
      </p:sp>
    </p:spTree>
    <p:extLst>
      <p:ext uri="{BB962C8B-B14F-4D97-AF65-F5344CB8AC3E}">
        <p14:creationId xmlns:p14="http://schemas.microsoft.com/office/powerpoint/2010/main" val="3653150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43491" y="404664"/>
            <a:ext cx="6571343" cy="1224137"/>
          </a:xfrm>
        </p:spPr>
        <p:txBody>
          <a:bodyPr>
            <a:normAutofit fontScale="90000"/>
          </a:bodyPr>
          <a:lstStyle/>
          <a:p>
            <a:r>
              <a:rPr lang="hu-HU" dirty="0"/>
              <a:t>A metafora értelmezési lehetőségei, teológiai mondanivalója</a:t>
            </a:r>
            <a:br>
              <a:rPr lang="hu-HU" dirty="0"/>
            </a:br>
            <a:endParaRPr lang="hu-HU" dirty="0"/>
          </a:p>
        </p:txBody>
      </p:sp>
      <p:sp>
        <p:nvSpPr>
          <p:cNvPr id="3" name="Tartalom helye 2"/>
          <p:cNvSpPr>
            <a:spLocks noGrp="1"/>
          </p:cNvSpPr>
          <p:nvPr>
            <p:ph idx="1"/>
          </p:nvPr>
        </p:nvSpPr>
        <p:spPr/>
        <p:txBody>
          <a:bodyPr>
            <a:normAutofit/>
          </a:bodyPr>
          <a:lstStyle/>
          <a:p>
            <a:pPr marL="0" indent="0" algn="just">
              <a:buNone/>
            </a:pPr>
            <a:r>
              <a:rPr lang="hu-HU" dirty="0"/>
              <a:t>Egy másik családból jőve Krisztusban a keresztény hívő egy olyan családba kerül, amelynek Isten a </a:t>
            </a:r>
            <a:r>
              <a:rPr lang="hu-HU" i="1" dirty="0" err="1"/>
              <a:t>paterfamilias</a:t>
            </a:r>
            <a:r>
              <a:rPr lang="hu-HU" dirty="0" err="1"/>
              <a:t>-a</a:t>
            </a:r>
            <a:r>
              <a:rPr lang="hu-HU" dirty="0"/>
              <a:t>. Akár </a:t>
            </a:r>
            <a:r>
              <a:rPr lang="hu-HU" i="1" dirty="0" err="1"/>
              <a:t>sui</a:t>
            </a:r>
            <a:r>
              <a:rPr lang="hu-HU" i="1" dirty="0"/>
              <a:t> </a:t>
            </a:r>
            <a:r>
              <a:rPr lang="hu-HU" i="1" dirty="0" err="1"/>
              <a:t>iuris</a:t>
            </a:r>
            <a:r>
              <a:rPr lang="hu-HU" dirty="0" err="1"/>
              <a:t>-nak</a:t>
            </a:r>
            <a:r>
              <a:rPr lang="hu-HU" dirty="0"/>
              <a:t> vagy </a:t>
            </a:r>
            <a:r>
              <a:rPr lang="hu-HU" i="1" dirty="0" err="1"/>
              <a:t>alieni</a:t>
            </a:r>
            <a:r>
              <a:rPr lang="hu-HU" i="1" dirty="0"/>
              <a:t> </a:t>
            </a:r>
            <a:r>
              <a:rPr lang="hu-HU" i="1" dirty="0" err="1"/>
              <a:t>iuris</a:t>
            </a:r>
            <a:r>
              <a:rPr lang="hu-HU" dirty="0" err="1"/>
              <a:t>-nak</a:t>
            </a:r>
            <a:r>
              <a:rPr lang="hu-HU" dirty="0"/>
              <a:t> (pl.: a Sátán uralma alatt lévő, vö.: Luther) tekintjük önmagunkat , az örökbefogadás révén Isten Atyánkká lesz. Engedelmességgel tartozunk neki, ám örökkévaló ajándékokat is kapunk tőle Krisztus örököstársaiként.  </a:t>
            </a:r>
          </a:p>
          <a:p>
            <a:pPr marL="0" indent="0" algn="just">
              <a:buNone/>
            </a:pPr>
            <a:endParaRPr lang="hu-HU" dirty="0"/>
          </a:p>
          <a:p>
            <a:pPr marL="0" indent="0" algn="just">
              <a:buNone/>
            </a:pPr>
            <a:endParaRPr lang="hu-HU" dirty="0"/>
          </a:p>
          <a:p>
            <a:pPr marL="0" indent="0">
              <a:buNone/>
            </a:pPr>
            <a:endParaRPr lang="hu-HU" dirty="0"/>
          </a:p>
          <a:p>
            <a:pPr marL="0" indent="0">
              <a:buNone/>
            </a:pPr>
            <a:endParaRPr lang="hu-HU" dirty="0"/>
          </a:p>
        </p:txBody>
      </p:sp>
    </p:spTree>
    <p:extLst>
      <p:ext uri="{BB962C8B-B14F-4D97-AF65-F5344CB8AC3E}">
        <p14:creationId xmlns:p14="http://schemas.microsoft.com/office/powerpoint/2010/main" val="852150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8E5BA8B-D0AD-D4D8-DAF8-82D794033F2F}"/>
              </a:ext>
            </a:extLst>
          </p:cNvPr>
          <p:cNvSpPr>
            <a:spLocks noGrp="1"/>
          </p:cNvSpPr>
          <p:nvPr>
            <p:ph type="title"/>
          </p:nvPr>
        </p:nvSpPr>
        <p:spPr/>
        <p:txBody>
          <a:bodyPr/>
          <a:lstStyle/>
          <a:p>
            <a:r>
              <a:rPr lang="hu-HU" dirty="0"/>
              <a:t>Izráel </a:t>
            </a:r>
            <a:r>
              <a:rPr lang="hu-HU" dirty="0" err="1"/>
              <a:t>istenfiúságánk</a:t>
            </a:r>
            <a:r>
              <a:rPr lang="hu-HU" dirty="0"/>
              <a:t> kiterjesztése</a:t>
            </a:r>
          </a:p>
        </p:txBody>
      </p:sp>
      <p:sp>
        <p:nvSpPr>
          <p:cNvPr id="3" name="Tartalom helye 2">
            <a:extLst>
              <a:ext uri="{FF2B5EF4-FFF2-40B4-BE49-F238E27FC236}">
                <a16:creationId xmlns:a16="http://schemas.microsoft.com/office/drawing/2014/main" id="{F73F5826-F0E2-99BE-BF48-13816175FB96}"/>
              </a:ext>
            </a:extLst>
          </p:cNvPr>
          <p:cNvSpPr>
            <a:spLocks noGrp="1"/>
          </p:cNvSpPr>
          <p:nvPr>
            <p:ph idx="1"/>
          </p:nvPr>
        </p:nvSpPr>
        <p:spPr/>
        <p:txBody>
          <a:bodyPr>
            <a:normAutofit fontScale="85000" lnSpcReduction="10000"/>
          </a:bodyPr>
          <a:lstStyle/>
          <a:p>
            <a:r>
              <a:rPr lang="hu-HU" dirty="0"/>
              <a:t>Gal 3,26-4,7: Mert mindnyájan Isten fiai (</a:t>
            </a:r>
            <a:r>
              <a:rPr lang="hu-HU" dirty="0" err="1"/>
              <a:t>hüioi</a:t>
            </a:r>
            <a:r>
              <a:rPr lang="hu-HU" dirty="0"/>
              <a:t> </a:t>
            </a:r>
            <a:r>
              <a:rPr lang="hu-HU" dirty="0" err="1"/>
              <a:t>theou</a:t>
            </a:r>
            <a:r>
              <a:rPr lang="hu-HU" dirty="0"/>
              <a:t>) vagytok a Krisztus Jézusban való hit által.  Azt mondom pedig, hogy ameddig az örökös kiskorú, addig semmiben sem különbözik a szolgától, jóllehet ura mindennek, hanem gyámok és gondozók felügyelete alatt áll az apa által megszabott ideig. Így mi is, amikor kiskorúak voltunk, a világ elemei alá voltunk vetve szolgaságra. De amikor eljött az idő teljessége, Isten elküldte Fiát, aki asszonytól született a törvénynek alávetve, hogy a törvény alatt levőket megváltsa, hogy Isten fiaivá legyünk. Mivel pedig </a:t>
            </a:r>
            <a:r>
              <a:rPr lang="hu-HU" dirty="0" err="1"/>
              <a:t>fiak</a:t>
            </a:r>
            <a:r>
              <a:rPr lang="hu-HU" dirty="0"/>
              <a:t> vagytok, Isten elküldte Fiának Lelkét a mi szívünkbe, aki ezt kiáltja: „</a:t>
            </a:r>
            <a:r>
              <a:rPr lang="hu-HU" dirty="0" err="1"/>
              <a:t>Abbá</a:t>
            </a:r>
            <a:r>
              <a:rPr lang="hu-HU" dirty="0"/>
              <a:t>, Atyám!” Úgyhogy már nem vagy szolga, hanem fiú, ha pedig fiú, akkor Isten akaratából örökös is.</a:t>
            </a:r>
          </a:p>
          <a:p>
            <a:endParaRPr lang="hu-HU" dirty="0"/>
          </a:p>
        </p:txBody>
      </p:sp>
    </p:spTree>
    <p:extLst>
      <p:ext uri="{BB962C8B-B14F-4D97-AF65-F5344CB8AC3E}">
        <p14:creationId xmlns:p14="http://schemas.microsoft.com/office/powerpoint/2010/main" val="2440618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Már igen - még nem</a:t>
            </a:r>
          </a:p>
        </p:txBody>
      </p:sp>
      <p:sp>
        <p:nvSpPr>
          <p:cNvPr id="3" name="Tartalom helye 2"/>
          <p:cNvSpPr>
            <a:spLocks noGrp="1"/>
          </p:cNvSpPr>
          <p:nvPr>
            <p:ph idx="1"/>
          </p:nvPr>
        </p:nvSpPr>
        <p:spPr>
          <a:xfrm>
            <a:off x="251520" y="1853755"/>
            <a:ext cx="8435280" cy="4236327"/>
          </a:xfrm>
        </p:spPr>
        <p:txBody>
          <a:bodyPr>
            <a:normAutofit/>
          </a:bodyPr>
          <a:lstStyle/>
          <a:p>
            <a:pPr marL="0" indent="0" algn="just">
              <a:buNone/>
            </a:pPr>
            <a:r>
              <a:rPr lang="hu-HU" dirty="0"/>
              <a:t>A fogadott fiúság lelkét már megkaptuk, de a végső örökbefogadás még nem ment végbe. </a:t>
            </a:r>
          </a:p>
          <a:p>
            <a:pPr marL="0" indent="0" algn="just">
              <a:buNone/>
            </a:pPr>
            <a:endParaRPr lang="hu-HU" dirty="0"/>
          </a:p>
          <a:p>
            <a:pPr algn="just"/>
            <a:r>
              <a:rPr lang="hu-HU" dirty="0"/>
              <a:t>Róm 8,15: „Mert nem a szolgaság lelkét kaptátok, hogy ismét féljetek, hanem </a:t>
            </a:r>
            <a:r>
              <a:rPr lang="hu-HU" b="1" dirty="0"/>
              <a:t>a fiúság Lelkét </a:t>
            </a:r>
            <a:r>
              <a:rPr lang="hu-HU" dirty="0"/>
              <a:t>kaptátok, aki által kiáltjuk: „</a:t>
            </a:r>
            <a:r>
              <a:rPr lang="hu-HU" dirty="0" err="1"/>
              <a:t>Abbá</a:t>
            </a:r>
            <a:r>
              <a:rPr lang="hu-HU" dirty="0"/>
              <a:t>, Atya!”” (</a:t>
            </a:r>
            <a:r>
              <a:rPr lang="hu-HU" i="1" dirty="0" err="1"/>
              <a:t>elabete</a:t>
            </a:r>
            <a:r>
              <a:rPr lang="hu-HU" i="1" dirty="0"/>
              <a:t> </a:t>
            </a:r>
            <a:r>
              <a:rPr lang="hu-HU" i="1" dirty="0" err="1"/>
              <a:t>pneuman</a:t>
            </a:r>
            <a:r>
              <a:rPr lang="hu-HU" i="1" dirty="0"/>
              <a:t> </a:t>
            </a:r>
            <a:r>
              <a:rPr lang="hu-HU" i="1" dirty="0" err="1"/>
              <a:t>hüiothesias</a:t>
            </a:r>
            <a:r>
              <a:rPr lang="hu-HU" dirty="0"/>
              <a:t>)</a:t>
            </a:r>
          </a:p>
          <a:p>
            <a:pPr algn="just"/>
            <a:r>
              <a:rPr lang="hu-HU" dirty="0"/>
              <a:t>Róm 8,22-23: „Hiszen tudjuk, hogy az egész teremtett világ együtt sóhajtozik és együtt vajúdik mind ez ideig. De nem csak ez a világ, hanem még azok is, akik a Lélek első zsengéjét kapták, mi magunk is sóhajtozunk magunkban, </a:t>
            </a:r>
            <a:r>
              <a:rPr lang="hu-HU" b="1" dirty="0"/>
              <a:t>várva a fiúságra</a:t>
            </a:r>
            <a:r>
              <a:rPr lang="hu-HU" dirty="0"/>
              <a:t>, testünk megváltására.” (</a:t>
            </a:r>
            <a:r>
              <a:rPr lang="hu-HU" i="1" dirty="0" err="1"/>
              <a:t>hüiothesian</a:t>
            </a:r>
            <a:r>
              <a:rPr lang="hu-HU" i="1" dirty="0"/>
              <a:t> </a:t>
            </a:r>
            <a:r>
              <a:rPr lang="hu-HU" i="1" dirty="0" err="1"/>
              <a:t>apekdekhómenoi</a:t>
            </a:r>
            <a:r>
              <a:rPr lang="hu-HU" dirty="0"/>
              <a:t>)</a:t>
            </a:r>
          </a:p>
          <a:p>
            <a:pPr marL="0" indent="0">
              <a:buNone/>
            </a:pPr>
            <a:endParaRPr lang="hu-HU" dirty="0"/>
          </a:p>
          <a:p>
            <a:endParaRPr lang="hu-HU" dirty="0"/>
          </a:p>
        </p:txBody>
      </p:sp>
    </p:spTree>
    <p:extLst>
      <p:ext uri="{BB962C8B-B14F-4D97-AF65-F5344CB8AC3E}">
        <p14:creationId xmlns:p14="http://schemas.microsoft.com/office/powerpoint/2010/main" val="2908683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1520" y="1916833"/>
            <a:ext cx="8435280" cy="4104456"/>
          </a:xfrm>
        </p:spPr>
        <p:txBody>
          <a:bodyPr>
            <a:noAutofit/>
          </a:bodyPr>
          <a:lstStyle/>
          <a:p>
            <a:pPr marL="0" indent="0" algn="just">
              <a:buNone/>
            </a:pPr>
            <a:r>
              <a:rPr lang="hu-HU" sz="1600" dirty="0"/>
              <a:t>Hasonló a helyzet (örökbefogadás már igen, öröklés még nem) az </a:t>
            </a:r>
            <a:r>
              <a:rPr lang="hu-HU" sz="1600" dirty="0" err="1"/>
              <a:t>efezusi</a:t>
            </a:r>
            <a:r>
              <a:rPr lang="hu-HU" sz="1600" dirty="0"/>
              <a:t> levél 1. fejezetében:</a:t>
            </a:r>
          </a:p>
          <a:p>
            <a:pPr marL="0" indent="0" algn="just">
              <a:buNone/>
            </a:pPr>
            <a:r>
              <a:rPr lang="hu-HU" sz="1600" dirty="0"/>
              <a:t>„</a:t>
            </a:r>
            <a:r>
              <a:rPr lang="hu-HU" sz="1600" baseline="30000" dirty="0"/>
              <a:t>4</a:t>
            </a:r>
            <a:r>
              <a:rPr lang="hu-HU" sz="1600" dirty="0"/>
              <a:t>Mert őbenne kiválasztott minket magának már a világ teremtése előtt, hogy szentek és feddhetetlenek legyünk előtte szeretetben. </a:t>
            </a:r>
            <a:r>
              <a:rPr lang="hu-HU" sz="1600" baseline="30000" dirty="0"/>
              <a:t>5</a:t>
            </a:r>
            <a:r>
              <a:rPr lang="hu-HU" sz="1600" b="1" dirty="0"/>
              <a:t>Előre el is határozta, hogy fiaivá fogad minket Jézus Krisztus által</a:t>
            </a:r>
            <a:r>
              <a:rPr lang="hu-HU" sz="1600" dirty="0"/>
              <a:t>, akarata és tetszése szerint, …</a:t>
            </a:r>
          </a:p>
          <a:p>
            <a:pPr marL="0" indent="0" algn="just">
              <a:buNone/>
            </a:pPr>
            <a:r>
              <a:rPr lang="hu-HU" sz="1600" baseline="30000" dirty="0"/>
              <a:t>11</a:t>
            </a:r>
            <a:r>
              <a:rPr lang="hu-HU" sz="1600" b="1" dirty="0"/>
              <a:t>Őbenne lettünk örököseivé is, mivel eleve elrendeltettünk erre </a:t>
            </a:r>
            <a:r>
              <a:rPr lang="hu-HU" sz="1600" dirty="0"/>
              <a:t>annak kijelentett végzése szerint, aki mindent saját akarata és elhatározása szerint cselekszik; </a:t>
            </a:r>
            <a:r>
              <a:rPr lang="hu-HU" sz="1600" baseline="30000" dirty="0"/>
              <a:t>12</a:t>
            </a:r>
            <a:r>
              <a:rPr lang="hu-HU" sz="1600" dirty="0"/>
              <a:t>hogy dicsőségének magasztalására legyünk, mint akik előre reménykedünk a Krisztusban.</a:t>
            </a:r>
            <a:r>
              <a:rPr lang="hu-HU" sz="1600" baseline="30000" dirty="0"/>
              <a:t>13</a:t>
            </a:r>
            <a:r>
              <a:rPr lang="hu-HU" sz="1600" dirty="0"/>
              <a:t>Őbenne pedig titeket is - miután hallottátok az igazság igéjét, üdvösségetek evangéliumát, és hívőkké lettetek - </a:t>
            </a:r>
            <a:r>
              <a:rPr lang="hu-HU" sz="1600" b="1" dirty="0"/>
              <a:t>eljegyzett pecsétjével</a:t>
            </a:r>
            <a:r>
              <a:rPr lang="hu-HU" sz="1600" dirty="0"/>
              <a:t>, a megígért </a:t>
            </a:r>
            <a:r>
              <a:rPr lang="hu-HU" sz="1600" b="1" dirty="0"/>
              <a:t>Szentlélekkel</a:t>
            </a:r>
            <a:r>
              <a:rPr lang="hu-HU" sz="1600" dirty="0"/>
              <a:t>, </a:t>
            </a:r>
            <a:r>
              <a:rPr lang="hu-HU" sz="1600" baseline="30000" dirty="0"/>
              <a:t>14</a:t>
            </a:r>
            <a:r>
              <a:rPr lang="hu-HU" sz="1600" b="1" dirty="0"/>
              <a:t>örökségünk zálogával</a:t>
            </a:r>
            <a:r>
              <a:rPr lang="hu-HU" sz="1600" dirty="0"/>
              <a:t>, hogy megváltsa tulajdon népét az ő dicsőségének magasztalására.”</a:t>
            </a:r>
          </a:p>
        </p:txBody>
      </p:sp>
    </p:spTree>
    <p:extLst>
      <p:ext uri="{BB962C8B-B14F-4D97-AF65-F5344CB8AC3E}">
        <p14:creationId xmlns:p14="http://schemas.microsoft.com/office/powerpoint/2010/main" val="1207287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99593" y="804520"/>
            <a:ext cx="7344814" cy="1049235"/>
          </a:xfrm>
        </p:spPr>
        <p:txBody>
          <a:bodyPr/>
          <a:lstStyle/>
          <a:p>
            <a:r>
              <a:rPr lang="hu-HU" dirty="0" err="1"/>
              <a:t>Exkurzus</a:t>
            </a:r>
            <a:r>
              <a:rPr lang="hu-HU" dirty="0"/>
              <a:t>: szülés/születés Pálnál</a:t>
            </a:r>
          </a:p>
        </p:txBody>
      </p:sp>
      <p:sp>
        <p:nvSpPr>
          <p:cNvPr id="3" name="Tartalom helye 2"/>
          <p:cNvSpPr>
            <a:spLocks noGrp="1"/>
          </p:cNvSpPr>
          <p:nvPr>
            <p:ph idx="1"/>
          </p:nvPr>
        </p:nvSpPr>
        <p:spPr>
          <a:xfrm>
            <a:off x="971600" y="2015733"/>
            <a:ext cx="7344815" cy="3450613"/>
          </a:xfrm>
        </p:spPr>
        <p:txBody>
          <a:bodyPr>
            <a:normAutofit lnSpcReduction="10000"/>
          </a:bodyPr>
          <a:lstStyle/>
          <a:p>
            <a:r>
              <a:rPr lang="hu-HU" dirty="0"/>
              <a:t>1Kor 4,15-17: „</a:t>
            </a:r>
            <a:r>
              <a:rPr lang="hu-HU" baseline="30000" dirty="0"/>
              <a:t>15</a:t>
            </a:r>
            <a:r>
              <a:rPr lang="hu-HU" dirty="0"/>
              <a:t>Ha tanítómesteretek sok ezer volna is a Krisztusban, atyátok azonban nincs sok: mert az evangélium által én vagyok a ti atyátok a Krisztus Jézusban. </a:t>
            </a:r>
            <a:r>
              <a:rPr lang="hu-HU" baseline="30000" dirty="0"/>
              <a:t>16</a:t>
            </a:r>
            <a:r>
              <a:rPr lang="hu-HU" dirty="0"/>
              <a:t>Kérlek tehát titeket: legyetek az én követőim. </a:t>
            </a:r>
            <a:r>
              <a:rPr lang="hu-HU" baseline="30000" dirty="0"/>
              <a:t>17</a:t>
            </a:r>
            <a:r>
              <a:rPr lang="hu-HU" dirty="0"/>
              <a:t>Ezért küldtem el hozzátok Timóteust, aki szeretett és hű gyermekem az Úrban…” </a:t>
            </a:r>
          </a:p>
          <a:p>
            <a:r>
              <a:rPr lang="hu-HU" dirty="0"/>
              <a:t>Gal 4,19: „gyermekeim, akiket újra meg újra fájdalmak között szülök meg, amíg kiformálódik bennetek a Krisztus. ”</a:t>
            </a:r>
          </a:p>
          <a:p>
            <a:r>
              <a:rPr lang="hu-HU" dirty="0"/>
              <a:t> </a:t>
            </a:r>
            <a:r>
              <a:rPr lang="hu-HU" dirty="0" err="1"/>
              <a:t>Filem</a:t>
            </a:r>
            <a:r>
              <a:rPr lang="hu-HU" dirty="0"/>
              <a:t> 10: „Kérlek pedig téged az én fiamért, akit a fogságban szültem, </a:t>
            </a:r>
            <a:r>
              <a:rPr lang="hu-HU" dirty="0" err="1"/>
              <a:t>Onézimoszért</a:t>
            </a:r>
            <a:r>
              <a:rPr lang="hu-HU" dirty="0"/>
              <a:t>,”</a:t>
            </a:r>
          </a:p>
        </p:txBody>
      </p:sp>
    </p:spTree>
    <p:extLst>
      <p:ext uri="{BB962C8B-B14F-4D97-AF65-F5344CB8AC3E}">
        <p14:creationId xmlns:p14="http://schemas.microsoft.com/office/powerpoint/2010/main" val="953371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 jánosi modell</a:t>
            </a:r>
          </a:p>
        </p:txBody>
      </p:sp>
      <p:sp>
        <p:nvSpPr>
          <p:cNvPr id="3" name="Tartalom helye 2"/>
          <p:cNvSpPr>
            <a:spLocks noGrp="1"/>
          </p:cNvSpPr>
          <p:nvPr>
            <p:ph idx="1"/>
          </p:nvPr>
        </p:nvSpPr>
        <p:spPr>
          <a:xfrm>
            <a:off x="323528" y="2015733"/>
            <a:ext cx="8568951" cy="3450613"/>
          </a:xfrm>
        </p:spPr>
        <p:txBody>
          <a:bodyPr>
            <a:normAutofit lnSpcReduction="10000"/>
          </a:bodyPr>
          <a:lstStyle/>
          <a:p>
            <a:r>
              <a:rPr lang="hu-HU" dirty="0"/>
              <a:t>Fiú (</a:t>
            </a:r>
            <a:r>
              <a:rPr lang="hu-HU" i="1" dirty="0" err="1"/>
              <a:t>hüiosz</a:t>
            </a:r>
            <a:r>
              <a:rPr lang="hu-HU" dirty="0"/>
              <a:t>) és gyermekek (</a:t>
            </a:r>
            <a:r>
              <a:rPr lang="hu-HU" i="1" dirty="0" err="1"/>
              <a:t>tekna</a:t>
            </a:r>
            <a:r>
              <a:rPr lang="hu-HU" dirty="0"/>
              <a:t>)</a:t>
            </a:r>
          </a:p>
          <a:p>
            <a:r>
              <a:rPr lang="hu-HU" dirty="0"/>
              <a:t>Születés/nemzés</a:t>
            </a:r>
          </a:p>
          <a:p>
            <a:pPr marL="0" indent="0">
              <a:buNone/>
            </a:pPr>
            <a:r>
              <a:rPr lang="hu-HU" dirty="0"/>
              <a:t>A „</a:t>
            </a:r>
            <a:r>
              <a:rPr lang="hu-HU" i="1" dirty="0" err="1"/>
              <a:t>gennaó</a:t>
            </a:r>
            <a:r>
              <a:rPr lang="hu-HU" dirty="0"/>
              <a:t>” ige aktív és passzív alakjai:  „nemz”, „szül”, „létrehoz” // </a:t>
            </a:r>
            <a:r>
              <a:rPr lang="hu-HU" dirty="0" err="1"/>
              <a:t>nemződik</a:t>
            </a:r>
            <a:r>
              <a:rPr lang="hu-HU" dirty="0"/>
              <a:t>, </a:t>
            </a:r>
            <a:r>
              <a:rPr lang="hu-HU" dirty="0" err="1"/>
              <a:t>fogantatik</a:t>
            </a:r>
            <a:r>
              <a:rPr lang="hu-HU" dirty="0"/>
              <a:t>, születik.</a:t>
            </a:r>
          </a:p>
          <a:p>
            <a:pPr marL="0" indent="0">
              <a:buNone/>
            </a:pPr>
            <a:r>
              <a:rPr lang="hu-HU" dirty="0"/>
              <a:t>Pl.: 1Jn 5,1: „Aki hiszi, hogy Jézus a Krisztus, Istentől </a:t>
            </a:r>
            <a:r>
              <a:rPr lang="hu-HU" i="1" dirty="0"/>
              <a:t>született</a:t>
            </a:r>
            <a:r>
              <a:rPr lang="hu-HU" dirty="0"/>
              <a:t>, és aki szereti azt, aki </a:t>
            </a:r>
            <a:r>
              <a:rPr lang="hu-HU" i="1" dirty="0"/>
              <a:t>szülte</a:t>
            </a:r>
            <a:r>
              <a:rPr lang="hu-HU" dirty="0"/>
              <a:t>, azt is szereti, aki attól </a:t>
            </a:r>
            <a:r>
              <a:rPr lang="hu-HU" i="1" dirty="0"/>
              <a:t>született</a:t>
            </a:r>
            <a:r>
              <a:rPr lang="hu-HU" dirty="0"/>
              <a:t>.”</a:t>
            </a:r>
          </a:p>
          <a:p>
            <a:pPr marL="0" indent="0">
              <a:buNone/>
            </a:pPr>
            <a:r>
              <a:rPr lang="hu-HU" dirty="0"/>
              <a:t>Szemben pl. </a:t>
            </a:r>
            <a:r>
              <a:rPr lang="hu-HU" dirty="0" err="1"/>
              <a:t>Lk</a:t>
            </a:r>
            <a:r>
              <a:rPr lang="hu-HU" dirty="0"/>
              <a:t> 2,7 és 2,11-gyel, ahol a „</a:t>
            </a:r>
            <a:r>
              <a:rPr lang="hu-HU" i="1" dirty="0"/>
              <a:t>tiktó</a:t>
            </a:r>
            <a:r>
              <a:rPr lang="hu-HU" dirty="0"/>
              <a:t>” ige szerepel aktív és passzív formában.</a:t>
            </a:r>
          </a:p>
        </p:txBody>
      </p:sp>
    </p:spTree>
    <p:extLst>
      <p:ext uri="{BB962C8B-B14F-4D97-AF65-F5344CB8AC3E}">
        <p14:creationId xmlns:p14="http://schemas.microsoft.com/office/powerpoint/2010/main" val="339693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9512" y="1844824"/>
            <a:ext cx="8784976" cy="4281339"/>
          </a:xfrm>
        </p:spPr>
        <p:txBody>
          <a:bodyPr>
            <a:normAutofit fontScale="92500" lnSpcReduction="10000"/>
          </a:bodyPr>
          <a:lstStyle/>
          <a:p>
            <a:pPr algn="just"/>
            <a:r>
              <a:rPr lang="hu-HU" dirty="0"/>
              <a:t>Jn 1,12-13: „</a:t>
            </a:r>
            <a:r>
              <a:rPr lang="hu-HU" baseline="30000" dirty="0"/>
              <a:t>12</a:t>
            </a:r>
            <a:r>
              <a:rPr lang="hu-HU" dirty="0"/>
              <a:t>Akik pedig befogadták, azokat felhatalmazta arra, hogy Isten gyermekeivé legyenek; mindazokat, akik hisznek az ő nevében, </a:t>
            </a:r>
            <a:r>
              <a:rPr lang="hu-HU" baseline="30000" dirty="0"/>
              <a:t>13</a:t>
            </a:r>
            <a:r>
              <a:rPr lang="hu-HU" dirty="0"/>
              <a:t>akik nem vérből, sem a test, sem a férfi akaratából, hanem </a:t>
            </a:r>
            <a:r>
              <a:rPr lang="hu-HU" b="1" dirty="0"/>
              <a:t>Istentől születtek</a:t>
            </a:r>
            <a:r>
              <a:rPr lang="hu-HU" dirty="0"/>
              <a:t>.”</a:t>
            </a:r>
          </a:p>
          <a:p>
            <a:pPr algn="just"/>
            <a:endParaRPr lang="hu-HU" dirty="0"/>
          </a:p>
          <a:p>
            <a:pPr algn="just"/>
            <a:r>
              <a:rPr lang="hu-HU" dirty="0"/>
              <a:t>Jn 3,3-8: „Jézus így válaszolt: „Bizony, bizony, mondom néked: ha valaki nem </a:t>
            </a:r>
            <a:r>
              <a:rPr lang="hu-HU" b="1" dirty="0"/>
              <a:t>születik újonnan </a:t>
            </a:r>
            <a:r>
              <a:rPr lang="hu-HU" dirty="0"/>
              <a:t>(</a:t>
            </a:r>
            <a:r>
              <a:rPr lang="hu-HU" i="1" dirty="0" err="1"/>
              <a:t>anóthen</a:t>
            </a:r>
            <a:r>
              <a:rPr lang="hu-HU" dirty="0"/>
              <a:t>), nem láthatja meg az Isten országát.” </a:t>
            </a:r>
            <a:r>
              <a:rPr lang="hu-HU" baseline="30000" dirty="0"/>
              <a:t>4</a:t>
            </a:r>
            <a:r>
              <a:rPr lang="hu-HU" dirty="0"/>
              <a:t>Nikodémus ezt kérdezte tőle: „Hogyan születhetik az ember, amikor vén? Bemehet anyja méhébe és megszülethetik ismét?” </a:t>
            </a:r>
            <a:r>
              <a:rPr lang="hu-HU" baseline="30000" dirty="0"/>
              <a:t>5</a:t>
            </a:r>
            <a:r>
              <a:rPr lang="hu-HU" dirty="0"/>
              <a:t>Jézus így felelt: „Bizony, </a:t>
            </a:r>
            <a:r>
              <a:rPr lang="hu-HU" dirty="0" err="1"/>
              <a:t>bizony</a:t>
            </a:r>
            <a:r>
              <a:rPr lang="hu-HU" dirty="0"/>
              <a:t>, mondom néked, ha valaki nem </a:t>
            </a:r>
            <a:r>
              <a:rPr lang="hu-HU" b="1" dirty="0"/>
              <a:t>születik víztől és Lélektől</a:t>
            </a:r>
            <a:r>
              <a:rPr lang="hu-HU" dirty="0"/>
              <a:t>, nem mehet be az Isten országába.</a:t>
            </a:r>
            <a:r>
              <a:rPr lang="hu-HU" baseline="30000" dirty="0"/>
              <a:t>6</a:t>
            </a:r>
            <a:r>
              <a:rPr lang="hu-HU" dirty="0"/>
              <a:t>Ami testtől született, test az, és ami </a:t>
            </a:r>
            <a:r>
              <a:rPr lang="hu-HU" b="1" dirty="0"/>
              <a:t>Lélektől született</a:t>
            </a:r>
            <a:r>
              <a:rPr lang="hu-HU" dirty="0"/>
              <a:t>, lélek az. </a:t>
            </a:r>
            <a:r>
              <a:rPr lang="hu-HU" baseline="30000" dirty="0"/>
              <a:t>7</a:t>
            </a:r>
            <a:r>
              <a:rPr lang="hu-HU" dirty="0"/>
              <a:t>Ne csodálkozz, hogy ezt mondtam neked: </a:t>
            </a:r>
            <a:r>
              <a:rPr lang="hu-HU" b="1" dirty="0"/>
              <a:t>Újonnan kell születnetek.</a:t>
            </a:r>
            <a:r>
              <a:rPr lang="hu-HU" baseline="30000" dirty="0"/>
              <a:t>8</a:t>
            </a:r>
            <a:r>
              <a:rPr lang="hu-HU" dirty="0"/>
              <a:t>A szél arra fúj, amerre akar; hallod a zúgását, de nem tudod, honnan jön, és hova megy: így van mindenki, aki </a:t>
            </a:r>
            <a:r>
              <a:rPr lang="hu-HU" b="1" dirty="0"/>
              <a:t>a Lélektől született</a:t>
            </a:r>
            <a:r>
              <a:rPr lang="hu-HU" dirty="0"/>
              <a:t>.””</a:t>
            </a:r>
          </a:p>
          <a:p>
            <a:endParaRPr lang="hu-HU" dirty="0"/>
          </a:p>
        </p:txBody>
      </p:sp>
    </p:spTree>
    <p:extLst>
      <p:ext uri="{BB962C8B-B14F-4D97-AF65-F5344CB8AC3E}">
        <p14:creationId xmlns:p14="http://schemas.microsoft.com/office/powerpoint/2010/main" val="1180176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3528" y="1844824"/>
            <a:ext cx="8568952" cy="4281339"/>
          </a:xfrm>
        </p:spPr>
        <p:txBody>
          <a:bodyPr>
            <a:normAutofit fontScale="92500" lnSpcReduction="20000"/>
          </a:bodyPr>
          <a:lstStyle/>
          <a:p>
            <a:pPr marL="0" indent="0" algn="just">
              <a:buNone/>
            </a:pPr>
            <a:r>
              <a:rPr lang="hu-HU" dirty="0"/>
              <a:t>A születés felülről és/vagy újonnan történik „víz és Lélek” (3,5) vagy csak „Lélek” (3,6.8) által. Az „</a:t>
            </a:r>
            <a:r>
              <a:rPr lang="hu-HU" i="1" dirty="0" err="1"/>
              <a:t>anóthen</a:t>
            </a:r>
            <a:r>
              <a:rPr lang="hu-HU" i="1" dirty="0"/>
              <a:t>”</a:t>
            </a:r>
            <a:r>
              <a:rPr lang="hu-HU" dirty="0"/>
              <a:t> kettős értelme illetve a víz és Lélek </a:t>
            </a:r>
            <a:r>
              <a:rPr lang="hu-HU" dirty="0" err="1"/>
              <a:t>eszközbelisége</a:t>
            </a:r>
            <a:r>
              <a:rPr lang="hu-HU" dirty="0"/>
              <a:t> egy térbeli-időbeli kettősséget eredményez: </a:t>
            </a:r>
          </a:p>
          <a:p>
            <a:pPr algn="just">
              <a:buFontTx/>
              <a:buChar char="-"/>
            </a:pPr>
            <a:r>
              <a:rPr lang="hu-HU" dirty="0"/>
              <a:t>A „víz” (keresztség) és az „újonnan”: időbeli  ismét megszületésre utal.</a:t>
            </a:r>
          </a:p>
          <a:p>
            <a:pPr algn="just">
              <a:buFontTx/>
              <a:buChar char="-"/>
            </a:pPr>
            <a:r>
              <a:rPr lang="hu-HU" dirty="0"/>
              <a:t>A „Lélektől” és „felülről” való születés kvázi térbeli.</a:t>
            </a:r>
          </a:p>
          <a:p>
            <a:pPr marL="0" indent="0" algn="just">
              <a:buNone/>
            </a:pPr>
            <a:endParaRPr lang="hu-HU" dirty="0"/>
          </a:p>
          <a:p>
            <a:pPr marL="0" indent="0" algn="just">
              <a:buNone/>
            </a:pPr>
            <a:r>
              <a:rPr lang="hu-HU" dirty="0"/>
              <a:t>Az fentről/Lélektől való születés/nemződés eredménye más mint Pálnál, ahol a végidőben bekövetkező örökélésről van szó, a jelenben pedig örökösi pozícióról. </a:t>
            </a:r>
          </a:p>
          <a:p>
            <a:pPr marL="0" indent="0" algn="just">
              <a:buNone/>
            </a:pPr>
            <a:endParaRPr lang="hu-HU" dirty="0"/>
          </a:p>
          <a:p>
            <a:pPr marL="0" indent="0" algn="just">
              <a:buNone/>
            </a:pPr>
            <a:r>
              <a:rPr lang="hu-HU" dirty="0"/>
              <a:t>Itt az eredmény egy képesség: Isten országának, azaz királyságának („</a:t>
            </a:r>
            <a:r>
              <a:rPr lang="hu-HU" i="1" dirty="0" err="1"/>
              <a:t>basileia</a:t>
            </a:r>
            <a:r>
              <a:rPr lang="hu-HU" dirty="0"/>
              <a:t>”) a meglátására, illetve a királyságba való belépésre.  </a:t>
            </a:r>
          </a:p>
        </p:txBody>
      </p:sp>
    </p:spTree>
    <p:extLst>
      <p:ext uri="{BB962C8B-B14F-4D97-AF65-F5344CB8AC3E}">
        <p14:creationId xmlns:p14="http://schemas.microsoft.com/office/powerpoint/2010/main" val="2479633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Kétféle származás</a:t>
            </a:r>
          </a:p>
        </p:txBody>
      </p:sp>
      <p:sp>
        <p:nvSpPr>
          <p:cNvPr id="3" name="Tartalom helye 2"/>
          <p:cNvSpPr>
            <a:spLocks noGrp="1"/>
          </p:cNvSpPr>
          <p:nvPr>
            <p:ph idx="1"/>
          </p:nvPr>
        </p:nvSpPr>
        <p:spPr>
          <a:xfrm>
            <a:off x="179512" y="2015733"/>
            <a:ext cx="8784975" cy="4037747"/>
          </a:xfrm>
        </p:spPr>
        <p:txBody>
          <a:bodyPr>
            <a:normAutofit fontScale="92500" lnSpcReduction="10000"/>
          </a:bodyPr>
          <a:lstStyle/>
          <a:p>
            <a:pPr algn="just"/>
            <a:r>
              <a:rPr lang="hu-HU" dirty="0"/>
              <a:t>Jn 8,44.47: „</a:t>
            </a:r>
            <a:r>
              <a:rPr lang="hu-HU" baseline="30000" dirty="0"/>
              <a:t>44</a:t>
            </a:r>
            <a:r>
              <a:rPr lang="hu-HU" dirty="0"/>
              <a:t>Ti atyátoktól, az ördögtől származtok, és atyátok kívánságait akarjátok teljesíteni. Embergyilkos volt kezdettől fogva, és nem állt meg az igazságban, mert nincs benne igazság. Amikor a hazugságot szólja, a magáéból szól, mert hazug, és a hazugság atyja…. </a:t>
            </a:r>
            <a:r>
              <a:rPr lang="hu-HU" baseline="30000" dirty="0"/>
              <a:t>47</a:t>
            </a:r>
            <a:r>
              <a:rPr lang="hu-HU" dirty="0"/>
              <a:t>Aki az Istentől van (</a:t>
            </a:r>
            <a:r>
              <a:rPr lang="hu-HU" i="1" dirty="0" err="1"/>
              <a:t>ek</a:t>
            </a:r>
            <a:r>
              <a:rPr lang="hu-HU" i="1" dirty="0"/>
              <a:t> </a:t>
            </a:r>
            <a:r>
              <a:rPr lang="hu-HU" i="1" dirty="0" err="1"/>
              <a:t>tou</a:t>
            </a:r>
            <a:r>
              <a:rPr lang="hu-HU" i="1" dirty="0"/>
              <a:t> </a:t>
            </a:r>
            <a:r>
              <a:rPr lang="hu-HU" i="1" dirty="0" err="1"/>
              <a:t>theou</a:t>
            </a:r>
            <a:r>
              <a:rPr lang="hu-HU" dirty="0"/>
              <a:t>), hallja az Isten beszédeit; ti azért nem halljátok, mert nem az Istentől valók vagytok.””</a:t>
            </a:r>
          </a:p>
          <a:p>
            <a:pPr algn="just"/>
            <a:r>
              <a:rPr lang="hu-HU" dirty="0"/>
              <a:t>1Jn 3,8-10: „ </a:t>
            </a:r>
            <a:r>
              <a:rPr lang="hu-HU" baseline="30000" dirty="0"/>
              <a:t>8</a:t>
            </a:r>
            <a:r>
              <a:rPr lang="hu-HU" dirty="0"/>
              <a:t>Aki a bűnt </a:t>
            </a:r>
            <a:r>
              <a:rPr lang="hu-HU" dirty="0" err="1"/>
              <a:t>cselekszi</a:t>
            </a:r>
            <a:r>
              <a:rPr lang="hu-HU" dirty="0"/>
              <a:t>, az az ördögtől van (</a:t>
            </a:r>
            <a:r>
              <a:rPr lang="hu-HU" i="1" dirty="0" err="1"/>
              <a:t>ek</a:t>
            </a:r>
            <a:r>
              <a:rPr lang="hu-HU" i="1" dirty="0"/>
              <a:t> </a:t>
            </a:r>
            <a:r>
              <a:rPr lang="hu-HU" i="1" dirty="0" err="1"/>
              <a:t>tou</a:t>
            </a:r>
            <a:r>
              <a:rPr lang="hu-HU" i="1" dirty="0"/>
              <a:t> </a:t>
            </a:r>
            <a:r>
              <a:rPr lang="hu-HU" i="1" dirty="0" err="1"/>
              <a:t>diabolou</a:t>
            </a:r>
            <a:r>
              <a:rPr lang="hu-HU" dirty="0"/>
              <a:t>), mert az ördög </a:t>
            </a:r>
            <a:r>
              <a:rPr lang="hu-HU" dirty="0" err="1"/>
              <a:t>cselekszi</a:t>
            </a:r>
            <a:r>
              <a:rPr lang="hu-HU" dirty="0"/>
              <a:t> a bűnt kezdettől fogva. Azért jelent meg az Isten Fia, hogy az ördög munkáit lerontsa. </a:t>
            </a:r>
            <a:r>
              <a:rPr lang="hu-HU" baseline="30000" dirty="0"/>
              <a:t>9</a:t>
            </a:r>
            <a:r>
              <a:rPr lang="hu-HU" b="1" dirty="0"/>
              <a:t>Aki az Istentől született</a:t>
            </a:r>
            <a:r>
              <a:rPr lang="hu-HU" dirty="0"/>
              <a:t>, az nem cselekszik bűnt, mert </a:t>
            </a:r>
            <a:r>
              <a:rPr lang="hu-HU" b="1" dirty="0"/>
              <a:t>az ő magja </a:t>
            </a:r>
            <a:r>
              <a:rPr lang="hu-HU" dirty="0"/>
              <a:t>(</a:t>
            </a:r>
            <a:r>
              <a:rPr lang="hu-HU" i="1" dirty="0"/>
              <a:t>sperma </a:t>
            </a:r>
            <a:r>
              <a:rPr lang="hu-HU" i="1" dirty="0" err="1"/>
              <a:t>autou</a:t>
            </a:r>
            <a:r>
              <a:rPr lang="hu-HU" dirty="0"/>
              <a:t>) van benne (</a:t>
            </a:r>
            <a:r>
              <a:rPr lang="hu-HU" i="1" dirty="0" err="1"/>
              <a:t>menei</a:t>
            </a:r>
            <a:r>
              <a:rPr lang="hu-HU" dirty="0"/>
              <a:t>), és nem vétkezhet, mert az Istentől született. </a:t>
            </a:r>
            <a:r>
              <a:rPr lang="hu-HU" baseline="30000" dirty="0"/>
              <a:t>10</a:t>
            </a:r>
            <a:r>
              <a:rPr lang="hu-HU" dirty="0"/>
              <a:t>Erről ismerhetők meg az Isten gyermekei és az ördög gyermekei: aki nem </a:t>
            </a:r>
            <a:r>
              <a:rPr lang="hu-HU" dirty="0" err="1"/>
              <a:t>cselekszi</a:t>
            </a:r>
            <a:r>
              <a:rPr lang="hu-HU" dirty="0"/>
              <a:t> az igazságot, nem az Istentől van, és az sem, aki nem szereti a testvérét.”</a:t>
            </a:r>
          </a:p>
          <a:p>
            <a:pPr algn="just"/>
            <a:endParaRPr lang="hu-HU" dirty="0"/>
          </a:p>
        </p:txBody>
      </p:sp>
    </p:spTree>
    <p:extLst>
      <p:ext uri="{BB962C8B-B14F-4D97-AF65-F5344CB8AC3E}">
        <p14:creationId xmlns:p14="http://schemas.microsoft.com/office/powerpoint/2010/main" val="229406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43491" y="764704"/>
            <a:ext cx="6571343" cy="1089051"/>
          </a:xfrm>
        </p:spPr>
        <p:txBody>
          <a:bodyPr/>
          <a:lstStyle/>
          <a:p>
            <a:r>
              <a:rPr lang="hu-HU" dirty="0"/>
              <a:t>Isten atyasága A Bibliában</a:t>
            </a:r>
          </a:p>
        </p:txBody>
      </p:sp>
      <p:sp>
        <p:nvSpPr>
          <p:cNvPr id="3" name="Tartalom helye 2"/>
          <p:cNvSpPr>
            <a:spLocks noGrp="1"/>
          </p:cNvSpPr>
          <p:nvPr>
            <p:ph idx="1"/>
          </p:nvPr>
        </p:nvSpPr>
        <p:spPr/>
        <p:txBody>
          <a:bodyPr>
            <a:normAutofit/>
          </a:bodyPr>
          <a:lstStyle/>
          <a:p>
            <a:pPr algn="just">
              <a:buFontTx/>
              <a:buChar char="-"/>
            </a:pPr>
            <a:r>
              <a:rPr lang="hu-HU" dirty="0"/>
              <a:t>Az ÓSZ vallásos értelemben nagyon ritkán, mindössze 15-ször használja az „Atya” szót, míg hétköznapi, profán vonatkozásban kb. 1180-szor.</a:t>
            </a:r>
          </a:p>
          <a:p>
            <a:pPr algn="just">
              <a:buFontTx/>
              <a:buChar char="-"/>
            </a:pPr>
            <a:r>
              <a:rPr lang="hu-HU" dirty="0"/>
              <a:t>AZ </a:t>
            </a:r>
            <a:r>
              <a:rPr lang="hu-HU" dirty="0" err="1"/>
              <a:t>ÚSZ-ben</a:t>
            </a:r>
            <a:r>
              <a:rPr lang="hu-HU" dirty="0"/>
              <a:t> Istennel kapcsolatban 245-ször találjuk a  görög „</a:t>
            </a:r>
            <a:r>
              <a:rPr lang="hu-HU" i="1" dirty="0" err="1"/>
              <a:t>patér</a:t>
            </a:r>
            <a:r>
              <a:rPr lang="hu-HU" dirty="0"/>
              <a:t>” szót, míg az arám „</a:t>
            </a:r>
            <a:r>
              <a:rPr lang="hu-HU" i="1" dirty="0"/>
              <a:t>Abba</a:t>
            </a:r>
            <a:r>
              <a:rPr lang="hu-HU" dirty="0"/>
              <a:t>”</a:t>
            </a:r>
            <a:r>
              <a:rPr lang="hu-HU" dirty="0" err="1"/>
              <a:t>-t</a:t>
            </a:r>
            <a:r>
              <a:rPr lang="hu-HU" dirty="0"/>
              <a:t> háromszor. Profán vonatkozásokban a „</a:t>
            </a:r>
            <a:r>
              <a:rPr lang="hu-HU" i="1" dirty="0" err="1"/>
              <a:t>patér</a:t>
            </a:r>
            <a:r>
              <a:rPr lang="hu-HU" dirty="0"/>
              <a:t>” 157-szer fordul elő. </a:t>
            </a:r>
          </a:p>
        </p:txBody>
      </p:sp>
    </p:spTree>
    <p:extLst>
      <p:ext uri="{BB962C8B-B14F-4D97-AF65-F5344CB8AC3E}">
        <p14:creationId xmlns:p14="http://schemas.microsoft.com/office/powerpoint/2010/main" val="3585251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76672"/>
            <a:ext cx="8229600" cy="5649491"/>
          </a:xfrm>
        </p:spPr>
        <p:txBody>
          <a:bodyPr>
            <a:normAutofit/>
          </a:bodyPr>
          <a:lstStyle/>
          <a:p>
            <a:r>
              <a:rPr lang="hu-HU" dirty="0"/>
              <a:t>Isten gyermekei: 1Jn 3,1-2.10; 5,2.</a:t>
            </a:r>
          </a:p>
          <a:p>
            <a:r>
              <a:rPr lang="hu-HU" dirty="0"/>
              <a:t>Születtek: 1Jn 2,29; 3,9; 4,7; 5,1.4.18</a:t>
            </a:r>
          </a:p>
          <a:p>
            <a:pPr marL="0" indent="0">
              <a:buNone/>
            </a:pPr>
            <a:endParaRPr lang="hu-HU" dirty="0"/>
          </a:p>
          <a:p>
            <a:pPr algn="just"/>
            <a:r>
              <a:rPr lang="hu-HU" dirty="0"/>
              <a:t>Hasonló gondolat 1Pt 2,22-23: „</a:t>
            </a:r>
            <a:r>
              <a:rPr lang="hu-HU" baseline="30000" dirty="0"/>
              <a:t>22</a:t>
            </a:r>
            <a:r>
              <a:rPr lang="hu-HU" dirty="0"/>
              <a:t>Tisztítsátok meg lelketeket az igazság iránti engedelmességgel képmutatás nélküli testvérszeretetre, egymást kitartóan, tiszta szívből szeressétek, </a:t>
            </a:r>
            <a:r>
              <a:rPr lang="hu-HU" b="1" baseline="30000" dirty="0"/>
              <a:t>23</a:t>
            </a:r>
            <a:r>
              <a:rPr lang="hu-HU" b="1" dirty="0"/>
              <a:t>mint akik nem romlandó, hanem romolhatatlan magból születtetek újjá</a:t>
            </a:r>
            <a:r>
              <a:rPr lang="hu-HU" dirty="0"/>
              <a:t>, Isten élő és maradandó igéje által.”</a:t>
            </a:r>
          </a:p>
        </p:txBody>
      </p:sp>
    </p:spTree>
    <p:extLst>
      <p:ext uri="{BB962C8B-B14F-4D97-AF65-F5344CB8AC3E}">
        <p14:creationId xmlns:p14="http://schemas.microsoft.com/office/powerpoint/2010/main" val="1788331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675C933-A9E5-687C-D7A3-CA64DC943F29}"/>
              </a:ext>
            </a:extLst>
          </p:cNvPr>
          <p:cNvSpPr>
            <a:spLocks noGrp="1"/>
          </p:cNvSpPr>
          <p:nvPr>
            <p:ph type="title"/>
          </p:nvPr>
        </p:nvSpPr>
        <p:spPr/>
        <p:txBody>
          <a:bodyPr/>
          <a:lstStyle/>
          <a:p>
            <a:r>
              <a:rPr lang="hu-HU" dirty="0"/>
              <a:t>A jánosi születés modell </a:t>
            </a:r>
            <a:r>
              <a:rPr lang="hu-HU" dirty="0" err="1"/>
              <a:t>paradoxona</a:t>
            </a:r>
            <a:endParaRPr lang="hu-HU" dirty="0"/>
          </a:p>
        </p:txBody>
      </p:sp>
      <p:sp>
        <p:nvSpPr>
          <p:cNvPr id="3" name="Tartalom helye 2">
            <a:extLst>
              <a:ext uri="{FF2B5EF4-FFF2-40B4-BE49-F238E27FC236}">
                <a16:creationId xmlns:a16="http://schemas.microsoft.com/office/drawing/2014/main" id="{233CC4A9-A77F-A27A-B765-E94286E8F2F7}"/>
              </a:ext>
            </a:extLst>
          </p:cNvPr>
          <p:cNvSpPr>
            <a:spLocks noGrp="1"/>
          </p:cNvSpPr>
          <p:nvPr>
            <p:ph idx="1"/>
          </p:nvPr>
        </p:nvSpPr>
        <p:spPr>
          <a:xfrm>
            <a:off x="107504" y="1988841"/>
            <a:ext cx="8856984" cy="4064640"/>
          </a:xfrm>
        </p:spPr>
        <p:txBody>
          <a:bodyPr>
            <a:normAutofit fontScale="70000" lnSpcReduction="20000"/>
          </a:bodyPr>
          <a:lstStyle/>
          <a:p>
            <a:r>
              <a:rPr lang="hu-HU" dirty="0"/>
              <a:t>„A páli „már igen – még nem” </a:t>
            </a:r>
            <a:r>
              <a:rPr lang="hu-HU" dirty="0" err="1"/>
              <a:t>eszkatológiai</a:t>
            </a:r>
            <a:r>
              <a:rPr lang="hu-HU" dirty="0"/>
              <a:t> feszültségéhez képest a jánosi realizált </a:t>
            </a:r>
            <a:r>
              <a:rPr lang="hu-HU" dirty="0" err="1"/>
              <a:t>eszkatológia</a:t>
            </a:r>
            <a:r>
              <a:rPr lang="hu-HU" dirty="0"/>
              <a:t> hangsúlyai kissé máshová esnek: ez a nagy változás most megy végbe a Krisztusnak adott pozitív válaszadás nyomán.  Ez álláspontom szerint azért lehetséges, mert jánosi megközelítésben itt nem egy a futurumban zajló </a:t>
            </a:r>
            <a:r>
              <a:rPr lang="hu-HU" dirty="0" err="1"/>
              <a:t>ontikus</a:t>
            </a:r>
            <a:r>
              <a:rPr lang="hu-HU" dirty="0"/>
              <a:t> átalakulásról van szó, hanem egy </a:t>
            </a:r>
            <a:r>
              <a:rPr lang="hu-HU" dirty="0" err="1"/>
              <a:t>jelenbeli</a:t>
            </a:r>
            <a:r>
              <a:rPr lang="hu-HU" dirty="0"/>
              <a:t> egzisztenciális súlypontáthelyezésről, azaz, némileg paradox módon </a:t>
            </a:r>
            <a:r>
              <a:rPr lang="hu-HU" b="1" dirty="0"/>
              <a:t>az ember önnön származásának, eredetének az Istenbe </a:t>
            </a:r>
            <a:r>
              <a:rPr lang="hu-HU" b="1" dirty="0" err="1"/>
              <a:t>helyeződéséről</a:t>
            </a:r>
            <a:r>
              <a:rPr lang="hu-HU" dirty="0"/>
              <a:t>. </a:t>
            </a:r>
          </a:p>
          <a:p>
            <a:r>
              <a:rPr lang="hu-HU" dirty="0"/>
              <a:t>Azért vélem ezt paradoxnak, mert az ember származása egy a múltban gyökerező, elvileg megváltoztathatatlan adottság: a szüleit – legalábbis biológiai értelemben - senki nem válogathatja meg.  A jánosi metafora azonban szétfeszíti a hétköznapi logika kereteit. A megtérésből fakadó identifikációs súlypontáthelyezésből fakad az ember lényegi eredetének a megváltozása. </a:t>
            </a:r>
          </a:p>
          <a:p>
            <a:r>
              <a:rPr lang="hu-HU" dirty="0"/>
              <a:t>Egy hasonlattal élve, ha valaki számára felnőttkorában kiderül, hogy őt anno csecsemőként örökbe fogadták, és kinyomozza a vér szerinti szüleinek a kilétét, akkor az identitástudata ennek megfelelően változik, hiszen immár más embereket tekint a biológiai szüleinek. A jánosi képben ennek pontosan az ellenkezője történik. Kialakul egy új identitás, amiből fakadóan megváltozik az eredettudat. Ez persze időbelileg gyakorlatilag egybe esik, de az identitásváltozás lesz az alap, amiből az eredetváltozás következik, s nem pedig az eredetváltozásról való tudomásszerzés indukál identitásváltást.” - LV</a:t>
            </a:r>
          </a:p>
        </p:txBody>
      </p:sp>
    </p:spTree>
    <p:extLst>
      <p:ext uri="{BB962C8B-B14F-4D97-AF65-F5344CB8AC3E}">
        <p14:creationId xmlns:p14="http://schemas.microsoft.com/office/powerpoint/2010/main" val="4016307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399103" y="476672"/>
            <a:ext cx="6571343" cy="1296144"/>
          </a:xfrm>
        </p:spPr>
        <p:txBody>
          <a:bodyPr>
            <a:normAutofit/>
          </a:bodyPr>
          <a:lstStyle/>
          <a:p>
            <a:r>
              <a:rPr lang="hu-HU" dirty="0"/>
              <a:t>A </a:t>
            </a:r>
            <a:r>
              <a:rPr lang="hu-HU" dirty="0" err="1"/>
              <a:t>mátéi</a:t>
            </a:r>
            <a:r>
              <a:rPr lang="hu-HU" dirty="0"/>
              <a:t> modell: „Ez a gyerek az apjára ütött”</a:t>
            </a:r>
          </a:p>
        </p:txBody>
      </p:sp>
      <p:sp>
        <p:nvSpPr>
          <p:cNvPr id="3" name="Tartalom helye 2"/>
          <p:cNvSpPr>
            <a:spLocks noGrp="1"/>
          </p:cNvSpPr>
          <p:nvPr>
            <p:ph idx="1"/>
          </p:nvPr>
        </p:nvSpPr>
        <p:spPr>
          <a:xfrm>
            <a:off x="251520" y="2015733"/>
            <a:ext cx="8712968" cy="3450613"/>
          </a:xfrm>
        </p:spPr>
        <p:txBody>
          <a:bodyPr>
            <a:normAutofit/>
          </a:bodyPr>
          <a:lstStyle/>
          <a:p>
            <a:pPr algn="just"/>
            <a:r>
              <a:rPr lang="hu-HU" dirty="0"/>
              <a:t>Nincs szó születésről vagy örökbefogadásról. </a:t>
            </a:r>
          </a:p>
          <a:p>
            <a:pPr algn="just"/>
            <a:r>
              <a:rPr lang="hu-HU" dirty="0"/>
              <a:t>Viselkedési minta. </a:t>
            </a:r>
          </a:p>
          <a:p>
            <a:pPr algn="just"/>
            <a:r>
              <a:rPr lang="hu-HU" dirty="0"/>
              <a:t>A földi apák </a:t>
            </a:r>
            <a:r>
              <a:rPr lang="hu-HU" dirty="0" err="1"/>
              <a:t>mátéi</a:t>
            </a:r>
            <a:r>
              <a:rPr lang="hu-HU" dirty="0"/>
              <a:t> kontrasztja.</a:t>
            </a:r>
          </a:p>
          <a:p>
            <a:pPr algn="just"/>
            <a:endParaRPr lang="hu-HU" dirty="0"/>
          </a:p>
        </p:txBody>
      </p:sp>
    </p:spTree>
    <p:extLst>
      <p:ext uri="{BB962C8B-B14F-4D97-AF65-F5344CB8AC3E}">
        <p14:creationId xmlns:p14="http://schemas.microsoft.com/office/powerpoint/2010/main" val="14628697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C6D759C-4693-F9A5-C931-7B44C5DD90BF}"/>
              </a:ext>
            </a:extLst>
          </p:cNvPr>
          <p:cNvSpPr>
            <a:spLocks noGrp="1"/>
          </p:cNvSpPr>
          <p:nvPr>
            <p:ph type="title"/>
          </p:nvPr>
        </p:nvSpPr>
        <p:spPr/>
        <p:txBody>
          <a:bodyPr/>
          <a:lstStyle/>
          <a:p>
            <a:endParaRPr lang="hu-HU" dirty="0"/>
          </a:p>
        </p:txBody>
      </p:sp>
      <p:sp>
        <p:nvSpPr>
          <p:cNvPr id="3" name="Tartalom helye 2">
            <a:extLst>
              <a:ext uri="{FF2B5EF4-FFF2-40B4-BE49-F238E27FC236}">
                <a16:creationId xmlns:a16="http://schemas.microsoft.com/office/drawing/2014/main" id="{E97511BE-ACD6-EADA-2C1E-93CF88EE033E}"/>
              </a:ext>
            </a:extLst>
          </p:cNvPr>
          <p:cNvSpPr>
            <a:spLocks noGrp="1"/>
          </p:cNvSpPr>
          <p:nvPr>
            <p:ph idx="1"/>
          </p:nvPr>
        </p:nvSpPr>
        <p:spPr>
          <a:xfrm>
            <a:off x="251520" y="2015733"/>
            <a:ext cx="8568952" cy="4037747"/>
          </a:xfrm>
        </p:spPr>
        <p:txBody>
          <a:bodyPr>
            <a:normAutofit/>
          </a:bodyPr>
          <a:lstStyle/>
          <a:p>
            <a:pPr marL="0" indent="0" algn="just">
              <a:buNone/>
            </a:pPr>
            <a:r>
              <a:rPr lang="hu-HU" dirty="0"/>
              <a:t>Kizárólag Jézus nevezi Istent atyának Máté evangéliumában.</a:t>
            </a:r>
          </a:p>
          <a:p>
            <a:pPr marL="0" indent="0" algn="just">
              <a:buNone/>
            </a:pPr>
            <a:r>
              <a:rPr lang="hu-HU" dirty="0"/>
              <a:t>	Az „atya” (</a:t>
            </a:r>
            <a:r>
              <a:rPr lang="hu-HU" i="1" dirty="0" err="1"/>
              <a:t>patér</a:t>
            </a:r>
            <a:r>
              <a:rPr lang="hu-HU" dirty="0"/>
              <a:t>) megnevezés használata:</a:t>
            </a:r>
          </a:p>
          <a:p>
            <a:pPr marL="0" indent="0" algn="just">
              <a:buNone/>
            </a:pPr>
            <a:r>
              <a:rPr lang="hu-HU" dirty="0"/>
              <a:t>- szelektív: csakis önmaga /16-szor/ és a tanítványok viszonylatában /21-szer, Mk:1; </a:t>
            </a:r>
            <a:r>
              <a:rPr lang="hu-HU" dirty="0" err="1"/>
              <a:t>Lk</a:t>
            </a:r>
            <a:r>
              <a:rPr lang="hu-HU" dirty="0"/>
              <a:t>: 4; Jn: 1/, azaz kívülállók felé soha, és </a:t>
            </a:r>
          </a:p>
          <a:p>
            <a:pPr marL="0" indent="0" algn="just">
              <a:buNone/>
            </a:pPr>
            <a:r>
              <a:rPr lang="hu-HU" dirty="0"/>
              <a:t>- többnyire </a:t>
            </a:r>
            <a:r>
              <a:rPr lang="hu-HU" dirty="0" err="1"/>
              <a:t>relacionális</a:t>
            </a:r>
            <a:r>
              <a:rPr lang="hu-HU" dirty="0"/>
              <a:t>: „az én atyám,” „a ti atyátok,” „a mi atyánk,” </a:t>
            </a:r>
          </a:p>
          <a:p>
            <a:pPr marL="0" indent="0" algn="just">
              <a:buNone/>
            </a:pPr>
            <a:r>
              <a:rPr lang="hu-HU" dirty="0"/>
              <a:t>=&gt; Máté evangéliumában ez egyértelművé teszi, hogy az atya-gyermek kapcsolat, Jézus, az Isten fia tanítványainak a privilégiuma.</a:t>
            </a:r>
          </a:p>
          <a:p>
            <a:pPr marL="0" indent="0" algn="just">
              <a:buNone/>
            </a:pPr>
            <a:r>
              <a:rPr lang="hu-HU" dirty="0"/>
              <a:t>Jézus csak a tanítványainak beszél úgy Istenről, mint atyjukról, viszont őket egyértelműen Isten gyermekeinek/fiainak tekinti.	</a:t>
            </a:r>
          </a:p>
          <a:p>
            <a:endParaRPr lang="hu-HU" dirty="0"/>
          </a:p>
        </p:txBody>
      </p:sp>
    </p:spTree>
    <p:extLst>
      <p:ext uri="{BB962C8B-B14F-4D97-AF65-F5344CB8AC3E}">
        <p14:creationId xmlns:p14="http://schemas.microsoft.com/office/powerpoint/2010/main" val="965849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1520" y="2132856"/>
            <a:ext cx="8712968" cy="3993307"/>
          </a:xfrm>
        </p:spPr>
        <p:txBody>
          <a:bodyPr>
            <a:normAutofit/>
          </a:bodyPr>
          <a:lstStyle/>
          <a:p>
            <a:pPr marL="0" indent="0" algn="just">
              <a:buNone/>
            </a:pPr>
            <a:r>
              <a:rPr lang="hu-HU" dirty="0" err="1"/>
              <a:t>Mt</a:t>
            </a:r>
            <a:r>
              <a:rPr lang="hu-HU" dirty="0"/>
              <a:t> 17,24-27:”</a:t>
            </a:r>
            <a:r>
              <a:rPr lang="hu-HU" baseline="30000" dirty="0"/>
              <a:t> 24</a:t>
            </a:r>
            <a:r>
              <a:rPr lang="hu-HU" dirty="0"/>
              <a:t>Amikor </a:t>
            </a:r>
            <a:r>
              <a:rPr lang="hu-HU" dirty="0" err="1"/>
              <a:t>Kapernaumba</a:t>
            </a:r>
            <a:r>
              <a:rPr lang="hu-HU" dirty="0"/>
              <a:t> értek, odamentek Péterhez azok, akik a templomadót szedték, és megkérdezték tőle: „A ti mesteretek nem fizet templomadót?” </a:t>
            </a:r>
            <a:r>
              <a:rPr lang="hu-HU" baseline="30000" dirty="0"/>
              <a:t>25</a:t>
            </a:r>
            <a:r>
              <a:rPr lang="hu-HU" dirty="0"/>
              <a:t>„De igen” - felelte. Amikor bement a házba, Jézus megelőzte, és így szólt: „Mit gondolsz, Simon, a földi királyok kiktől szednek vámot vagy adót: </a:t>
            </a:r>
            <a:r>
              <a:rPr lang="hu-HU" b="1" dirty="0"/>
              <a:t>fiaiktól-e vagy az idegenektől</a:t>
            </a:r>
            <a:r>
              <a:rPr lang="hu-HU" dirty="0"/>
              <a:t>?” </a:t>
            </a:r>
            <a:r>
              <a:rPr lang="hu-HU" baseline="30000" dirty="0"/>
              <a:t>26</a:t>
            </a:r>
            <a:r>
              <a:rPr lang="hu-HU" dirty="0"/>
              <a:t>Miután így felelt: „Az idegenektől”, Jézus ezt mondta neki: „</a:t>
            </a:r>
            <a:r>
              <a:rPr lang="hu-HU" b="1" dirty="0"/>
              <a:t>Akkor tehát a fiak szabadok.</a:t>
            </a:r>
            <a:r>
              <a:rPr lang="hu-HU" dirty="0"/>
              <a:t> </a:t>
            </a:r>
            <a:r>
              <a:rPr lang="hu-HU" baseline="30000" dirty="0"/>
              <a:t>27</a:t>
            </a:r>
            <a:r>
              <a:rPr lang="hu-HU" dirty="0"/>
              <a:t>De hogy ne botránkoztassuk meg őket, menj a tengerhez, vesd be a horgot, és fogd ki az első halat, amely ráakad. Amikor felnyitod a száját, találsz benne egy ezüstpénzt, vedd ki, és </a:t>
            </a:r>
            <a:r>
              <a:rPr lang="hu-HU" b="1" dirty="0"/>
              <a:t>add oda nekik értem és érted</a:t>
            </a:r>
            <a:r>
              <a:rPr lang="hu-HU" dirty="0"/>
              <a:t>.””</a:t>
            </a:r>
          </a:p>
        </p:txBody>
      </p:sp>
    </p:spTree>
    <p:extLst>
      <p:ext uri="{BB962C8B-B14F-4D97-AF65-F5344CB8AC3E}">
        <p14:creationId xmlns:p14="http://schemas.microsoft.com/office/powerpoint/2010/main" val="30105088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922114"/>
          </a:xfrm>
        </p:spPr>
        <p:txBody>
          <a:bodyPr>
            <a:normAutofit/>
          </a:bodyPr>
          <a:lstStyle/>
          <a:p>
            <a:r>
              <a:rPr lang="hu-HU" dirty="0"/>
              <a:t>Az Atya, mint követendő paradigma</a:t>
            </a:r>
          </a:p>
        </p:txBody>
      </p:sp>
      <p:sp>
        <p:nvSpPr>
          <p:cNvPr id="3" name="Tartalom helye 2"/>
          <p:cNvSpPr>
            <a:spLocks noGrp="1"/>
          </p:cNvSpPr>
          <p:nvPr>
            <p:ph idx="1"/>
          </p:nvPr>
        </p:nvSpPr>
        <p:spPr>
          <a:xfrm>
            <a:off x="107504" y="1916832"/>
            <a:ext cx="8856984" cy="4209331"/>
          </a:xfrm>
        </p:spPr>
        <p:txBody>
          <a:bodyPr>
            <a:normAutofit lnSpcReduction="10000"/>
          </a:bodyPr>
          <a:lstStyle/>
          <a:p>
            <a:pPr marL="0" indent="0" algn="just">
              <a:buNone/>
            </a:pPr>
            <a:r>
              <a:rPr lang="hu-HU" dirty="0" err="1"/>
              <a:t>Mt</a:t>
            </a:r>
            <a:r>
              <a:rPr lang="hu-HU" dirty="0"/>
              <a:t> 5,44-48: </a:t>
            </a:r>
            <a:r>
              <a:rPr lang="hu-HU" baseline="30000" dirty="0"/>
              <a:t>44</a:t>
            </a:r>
            <a:r>
              <a:rPr lang="hu-HU" dirty="0"/>
              <a:t>Én pedig azt mondom nektek: Szeressétek ellenségeiteket, és imádkozzatok azokért, akik üldöznek titeket, </a:t>
            </a:r>
            <a:r>
              <a:rPr lang="hu-HU" b="1" baseline="30000" dirty="0"/>
              <a:t>45</a:t>
            </a:r>
            <a:r>
              <a:rPr lang="hu-HU" b="1" dirty="0"/>
              <a:t>hogy legyetek mennyei Atyátoknak fiai</a:t>
            </a:r>
            <a:r>
              <a:rPr lang="hu-HU" dirty="0"/>
              <a:t>, aki felhozza napját gonoszokra és jókra, és esőt ad igazaknak és hamisaknak. </a:t>
            </a:r>
            <a:r>
              <a:rPr lang="hu-HU" baseline="30000" dirty="0"/>
              <a:t>46</a:t>
            </a:r>
            <a:r>
              <a:rPr lang="hu-HU" dirty="0"/>
              <a:t>Mert ha azokat szeretitek, akik titeket szeretnek, mi a jutalmatok? Nem ugyanezt teszik-e a vámszedők is? </a:t>
            </a:r>
            <a:r>
              <a:rPr lang="hu-HU" baseline="30000" dirty="0"/>
              <a:t>47</a:t>
            </a:r>
            <a:r>
              <a:rPr lang="hu-HU" dirty="0"/>
              <a:t>És ha csak </a:t>
            </a:r>
            <a:r>
              <a:rPr lang="hu-HU" dirty="0" err="1"/>
              <a:t>atyátokfiait</a:t>
            </a:r>
            <a:r>
              <a:rPr lang="hu-HU" dirty="0"/>
              <a:t> köszöntitek, mennyivel tesztek többet másoknál? Nem ugyanezt teszik-e a pogányok is? </a:t>
            </a:r>
            <a:r>
              <a:rPr lang="hu-HU" baseline="30000" dirty="0"/>
              <a:t>48</a:t>
            </a:r>
            <a:r>
              <a:rPr lang="hu-HU" dirty="0"/>
              <a:t>Ti azért legyetek tökéletesek, </a:t>
            </a:r>
            <a:r>
              <a:rPr lang="hu-HU" b="1" dirty="0"/>
              <a:t>mint ahogy mennyei Atyátok </a:t>
            </a:r>
            <a:r>
              <a:rPr lang="hu-HU" dirty="0"/>
              <a:t>tökéletes.  Vö.: </a:t>
            </a:r>
            <a:r>
              <a:rPr lang="hu-HU" dirty="0" err="1"/>
              <a:t>Lk</a:t>
            </a:r>
            <a:r>
              <a:rPr lang="hu-HU" dirty="0"/>
              <a:t> 6,36: Legyetek irgalmasok, amint a ti Atyátok is irgalmas! </a:t>
            </a:r>
          </a:p>
          <a:p>
            <a:pPr marL="0" indent="0" algn="just">
              <a:buNone/>
            </a:pPr>
            <a:r>
              <a:rPr lang="hu-HU" dirty="0" err="1"/>
              <a:t>Mt</a:t>
            </a:r>
            <a:r>
              <a:rPr lang="hu-HU" dirty="0"/>
              <a:t> 5,9: „Boldogok, akik békét teremtenek, mert ők Isten fiainak neveztetnek.” </a:t>
            </a:r>
          </a:p>
          <a:p>
            <a:pPr marL="0" indent="0" algn="just">
              <a:buNone/>
            </a:pPr>
            <a:r>
              <a:rPr lang="hu-HU" dirty="0" err="1"/>
              <a:t>Mt</a:t>
            </a:r>
            <a:r>
              <a:rPr lang="hu-HU" dirty="0"/>
              <a:t> 5,16: „Úgy ragyogjon a ti világosságotok az emberek előtt, hogy lássák jó cselekedeteiteket, és dicsőítsék a ti mennyei Atyátokat.” </a:t>
            </a:r>
          </a:p>
        </p:txBody>
      </p:sp>
    </p:spTree>
    <p:extLst>
      <p:ext uri="{BB962C8B-B14F-4D97-AF65-F5344CB8AC3E}">
        <p14:creationId xmlns:p14="http://schemas.microsoft.com/office/powerpoint/2010/main" val="2620667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43491" y="548680"/>
            <a:ext cx="6571343" cy="1305075"/>
          </a:xfrm>
        </p:spPr>
        <p:txBody>
          <a:bodyPr>
            <a:normAutofit fontScale="90000"/>
          </a:bodyPr>
          <a:lstStyle/>
          <a:p>
            <a:r>
              <a:rPr lang="hu-HU" dirty="0"/>
              <a:t>A tanítványság, mint az Isten gyermekévé válás folyamatának öt dimenziója</a:t>
            </a:r>
          </a:p>
        </p:txBody>
      </p:sp>
      <p:sp>
        <p:nvSpPr>
          <p:cNvPr id="3" name="Tartalom helye 2"/>
          <p:cNvSpPr>
            <a:spLocks noGrp="1"/>
          </p:cNvSpPr>
          <p:nvPr>
            <p:ph idx="1"/>
          </p:nvPr>
        </p:nvSpPr>
        <p:spPr>
          <a:xfrm>
            <a:off x="107504" y="2015733"/>
            <a:ext cx="8640959" cy="3861539"/>
          </a:xfrm>
        </p:spPr>
        <p:txBody>
          <a:bodyPr>
            <a:normAutofit fontScale="92500"/>
          </a:bodyPr>
          <a:lstStyle/>
          <a:p>
            <a:pPr marL="514350" indent="-514350" algn="just">
              <a:buAutoNum type="arabicParenR"/>
            </a:pPr>
            <a:r>
              <a:rPr lang="hu-HU" dirty="0" err="1"/>
              <a:t>Krisztológiai</a:t>
            </a:r>
            <a:r>
              <a:rPr lang="hu-HU" dirty="0"/>
              <a:t>: Jézuson, a Fiún keresztül válhat valaki Isten gyermekévé.</a:t>
            </a:r>
          </a:p>
          <a:p>
            <a:pPr marL="514350" indent="-514350" algn="just">
              <a:buAutoNum type="arabicParenR"/>
            </a:pPr>
            <a:r>
              <a:rPr lang="hu-HU" dirty="0" err="1"/>
              <a:t>Ekkléziológiai</a:t>
            </a:r>
            <a:r>
              <a:rPr lang="hu-HU" dirty="0"/>
              <a:t>: azáltal, hogy pozitívan válaszol Jézus hívására, belép Isten földi családjába, és útját a testvéreivel folytatja.</a:t>
            </a:r>
          </a:p>
          <a:p>
            <a:pPr marL="514350" indent="-514350" algn="just">
              <a:buAutoNum type="arabicParenR"/>
            </a:pPr>
            <a:r>
              <a:rPr lang="hu-HU" dirty="0"/>
              <a:t>Missziói: Életük tanúságtételével és tanításukkal a tanítványok vonzanak és hívnak más embereket, hogy csatlakozzanak az Isten gyermekévé válás folyamatához </a:t>
            </a:r>
          </a:p>
          <a:p>
            <a:pPr marL="514350" indent="-514350" algn="just">
              <a:buAutoNum type="arabicParenR"/>
            </a:pPr>
            <a:r>
              <a:rPr lang="hu-HU" dirty="0" err="1"/>
              <a:t>Eszkatológiai</a:t>
            </a:r>
            <a:r>
              <a:rPr lang="hu-HU" dirty="0"/>
              <a:t>:  Valaki visszavonhatatlanul Isten gyermekévé Isten országában lesz.</a:t>
            </a:r>
          </a:p>
          <a:p>
            <a:pPr marL="514350" indent="-514350" algn="just">
              <a:buAutoNum type="arabicParenR"/>
            </a:pPr>
            <a:r>
              <a:rPr lang="hu-HU" dirty="0"/>
              <a:t>Etikai: Ahhoz, hogy elérje ezt az állapotot, Isten akaratát kell cselekednie, és a „nagyobb igazságosságot” gyakorolnia (</a:t>
            </a:r>
            <a:r>
              <a:rPr lang="hu-HU" dirty="0" err="1"/>
              <a:t>Mt</a:t>
            </a:r>
            <a:r>
              <a:rPr lang="hu-HU" dirty="0"/>
              <a:t> 5,20). </a:t>
            </a:r>
          </a:p>
          <a:p>
            <a:pPr marL="514350" indent="-514350" algn="just">
              <a:buAutoNum type="arabicParenR"/>
            </a:pPr>
            <a:endParaRPr lang="hu-HU" dirty="0"/>
          </a:p>
          <a:p>
            <a:pPr marL="514350" indent="-514350">
              <a:buAutoNum type="arabicParenR"/>
            </a:pPr>
            <a:endParaRPr lang="hu-HU" dirty="0"/>
          </a:p>
        </p:txBody>
      </p:sp>
    </p:spTree>
    <p:extLst>
      <p:ext uri="{BB962C8B-B14F-4D97-AF65-F5344CB8AC3E}">
        <p14:creationId xmlns:p14="http://schemas.microsoft.com/office/powerpoint/2010/main" val="117251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9512" y="1988840"/>
            <a:ext cx="8507288" cy="4137323"/>
          </a:xfrm>
        </p:spPr>
        <p:txBody>
          <a:bodyPr>
            <a:normAutofit/>
          </a:bodyPr>
          <a:lstStyle/>
          <a:p>
            <a:pPr algn="just"/>
            <a:r>
              <a:rPr lang="hu-HU" dirty="0"/>
              <a:t>Azáltal, hogy az elhívott tanítvány beleegyezően válaszol Jézus hívására, megkapja azt a kegyelmet/kiváltságot, hogy az Atya gyermekévé legyen. De a világban folytatott élet lesz a döntő kritérium, ami alapján majd eldöntetik, hogy ki számít gyermeknek vagy nem-gyermeknek. </a:t>
            </a:r>
          </a:p>
          <a:p>
            <a:pPr algn="just"/>
            <a:r>
              <a:rPr lang="hu-HU" dirty="0"/>
              <a:t>Már igen-még nem: minden alkalommal, amikor Jézus emlékezteti a tanítványokat az istengyermeki identitásukra, egyúttal határozott iránymutatást is ad, hogy hogyan folytassa ezt a folyamatot itt és most. </a:t>
            </a:r>
          </a:p>
        </p:txBody>
      </p:sp>
    </p:spTree>
    <p:extLst>
      <p:ext uri="{BB962C8B-B14F-4D97-AF65-F5344CB8AC3E}">
        <p14:creationId xmlns:p14="http://schemas.microsoft.com/office/powerpoint/2010/main" val="3292651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384F162-5CC5-EE2A-4D49-5DE01E10DCEB}"/>
              </a:ext>
            </a:extLst>
          </p:cNvPr>
          <p:cNvSpPr>
            <a:spLocks noGrp="1"/>
          </p:cNvSpPr>
          <p:nvPr>
            <p:ph type="title"/>
          </p:nvPr>
        </p:nvSpPr>
        <p:spPr/>
        <p:txBody>
          <a:bodyPr/>
          <a:lstStyle/>
          <a:p>
            <a:r>
              <a:rPr lang="hu-HU" dirty="0"/>
              <a:t>A Feltámadás modell</a:t>
            </a:r>
          </a:p>
        </p:txBody>
      </p:sp>
      <p:sp>
        <p:nvSpPr>
          <p:cNvPr id="3" name="Tartalom helye 2">
            <a:extLst>
              <a:ext uri="{FF2B5EF4-FFF2-40B4-BE49-F238E27FC236}">
                <a16:creationId xmlns:a16="http://schemas.microsoft.com/office/drawing/2014/main" id="{0084C24C-7091-6289-7D69-D7CE369C4241}"/>
              </a:ext>
            </a:extLst>
          </p:cNvPr>
          <p:cNvSpPr>
            <a:spLocks noGrp="1"/>
          </p:cNvSpPr>
          <p:nvPr>
            <p:ph idx="1"/>
          </p:nvPr>
        </p:nvSpPr>
        <p:spPr>
          <a:xfrm>
            <a:off x="971600" y="2015733"/>
            <a:ext cx="7488831" cy="3450613"/>
          </a:xfrm>
        </p:spPr>
        <p:txBody>
          <a:bodyPr/>
          <a:lstStyle/>
          <a:p>
            <a:r>
              <a:rPr lang="hu-HU" dirty="0" err="1"/>
              <a:t>Lk</a:t>
            </a:r>
            <a:r>
              <a:rPr lang="hu-HU" dirty="0"/>
              <a:t> 20,34-36: „Jézus így válaszolt nekik: „E világ fiai házasodnak és férjhez mennek, de akik méltónak ítéltetnek ama eljövendő világra, hogy részük legyen a halottak közül való feltámadásban, azok nem házasodnak majd, és férjhez sem mennek. Sőt meg sem halhatnak többé, mert az angyalokhoz lesznek hasonlók, és az Isten fiaivá lesznek, lévén a feltámadás fiai.”</a:t>
            </a:r>
          </a:p>
        </p:txBody>
      </p:sp>
    </p:spTree>
    <p:extLst>
      <p:ext uri="{BB962C8B-B14F-4D97-AF65-F5344CB8AC3E}">
        <p14:creationId xmlns:p14="http://schemas.microsoft.com/office/powerpoint/2010/main" val="2903293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Az egyetemes modell</a:t>
            </a:r>
          </a:p>
        </p:txBody>
      </p:sp>
      <p:sp>
        <p:nvSpPr>
          <p:cNvPr id="3" name="Tartalom helye 2"/>
          <p:cNvSpPr>
            <a:spLocks noGrp="1"/>
          </p:cNvSpPr>
          <p:nvPr>
            <p:ph idx="1"/>
          </p:nvPr>
        </p:nvSpPr>
        <p:spPr>
          <a:xfrm>
            <a:off x="251520" y="2015733"/>
            <a:ext cx="8352927" cy="3933547"/>
          </a:xfrm>
        </p:spPr>
        <p:txBody>
          <a:bodyPr/>
          <a:lstStyle/>
          <a:p>
            <a:pPr marL="0" indent="0">
              <a:buNone/>
            </a:pPr>
            <a:r>
              <a:rPr lang="hu-HU" u="sng" dirty="0"/>
              <a:t>Isten mint atya a kereszténység előtt</a:t>
            </a:r>
          </a:p>
          <a:p>
            <a:pPr>
              <a:buFontTx/>
              <a:buChar char="-"/>
            </a:pPr>
            <a:r>
              <a:rPr lang="hu-HU" dirty="0"/>
              <a:t>A kánaáni </a:t>
            </a:r>
            <a:r>
              <a:rPr lang="hu-HU" dirty="0" err="1"/>
              <a:t>Ugaritban</a:t>
            </a:r>
            <a:r>
              <a:rPr lang="hu-HU" dirty="0"/>
              <a:t> „Él” istent az emberiség atyjának tekintették. </a:t>
            </a:r>
          </a:p>
          <a:p>
            <a:pPr>
              <a:buFontTx/>
              <a:buChar char="-"/>
            </a:pPr>
            <a:r>
              <a:rPr lang="hu-HU" dirty="0"/>
              <a:t>Görögök (legalább Homérosz óta): Zeusz atyja embereknek és isteneknek.</a:t>
            </a:r>
          </a:p>
          <a:p>
            <a:pPr>
              <a:buFontTx/>
              <a:buChar char="-"/>
            </a:pPr>
            <a:r>
              <a:rPr lang="hu-HU" dirty="0"/>
              <a:t>Suméroknál imádságszövegekben: az istenség nemcsak a király és a nép ősatyja, hanem irgalmas, kegyelmes atya, aki kezében tartja az egész ország életét. </a:t>
            </a:r>
          </a:p>
          <a:p>
            <a:pPr marL="0" indent="0">
              <a:buNone/>
            </a:pPr>
            <a:r>
              <a:rPr lang="hu-HU" dirty="0"/>
              <a:t>E felfogás a zsidóságban csak az újszövetségi irodalom keletkezési </a:t>
            </a:r>
            <a:r>
              <a:rPr lang="hu-HU" dirty="0" err="1"/>
              <a:t>idejével</a:t>
            </a:r>
            <a:r>
              <a:rPr lang="hu-HU" dirty="0"/>
              <a:t> kortárs, ráadásul nem véletlenül a közép-platonizmushoz is besorolt Philónnál, esetleg </a:t>
            </a:r>
            <a:r>
              <a:rPr lang="hu-HU" dirty="0" err="1"/>
              <a:t>Josephusnál</a:t>
            </a:r>
            <a:r>
              <a:rPr lang="hu-HU" dirty="0"/>
              <a:t>  bukkant fel. </a:t>
            </a:r>
          </a:p>
        </p:txBody>
      </p:sp>
    </p:spTree>
    <p:extLst>
      <p:ext uri="{BB962C8B-B14F-4D97-AF65-F5344CB8AC3E}">
        <p14:creationId xmlns:p14="http://schemas.microsoft.com/office/powerpoint/2010/main" val="1897514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331641" y="476673"/>
            <a:ext cx="6840760" cy="1152128"/>
          </a:xfrm>
        </p:spPr>
        <p:txBody>
          <a:bodyPr>
            <a:normAutofit fontScale="90000"/>
          </a:bodyPr>
          <a:lstStyle/>
          <a:p>
            <a:r>
              <a:rPr lang="hu-HU" dirty="0"/>
              <a:t>Az Ószövetség Isten atyaságáról, az istenfiúságról/gyermekségről</a:t>
            </a:r>
          </a:p>
        </p:txBody>
      </p:sp>
      <p:sp>
        <p:nvSpPr>
          <p:cNvPr id="3" name="Tartalom helye 2"/>
          <p:cNvSpPr>
            <a:spLocks noGrp="1"/>
          </p:cNvSpPr>
          <p:nvPr>
            <p:ph idx="1"/>
          </p:nvPr>
        </p:nvSpPr>
        <p:spPr/>
        <p:txBody>
          <a:bodyPr>
            <a:normAutofit/>
          </a:bodyPr>
          <a:lstStyle/>
          <a:p>
            <a:pPr marL="514350" indent="-514350" algn="just">
              <a:buAutoNum type="arabicParenR"/>
            </a:pPr>
            <a:r>
              <a:rPr lang="hu-HU" dirty="0"/>
              <a:t>Isten a nép atyja // Izráel mint fiú</a:t>
            </a:r>
          </a:p>
          <a:p>
            <a:pPr algn="just"/>
            <a:r>
              <a:rPr lang="hu-HU" dirty="0"/>
              <a:t>2Móz 4,22-23: „De te mondd meg a fáraónak: Így szól az Úr: Izráel az én elsőszülött fiam. Azért azt mondom neked, hogy </a:t>
            </a:r>
            <a:r>
              <a:rPr lang="hu-HU" dirty="0" err="1"/>
              <a:t>bocsásd</a:t>
            </a:r>
            <a:r>
              <a:rPr lang="hu-HU" dirty="0"/>
              <a:t> el az én fiamat, hadd szolgáljon áldozattal engem! Ha nem akarod őt elbocsátani, akkor megölöm a te elsőszülött fiadat.”</a:t>
            </a:r>
          </a:p>
          <a:p>
            <a:pPr marL="0" indent="0">
              <a:buNone/>
            </a:pPr>
            <a:endParaRPr lang="hu-HU" dirty="0"/>
          </a:p>
          <a:p>
            <a:pPr marL="0" indent="0">
              <a:buNone/>
            </a:pPr>
            <a:endParaRPr lang="hu-HU" dirty="0"/>
          </a:p>
        </p:txBody>
      </p:sp>
    </p:spTree>
    <p:extLst>
      <p:ext uri="{BB962C8B-B14F-4D97-AF65-F5344CB8AC3E}">
        <p14:creationId xmlns:p14="http://schemas.microsoft.com/office/powerpoint/2010/main" val="22271974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11A2B81-1E60-B83C-2C97-DF255A3C5D71}"/>
              </a:ext>
            </a:extLst>
          </p:cNvPr>
          <p:cNvSpPr>
            <a:spLocks noGrp="1"/>
          </p:cNvSpPr>
          <p:nvPr>
            <p:ph type="title"/>
          </p:nvPr>
        </p:nvSpPr>
        <p:spPr/>
        <p:txBody>
          <a:bodyPr/>
          <a:lstStyle/>
          <a:p>
            <a:endParaRPr lang="hu-HU" dirty="0"/>
          </a:p>
        </p:txBody>
      </p:sp>
      <p:sp>
        <p:nvSpPr>
          <p:cNvPr id="3" name="Tartalom helye 2">
            <a:extLst>
              <a:ext uri="{FF2B5EF4-FFF2-40B4-BE49-F238E27FC236}">
                <a16:creationId xmlns:a16="http://schemas.microsoft.com/office/drawing/2014/main" id="{E94563CC-647A-60A1-0FCB-F2777FC9A169}"/>
              </a:ext>
            </a:extLst>
          </p:cNvPr>
          <p:cNvSpPr>
            <a:spLocks noGrp="1"/>
          </p:cNvSpPr>
          <p:nvPr>
            <p:ph idx="1"/>
          </p:nvPr>
        </p:nvSpPr>
        <p:spPr>
          <a:xfrm>
            <a:off x="107504" y="1853755"/>
            <a:ext cx="8928992" cy="4199725"/>
          </a:xfrm>
        </p:spPr>
        <p:txBody>
          <a:bodyPr>
            <a:normAutofit fontScale="85000" lnSpcReduction="10000"/>
          </a:bodyPr>
          <a:lstStyle/>
          <a:p>
            <a:r>
              <a:rPr lang="hu-HU" dirty="0" err="1"/>
              <a:t>Ef</a:t>
            </a:r>
            <a:r>
              <a:rPr lang="hu-HU" dirty="0"/>
              <a:t> 3,14-15-ben tűnik először a szemünk elé a „mindenek Atyja” gondolat: „Ezért meghajtom térdemet az Atya előtt (</a:t>
            </a:r>
            <a:r>
              <a:rPr lang="hu-HU" i="1" dirty="0" err="1"/>
              <a:t>prosz</a:t>
            </a:r>
            <a:r>
              <a:rPr lang="hu-HU" i="1" dirty="0"/>
              <a:t> </a:t>
            </a:r>
            <a:r>
              <a:rPr lang="hu-HU" i="1" dirty="0" err="1"/>
              <a:t>tón</a:t>
            </a:r>
            <a:r>
              <a:rPr lang="hu-HU" i="1" dirty="0"/>
              <a:t> </a:t>
            </a:r>
            <a:r>
              <a:rPr lang="hu-HU" i="1" dirty="0" err="1"/>
              <a:t>patera</a:t>
            </a:r>
            <a:r>
              <a:rPr lang="hu-HU" dirty="0"/>
              <a:t>), akiről nevét kapja minden nemzetség (</a:t>
            </a:r>
            <a:r>
              <a:rPr lang="hu-HU" i="1" dirty="0" err="1"/>
              <a:t>pasza</a:t>
            </a:r>
            <a:r>
              <a:rPr lang="hu-HU" i="1" dirty="0"/>
              <a:t> patria</a:t>
            </a:r>
            <a:r>
              <a:rPr lang="hu-HU" dirty="0"/>
              <a:t>) mennyen és földön.”</a:t>
            </a:r>
          </a:p>
          <a:p>
            <a:r>
              <a:rPr lang="hu-HU" dirty="0" err="1"/>
              <a:t>Ef</a:t>
            </a:r>
            <a:r>
              <a:rPr lang="hu-HU" dirty="0"/>
              <a:t> 4,6: „Egy az Istene és Atyja mindeneknek; ő van mindenek felett és mindenek által és mindenekben.”</a:t>
            </a:r>
          </a:p>
          <a:p>
            <a:r>
              <a:rPr lang="hu-HU" dirty="0"/>
              <a:t>ApCsel 17,26-29: „Az egész emberi nemzetséget egy vérből teremtette, hogy lakjon az egész föld színén, meghatározta elrendelt idejüket és lakóhelyük határait, hogy keressék az Istent, hátha kitapinthatják és megtalálhatják, hiszen nincs messzire egyikünktől sem, mert őbenne élünk, mozgunk és vagyunk. Ahogy a ti költőitek közül is mondták némelyek: „Bizony, az ő nemzetsége vagyunk.” Mivel tehát </a:t>
            </a:r>
            <a:r>
              <a:rPr lang="hu-HU" b="1" dirty="0"/>
              <a:t>az Isten nemzetsége vagyunk</a:t>
            </a:r>
            <a:r>
              <a:rPr lang="hu-HU" dirty="0"/>
              <a:t>, nem szabad azt hinnünk, hogy aranyhoz vagy ezüsthöz vagy kőhöz, művészi alkotáshoz vagy emberi elképzeléshez hasonló az istenség.”</a:t>
            </a:r>
          </a:p>
          <a:p>
            <a:r>
              <a:rPr lang="hu-HU" dirty="0" err="1"/>
              <a:t>Lk</a:t>
            </a:r>
            <a:r>
              <a:rPr lang="hu-HU" dirty="0"/>
              <a:t> 3,38: …ez Ádámé; ez pedig az Istené.</a:t>
            </a:r>
          </a:p>
          <a:p>
            <a:endParaRPr lang="hu-HU" dirty="0"/>
          </a:p>
        </p:txBody>
      </p:sp>
    </p:spTree>
    <p:extLst>
      <p:ext uri="{BB962C8B-B14F-4D97-AF65-F5344CB8AC3E}">
        <p14:creationId xmlns:p14="http://schemas.microsoft.com/office/powerpoint/2010/main" val="2983219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Összefoglalás</a:t>
            </a:r>
          </a:p>
        </p:txBody>
      </p:sp>
      <p:sp>
        <p:nvSpPr>
          <p:cNvPr id="3" name="Tartalom helye 2"/>
          <p:cNvSpPr>
            <a:spLocks noGrp="1"/>
          </p:cNvSpPr>
          <p:nvPr>
            <p:ph idx="1"/>
          </p:nvPr>
        </p:nvSpPr>
        <p:spPr>
          <a:xfrm>
            <a:off x="179512" y="1988840"/>
            <a:ext cx="8640959" cy="4064640"/>
          </a:xfrm>
        </p:spPr>
        <p:txBody>
          <a:bodyPr>
            <a:normAutofit fontScale="92500" lnSpcReduction="10000"/>
          </a:bodyPr>
          <a:lstStyle/>
          <a:p>
            <a:r>
              <a:rPr lang="hu-HU" dirty="0"/>
              <a:t>Az istengyermekség más és más aspektusai. </a:t>
            </a:r>
          </a:p>
          <a:p>
            <a:pPr marL="0" indent="0">
              <a:buNone/>
            </a:pPr>
            <a:r>
              <a:rPr lang="hu-HU" dirty="0"/>
              <a:t>Ezt az öt modellt nem érdemes összemosni. Mindegyik a saját jogán kapott helyet a Szentírásban, Isten írott igéjében. Mindegyik valami egyedi fénycsóvát vet az emberi nyelv eszközeivel egyébiránt egzakt módon megragadhatatlan Isten–ember kapcsolat egy-egy sajátos aspektusára.</a:t>
            </a:r>
          </a:p>
          <a:p>
            <a:pPr marL="0" indent="0">
              <a:buNone/>
            </a:pPr>
            <a:r>
              <a:rPr lang="hu-HU" dirty="0"/>
              <a:t> Ez a jelenség is beletartozik abba, amit az újszövetség színgazdagságának nevezünk. Vagy, hogy Cserháti Sándor professzor egyik kedves hasonlatával éljünk, az Újszövetség olyan, mint egy </a:t>
            </a:r>
            <a:r>
              <a:rPr lang="hu-HU" dirty="0" err="1"/>
              <a:t>polifón</a:t>
            </a:r>
            <a:r>
              <a:rPr lang="hu-HU" dirty="0"/>
              <a:t> zenemű, mint például a fúga. Hol az egyik szólam szalad előre, hol a másik. Mégis, ez a zsibongó hang-kavalkád a zeneszerző szándékai szerint egy egységes összhangzattá áll össze, amelyre ha odafigyelünk, rajta keresztül ma is meghallhatjuk az üzenetet, amit Isten küld számunkra.</a:t>
            </a:r>
          </a:p>
          <a:p>
            <a:pPr marL="0" indent="0">
              <a:buNone/>
            </a:pPr>
            <a:endParaRPr lang="hu-HU" dirty="0"/>
          </a:p>
          <a:p>
            <a:endParaRPr lang="hu-HU" dirty="0"/>
          </a:p>
        </p:txBody>
      </p:sp>
    </p:spTree>
    <p:extLst>
      <p:ext uri="{BB962C8B-B14F-4D97-AF65-F5344CB8AC3E}">
        <p14:creationId xmlns:p14="http://schemas.microsoft.com/office/powerpoint/2010/main" val="2638180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061AEAB-4E0F-881B-F262-EB8B0054E5A9}"/>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86C27B9C-8F33-29F7-840B-B2582D5CD148}"/>
              </a:ext>
            </a:extLst>
          </p:cNvPr>
          <p:cNvSpPr>
            <a:spLocks noGrp="1"/>
          </p:cNvSpPr>
          <p:nvPr>
            <p:ph idx="1"/>
          </p:nvPr>
        </p:nvSpPr>
        <p:spPr>
          <a:xfrm>
            <a:off x="179512" y="1853755"/>
            <a:ext cx="8712967" cy="4199725"/>
          </a:xfrm>
        </p:spPr>
        <p:txBody>
          <a:bodyPr>
            <a:normAutofit fontScale="92500" lnSpcReduction="20000"/>
          </a:bodyPr>
          <a:lstStyle/>
          <a:p>
            <a:pPr marL="0" indent="0">
              <a:buNone/>
            </a:pPr>
            <a:r>
              <a:rPr lang="hu-HU" dirty="0"/>
              <a:t>Az ÚSZ közös tanúságtétele: az istengyermekség nem valami </a:t>
            </a:r>
            <a:r>
              <a:rPr lang="hu-HU" dirty="0" err="1"/>
              <a:t>teremtésbeli</a:t>
            </a:r>
            <a:r>
              <a:rPr lang="hu-HU" dirty="0"/>
              <a:t> adottság, pl.: „Minden ember Isten gyermeke.” (bár ld.  az </a:t>
            </a:r>
            <a:r>
              <a:rPr lang="hu-HU" dirty="0" err="1"/>
              <a:t>egytemes</a:t>
            </a:r>
            <a:r>
              <a:rPr lang="hu-HU" dirty="0"/>
              <a:t> modell meglétét is!)</a:t>
            </a:r>
          </a:p>
          <a:p>
            <a:pPr marL="0" indent="0">
              <a:buNone/>
            </a:pPr>
            <a:r>
              <a:rPr lang="hu-HU" b="1" dirty="0"/>
              <a:t>1) A hívő ember Krisztusban kapott kegyelmi ajándéka.</a:t>
            </a:r>
            <a:r>
              <a:rPr lang="hu-HU" dirty="0"/>
              <a:t> </a:t>
            </a:r>
          </a:p>
          <a:p>
            <a:pPr marL="0" indent="0">
              <a:buNone/>
            </a:pPr>
            <a:r>
              <a:rPr lang="hu-HU" dirty="0"/>
              <a:t>Vö.: A keresztség fontossága Pálnál és Jánosnál is. Ld.: Jn 3.</a:t>
            </a:r>
          </a:p>
          <a:p>
            <a:pPr marL="0" indent="0">
              <a:buNone/>
            </a:pPr>
            <a:r>
              <a:rPr lang="hu-HU" dirty="0" err="1"/>
              <a:t>Tit</a:t>
            </a:r>
            <a:r>
              <a:rPr lang="hu-HU" dirty="0"/>
              <a:t> 3,5:  „nem az általunk </a:t>
            </a:r>
            <a:r>
              <a:rPr lang="hu-HU" dirty="0" err="1"/>
              <a:t>véghezvitt</a:t>
            </a:r>
            <a:r>
              <a:rPr lang="hu-HU" dirty="0"/>
              <a:t> igaz cselekedetekért, hanem az ő irgalmából üdvözített minket </a:t>
            </a:r>
            <a:r>
              <a:rPr lang="hu-HU" b="1" dirty="0"/>
              <a:t>újjászülő</a:t>
            </a:r>
            <a:r>
              <a:rPr lang="hu-HU" dirty="0"/>
              <a:t> és megújító fürdője a Szentlélek által,”</a:t>
            </a:r>
          </a:p>
          <a:p>
            <a:pPr marL="0" indent="0">
              <a:buNone/>
            </a:pPr>
            <a:r>
              <a:rPr lang="hu-HU" dirty="0"/>
              <a:t>Gal 3,26-27: „ Mert mindnyájan </a:t>
            </a:r>
            <a:r>
              <a:rPr lang="hu-HU" b="1" dirty="0"/>
              <a:t>Isten fiai </a:t>
            </a:r>
            <a:r>
              <a:rPr lang="hu-HU" dirty="0"/>
              <a:t>vagytok a Krisztus Jézusban való hit által. Akik </a:t>
            </a:r>
            <a:r>
              <a:rPr lang="hu-HU" b="1" dirty="0"/>
              <a:t>Krisztusba keresztelkedtetek</a:t>
            </a:r>
            <a:r>
              <a:rPr lang="hu-HU" dirty="0"/>
              <a:t> meg, Krisztust öltöttétek magatokra.”</a:t>
            </a:r>
          </a:p>
          <a:p>
            <a:pPr marL="0" indent="0">
              <a:buNone/>
            </a:pPr>
            <a:endParaRPr lang="hu-HU" dirty="0"/>
          </a:p>
          <a:p>
            <a:pPr marL="0" indent="0">
              <a:buNone/>
            </a:pPr>
            <a:r>
              <a:rPr lang="hu-HU" b="1" dirty="0"/>
              <a:t>2) Másfelől pedig megvalósítandó életfeladat: a „tanítványság” avagy a „</a:t>
            </a:r>
            <a:r>
              <a:rPr lang="hu-HU" b="1" dirty="0" err="1"/>
              <a:t>követés”útja</a:t>
            </a:r>
            <a:r>
              <a:rPr lang="hu-HU" b="1" dirty="0"/>
              <a:t>. </a:t>
            </a:r>
            <a:r>
              <a:rPr lang="hu-HU" dirty="0"/>
              <a:t>(Vö.: </a:t>
            </a:r>
            <a:r>
              <a:rPr lang="hu-HU" dirty="0" err="1"/>
              <a:t>Bonhoeffer</a:t>
            </a:r>
            <a:r>
              <a:rPr lang="hu-HU" dirty="0"/>
              <a:t>: Követés. Olcsó kegyelem – ingyen kegyelem.)</a:t>
            </a:r>
          </a:p>
          <a:p>
            <a:endParaRPr lang="hu-HU" dirty="0"/>
          </a:p>
        </p:txBody>
      </p:sp>
    </p:spTree>
    <p:extLst>
      <p:ext uri="{BB962C8B-B14F-4D97-AF65-F5344CB8AC3E}">
        <p14:creationId xmlns:p14="http://schemas.microsoft.com/office/powerpoint/2010/main" val="303397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FE9809E-AAC7-1D0D-1B6C-A413621F0645}"/>
              </a:ext>
            </a:extLst>
          </p:cNvPr>
          <p:cNvSpPr>
            <a:spLocks noGrp="1"/>
          </p:cNvSpPr>
          <p:nvPr>
            <p:ph type="title"/>
          </p:nvPr>
        </p:nvSpPr>
        <p:spPr>
          <a:xfrm>
            <a:off x="1331640" y="804521"/>
            <a:ext cx="6696745" cy="824279"/>
          </a:xfrm>
        </p:spPr>
        <p:txBody>
          <a:bodyPr>
            <a:normAutofit/>
          </a:bodyPr>
          <a:lstStyle/>
          <a:p>
            <a:r>
              <a:rPr lang="hu-HU" dirty="0"/>
              <a:t>Isten a nép atyja</a:t>
            </a:r>
          </a:p>
        </p:txBody>
      </p:sp>
      <p:sp>
        <p:nvSpPr>
          <p:cNvPr id="3" name="Tartalom helye 2">
            <a:extLst>
              <a:ext uri="{FF2B5EF4-FFF2-40B4-BE49-F238E27FC236}">
                <a16:creationId xmlns:a16="http://schemas.microsoft.com/office/drawing/2014/main" id="{823732C2-3A6A-088D-A6F0-4879F11E8E51}"/>
              </a:ext>
            </a:extLst>
          </p:cNvPr>
          <p:cNvSpPr>
            <a:spLocks noGrp="1"/>
          </p:cNvSpPr>
          <p:nvPr>
            <p:ph idx="1"/>
          </p:nvPr>
        </p:nvSpPr>
        <p:spPr>
          <a:xfrm>
            <a:off x="683568" y="2015733"/>
            <a:ext cx="7920880" cy="3933547"/>
          </a:xfrm>
        </p:spPr>
        <p:txBody>
          <a:bodyPr>
            <a:normAutofit fontScale="77500" lnSpcReduction="20000"/>
          </a:bodyPr>
          <a:lstStyle/>
          <a:p>
            <a:r>
              <a:rPr lang="hu-HU" dirty="0"/>
              <a:t>5Móz 32,6: „Így fizettek ti az </a:t>
            </a:r>
            <a:r>
              <a:rPr lang="hu-HU" dirty="0" err="1"/>
              <a:t>ÚRnak</a:t>
            </a:r>
            <a:r>
              <a:rPr lang="hu-HU" dirty="0"/>
              <a:t>, ó, bolond és esztelen nép?! Hisz atyád ő, ki teremtett, ő alkotott s erőssé tett.”</a:t>
            </a:r>
          </a:p>
          <a:p>
            <a:r>
              <a:rPr lang="hu-HU" dirty="0" err="1"/>
              <a:t>Ézs</a:t>
            </a:r>
            <a:r>
              <a:rPr lang="hu-HU" dirty="0"/>
              <a:t> 63,16: „ Hiszen te vagy a mi atyánk, Ábrahám nem ismer bennünket, Izráel nem törődik velünk. </a:t>
            </a:r>
            <a:r>
              <a:rPr lang="hu-HU" dirty="0" err="1"/>
              <a:t>URam</a:t>
            </a:r>
            <a:r>
              <a:rPr lang="hu-HU" dirty="0"/>
              <a:t>, te vagy a mi atyánk, ősidőktől fogva megváltónknak nevezünk.” </a:t>
            </a:r>
          </a:p>
          <a:p>
            <a:r>
              <a:rPr lang="hu-HU" dirty="0"/>
              <a:t>Jer 31,9: „Sírva jönnek, és fohászkodnak, miközben vezetem őket; folyóvizekhez vezetem egyenes úton, nem botlanak meg rajta. Mert atyja vagyok Izráelnek: Efraim az elsőszülöttem. ”</a:t>
            </a:r>
          </a:p>
          <a:p>
            <a:r>
              <a:rPr lang="hu-HU" dirty="0" err="1"/>
              <a:t>Mal</a:t>
            </a:r>
            <a:r>
              <a:rPr lang="hu-HU" dirty="0"/>
              <a:t> 1,6: „A fiú tiszteli atyját, a szolga az urát. Ha én atya vagyok, miért nem tisztelnek? Ha én ÚR vagyok, miért nem félnek engem? - mondja a Seregek </a:t>
            </a:r>
            <a:r>
              <a:rPr lang="hu-HU" dirty="0" err="1"/>
              <a:t>URa</a:t>
            </a:r>
            <a:r>
              <a:rPr lang="hu-HU" dirty="0"/>
              <a:t> nektek, ti papok, akik megvetitek nevemet.”</a:t>
            </a:r>
          </a:p>
          <a:p>
            <a:r>
              <a:rPr lang="hu-HU" dirty="0" err="1"/>
              <a:t>Mal</a:t>
            </a:r>
            <a:r>
              <a:rPr lang="hu-HU" dirty="0"/>
              <a:t> 2,10: „Hiszen egy atyánk van </a:t>
            </a:r>
            <a:r>
              <a:rPr lang="hu-HU" dirty="0" err="1"/>
              <a:t>mindnyájunknak</a:t>
            </a:r>
            <a:r>
              <a:rPr lang="hu-HU" dirty="0"/>
              <a:t>, egy Isten teremtett bennünket! Miért vagyunk hát hűtlenek egymáshoz, meggyalázva az atyáinkkal kötött szövetséget?”</a:t>
            </a:r>
          </a:p>
          <a:p>
            <a:endParaRPr lang="hu-HU" dirty="0"/>
          </a:p>
        </p:txBody>
      </p:sp>
    </p:spTree>
    <p:extLst>
      <p:ext uri="{BB962C8B-B14F-4D97-AF65-F5344CB8AC3E}">
        <p14:creationId xmlns:p14="http://schemas.microsoft.com/office/powerpoint/2010/main" val="182482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17B1877-5D56-6B00-659F-0F8F898D12BE}"/>
              </a:ext>
            </a:extLst>
          </p:cNvPr>
          <p:cNvSpPr>
            <a:spLocks noGrp="1"/>
          </p:cNvSpPr>
          <p:nvPr>
            <p:ph type="title"/>
          </p:nvPr>
        </p:nvSpPr>
        <p:spPr/>
        <p:txBody>
          <a:bodyPr/>
          <a:lstStyle/>
          <a:p>
            <a:r>
              <a:rPr lang="hu-HU" dirty="0"/>
              <a:t>Izráel mint gyermek</a:t>
            </a:r>
          </a:p>
        </p:txBody>
      </p:sp>
      <p:sp>
        <p:nvSpPr>
          <p:cNvPr id="3" name="Tartalom helye 2">
            <a:extLst>
              <a:ext uri="{FF2B5EF4-FFF2-40B4-BE49-F238E27FC236}">
                <a16:creationId xmlns:a16="http://schemas.microsoft.com/office/drawing/2014/main" id="{9FE19832-4B6C-1175-09E5-B7ECD398BB2C}"/>
              </a:ext>
            </a:extLst>
          </p:cNvPr>
          <p:cNvSpPr>
            <a:spLocks noGrp="1"/>
          </p:cNvSpPr>
          <p:nvPr>
            <p:ph idx="1"/>
          </p:nvPr>
        </p:nvSpPr>
        <p:spPr/>
        <p:txBody>
          <a:bodyPr/>
          <a:lstStyle/>
          <a:p>
            <a:r>
              <a:rPr lang="hu-HU" dirty="0"/>
              <a:t>5Móz 14,1:  Ti az </a:t>
            </a:r>
            <a:r>
              <a:rPr lang="hu-HU" dirty="0" err="1"/>
              <a:t>ÚRnak</a:t>
            </a:r>
            <a:r>
              <a:rPr lang="hu-HU" dirty="0"/>
              <a:t>, a ti Isteneteknek a gyermekei vagytok. Ne vagdossátok hát össze magatokat halottért, a homlokotok fölött se nyírjátok kopaszra a fejeteket! </a:t>
            </a:r>
          </a:p>
          <a:p>
            <a:r>
              <a:rPr lang="hu-HU" dirty="0" err="1"/>
              <a:t>Hós</a:t>
            </a:r>
            <a:r>
              <a:rPr lang="hu-HU" dirty="0"/>
              <a:t> 11,1: Még gyermek volt Izráel, mikor megszerettem, Egyiptomból hívtam ki fiamat.</a:t>
            </a:r>
          </a:p>
        </p:txBody>
      </p:sp>
    </p:spTree>
    <p:extLst>
      <p:ext uri="{BB962C8B-B14F-4D97-AF65-F5344CB8AC3E}">
        <p14:creationId xmlns:p14="http://schemas.microsoft.com/office/powerpoint/2010/main" val="1984965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DEA5B13-F681-D899-AC5D-ABC572651B9F}"/>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106FE17D-12B0-4CD9-96EA-A34B4AA8CC81}"/>
              </a:ext>
            </a:extLst>
          </p:cNvPr>
          <p:cNvSpPr>
            <a:spLocks noGrp="1"/>
          </p:cNvSpPr>
          <p:nvPr>
            <p:ph idx="1"/>
          </p:nvPr>
        </p:nvSpPr>
        <p:spPr>
          <a:xfrm>
            <a:off x="683568" y="2015733"/>
            <a:ext cx="8064896" cy="3450613"/>
          </a:xfrm>
        </p:spPr>
        <p:txBody>
          <a:bodyPr>
            <a:normAutofit lnSpcReduction="10000"/>
          </a:bodyPr>
          <a:lstStyle/>
          <a:p>
            <a:r>
              <a:rPr lang="hu-HU" dirty="0"/>
              <a:t>=&gt;Isten nem rátalál Izráelre és kiválasztja mint fiát, hanem Izráel megteremtése és a fiúság adása egyszerre történik. Isten azért formálta ki Izráel népét, hogy az ő népe lehessenek. Mindez az ő szeretetéből fakad, és a szövetség ennek a szeretetből fakadó közösségnek a </a:t>
            </a:r>
            <a:r>
              <a:rPr lang="hu-HU" dirty="0" err="1"/>
              <a:t>kifejeződése</a:t>
            </a:r>
            <a:r>
              <a:rPr lang="hu-HU" dirty="0"/>
              <a:t>. </a:t>
            </a:r>
          </a:p>
          <a:p>
            <a:r>
              <a:rPr lang="hu-HU" dirty="0"/>
              <a:t>Éppen ezért az, ahogy Isten Izráellel bánik, nagymértékben hasonlít arra, ahogy egy apa bánik a fiával. Törődik a gyengeségeivel, neveli, táplálja, tanítja, megjutalmazza és megbünteti. Izráel azzal a szeretettel, bizalommal, odafigyeléssel, hűséggel tartozik Istennek, amivel egy fiú az apjának.  Tartozik bűneinek megbánásával is, de édesapja irgalmában is bizakodhat. </a:t>
            </a:r>
          </a:p>
        </p:txBody>
      </p:sp>
    </p:spTree>
    <p:extLst>
      <p:ext uri="{BB962C8B-B14F-4D97-AF65-F5344CB8AC3E}">
        <p14:creationId xmlns:p14="http://schemas.microsoft.com/office/powerpoint/2010/main" val="2675935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44824"/>
            <a:ext cx="8229600" cy="4281339"/>
          </a:xfrm>
        </p:spPr>
        <p:txBody>
          <a:bodyPr>
            <a:normAutofit fontScale="85000" lnSpcReduction="10000"/>
          </a:bodyPr>
          <a:lstStyle/>
          <a:p>
            <a:pPr marL="0" indent="0" algn="just">
              <a:buNone/>
            </a:pPr>
            <a:r>
              <a:rPr lang="hu-HU" b="1" dirty="0"/>
              <a:t>2) Isten és a felkent király viszonya </a:t>
            </a:r>
          </a:p>
          <a:p>
            <a:pPr algn="just">
              <a:buFontTx/>
              <a:buChar char="-"/>
            </a:pPr>
            <a:r>
              <a:rPr lang="hu-HU" dirty="0"/>
              <a:t>2Sám 7,14: „Atyja leszek, és ő a fiam lesz.” (Dávidról) (1Krón 17,13 és 22,10 </a:t>
            </a:r>
            <a:r>
              <a:rPr lang="hu-HU" dirty="0" err="1"/>
              <a:t>párh</a:t>
            </a:r>
            <a:r>
              <a:rPr lang="hu-HU" dirty="0"/>
              <a:t>. helyek)</a:t>
            </a:r>
          </a:p>
          <a:p>
            <a:pPr algn="just">
              <a:buFontTx/>
              <a:buChar char="-"/>
            </a:pPr>
            <a:r>
              <a:rPr lang="hu-HU" dirty="0"/>
              <a:t>1Krón 28,6: „…kiválasztottam őt, hogy fiam legyen, én pedig atyja leszek.” (Salamonról)</a:t>
            </a:r>
          </a:p>
          <a:p>
            <a:pPr algn="just">
              <a:buFontTx/>
              <a:buChar char="-"/>
            </a:pPr>
            <a:r>
              <a:rPr lang="hu-HU" dirty="0"/>
              <a:t>Zsolt 2,7: „Az én fiam vagy! Fiammá fogadtalak ma téged! ”</a:t>
            </a:r>
          </a:p>
          <a:p>
            <a:pPr algn="just">
              <a:buFontTx/>
              <a:buChar char="-"/>
            </a:pPr>
            <a:r>
              <a:rPr lang="hu-HU" dirty="0"/>
              <a:t>Zsolt 2,6-8: „Én kentem föl királyomat szent hegyemen, a </a:t>
            </a:r>
            <a:r>
              <a:rPr lang="hu-HU" dirty="0" err="1"/>
              <a:t>Sionon</a:t>
            </a:r>
            <a:r>
              <a:rPr lang="hu-HU" dirty="0"/>
              <a:t>! Kihirdetem az Úr végzését. Ezt mondta nekem: Az én fiam vagy! Fiammá tettelek ma téged! Kérd tőlem, és neked adom örökségül a népeket, birtokul a földkerekséget.”</a:t>
            </a:r>
          </a:p>
          <a:p>
            <a:pPr marL="0" indent="0" algn="just">
              <a:buNone/>
            </a:pPr>
            <a:r>
              <a:rPr lang="hu-HU" b="1" dirty="0"/>
              <a:t>3) Özvegyek és árvák</a:t>
            </a:r>
          </a:p>
          <a:p>
            <a:pPr marL="0" indent="0" algn="just">
              <a:buNone/>
            </a:pPr>
            <a:r>
              <a:rPr lang="hu-HU" dirty="0"/>
              <a:t>Zsolt 68,6: „Árváknak atyja, özvegyek védője az Isten, szent hajlékában. ” – itt is kollektív. </a:t>
            </a:r>
          </a:p>
        </p:txBody>
      </p:sp>
    </p:spTree>
    <p:extLst>
      <p:ext uri="{BB962C8B-B14F-4D97-AF65-F5344CB8AC3E}">
        <p14:creationId xmlns:p14="http://schemas.microsoft.com/office/powerpoint/2010/main" val="1510573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Istenfiak</a:t>
            </a:r>
            <a:r>
              <a:rPr lang="hu-HU" dirty="0"/>
              <a:t>: A mennyei udvartartás tagjai</a:t>
            </a:r>
          </a:p>
        </p:txBody>
      </p:sp>
      <p:sp>
        <p:nvSpPr>
          <p:cNvPr id="3" name="Tartalom helye 2"/>
          <p:cNvSpPr>
            <a:spLocks noGrp="1"/>
          </p:cNvSpPr>
          <p:nvPr>
            <p:ph idx="1"/>
          </p:nvPr>
        </p:nvSpPr>
        <p:spPr>
          <a:xfrm>
            <a:off x="971600" y="2015733"/>
            <a:ext cx="7560839" cy="3645515"/>
          </a:xfrm>
        </p:spPr>
        <p:txBody>
          <a:bodyPr>
            <a:normAutofit fontScale="92500" lnSpcReduction="20000"/>
          </a:bodyPr>
          <a:lstStyle/>
          <a:p>
            <a:r>
              <a:rPr lang="hu-HU" dirty="0"/>
              <a:t>1Móz 6,1-4: Történt pedig, hogy amikor az emberek kezdtek elszaporodni a földön, és leányaik születtek, látták az </a:t>
            </a:r>
            <a:r>
              <a:rPr lang="hu-HU" dirty="0" err="1"/>
              <a:t>istenfiak</a:t>
            </a:r>
            <a:r>
              <a:rPr lang="hu-HU" dirty="0"/>
              <a:t>, hogy szépek az emberek leányai, ezért feleségül vették közülük mindazokat, akiket kiválasztottak maguknak. Akkor ezt mondta az ÚR: Ne maradjon lelkem örökké az emberben, hiszen ő csak test! Legyen az életkora százhúsz esztendő! Abban az időben, amikor az </a:t>
            </a:r>
            <a:r>
              <a:rPr lang="hu-HU" dirty="0" err="1"/>
              <a:t>istenfiak</a:t>
            </a:r>
            <a:r>
              <a:rPr lang="hu-HU" dirty="0"/>
              <a:t> bementek az emberek leányaihoz, és azok gyermekeket szültek nekik – sőt még azután is –, óriások éltek a földön. Ők voltak az ősidők nagy hírű vitézei.</a:t>
            </a:r>
          </a:p>
          <a:p>
            <a:endParaRPr lang="hu-HU" dirty="0"/>
          </a:p>
          <a:p>
            <a:r>
              <a:rPr lang="hu-HU" dirty="0"/>
              <a:t>Jób 1,6: Történt egy napon, hogy az </a:t>
            </a:r>
            <a:r>
              <a:rPr lang="hu-HU" dirty="0" err="1"/>
              <a:t>istenfiak</a:t>
            </a:r>
            <a:r>
              <a:rPr lang="hu-HU" dirty="0"/>
              <a:t> megjelentek, és megálltak az ÚR előtt. Velük együtt megjelent a Sátán is.</a:t>
            </a:r>
          </a:p>
          <a:p>
            <a:endParaRPr lang="hu-HU" dirty="0"/>
          </a:p>
        </p:txBody>
      </p:sp>
    </p:spTree>
    <p:extLst>
      <p:ext uri="{BB962C8B-B14F-4D97-AF65-F5344CB8AC3E}">
        <p14:creationId xmlns:p14="http://schemas.microsoft.com/office/powerpoint/2010/main" val="1009805945"/>
      </p:ext>
    </p:extLst>
  </p:cSld>
  <p:clrMapOvr>
    <a:masterClrMapping/>
  </p:clrMapOvr>
</p:sld>
</file>

<file path=ppt/theme/theme1.xml><?xml version="1.0" encoding="utf-8"?>
<a:theme xmlns:a="http://schemas.openxmlformats.org/drawingml/2006/main" name="Galéria">
  <a:themeElements>
    <a:clrScheme name="Galé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é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é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Galéria</Template>
  <TotalTime>1231</TotalTime>
  <Words>4505</Words>
  <Application>Microsoft Office PowerPoint</Application>
  <PresentationFormat>Diavetítés a képernyőre (4:3 oldalarány)</PresentationFormat>
  <Paragraphs>182</Paragraphs>
  <Slides>42</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42</vt:i4>
      </vt:variant>
    </vt:vector>
  </HeadingPairs>
  <TitlesOfParts>
    <vt:vector size="46" baseType="lpstr">
      <vt:lpstr>Arial</vt:lpstr>
      <vt:lpstr>Calibri</vt:lpstr>
      <vt:lpstr>Gill Sans MT</vt:lpstr>
      <vt:lpstr>Galéria</vt:lpstr>
      <vt:lpstr>Istengyermekségünk</vt:lpstr>
      <vt:lpstr>Honnan jössz és hová mégy? (1Móz 16,7) </vt:lpstr>
      <vt:lpstr>Isten atyasága A Bibliában</vt:lpstr>
      <vt:lpstr>Az Ószövetség Isten atyaságáról, az istenfiúságról/gyermekségről</vt:lpstr>
      <vt:lpstr>Isten a nép atyja</vt:lpstr>
      <vt:lpstr>Izráel mint gyermek</vt:lpstr>
      <vt:lpstr>PowerPoint-bemutató</vt:lpstr>
      <vt:lpstr>PowerPoint-bemutató</vt:lpstr>
      <vt:lpstr>Istenfiak: A mennyei udvartartás tagjai</vt:lpstr>
      <vt:lpstr> </vt:lpstr>
      <vt:lpstr>Intertestamentális kor</vt:lpstr>
      <vt:lpstr>Az ÚSZ sokszínűsége</vt:lpstr>
      <vt:lpstr>Pál: örökbefogadás</vt:lpstr>
      <vt:lpstr>PowerPoint-bemutató</vt:lpstr>
      <vt:lpstr>Az örökbefogadás egykor és ma</vt:lpstr>
      <vt:lpstr>az örökbefogadás és öröklési jogi hatásai </vt:lpstr>
      <vt:lpstr>Az örökbefogadás a római jogban</vt:lpstr>
      <vt:lpstr>Adrogatio/arrogatio - sui iuris   </vt:lpstr>
      <vt:lpstr>PowerPoint-bemutató</vt:lpstr>
      <vt:lpstr>Adoptio - alieni iuris </vt:lpstr>
      <vt:lpstr>A metafora értelmezési lehetőségei, teológiai mondanivalója </vt:lpstr>
      <vt:lpstr>Izráel istenfiúságánk kiterjesztése</vt:lpstr>
      <vt:lpstr>Már igen - még nem</vt:lpstr>
      <vt:lpstr>PowerPoint-bemutató</vt:lpstr>
      <vt:lpstr>Exkurzus: szülés/születés Pálnál</vt:lpstr>
      <vt:lpstr>A jánosi modell</vt:lpstr>
      <vt:lpstr>PowerPoint-bemutató</vt:lpstr>
      <vt:lpstr>PowerPoint-bemutató</vt:lpstr>
      <vt:lpstr>Kétféle származás</vt:lpstr>
      <vt:lpstr>PowerPoint-bemutató</vt:lpstr>
      <vt:lpstr>A jánosi születés modell paradoxona</vt:lpstr>
      <vt:lpstr>A mátéi modell: „Ez a gyerek az apjára ütött”</vt:lpstr>
      <vt:lpstr>PowerPoint-bemutató</vt:lpstr>
      <vt:lpstr>PowerPoint-bemutató</vt:lpstr>
      <vt:lpstr>Az Atya, mint követendő paradigma</vt:lpstr>
      <vt:lpstr>A tanítványság, mint az Isten gyermekévé válás folyamatának öt dimenziója</vt:lpstr>
      <vt:lpstr>PowerPoint-bemutató</vt:lpstr>
      <vt:lpstr>A Feltámadás modell</vt:lpstr>
      <vt:lpstr>Az egyetemes modell</vt:lpstr>
      <vt:lpstr>PowerPoint-bemutató</vt:lpstr>
      <vt:lpstr>Összefoglalás</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keresztény ember istengyermeksége az Újszövetségben</dc:title>
  <dc:creator>Pap Kinga</dc:creator>
  <cp:lastModifiedBy>Család</cp:lastModifiedBy>
  <cp:revision>163</cp:revision>
  <dcterms:created xsi:type="dcterms:W3CDTF">2014-11-28T10:41:21Z</dcterms:created>
  <dcterms:modified xsi:type="dcterms:W3CDTF">2023-10-17T16:42:02Z</dcterms:modified>
</cp:coreProperties>
</file>