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82" r:id="rId3"/>
    <p:sldId id="257" r:id="rId4"/>
    <p:sldId id="285" r:id="rId5"/>
    <p:sldId id="307" r:id="rId6"/>
    <p:sldId id="266" r:id="rId7"/>
    <p:sldId id="267" r:id="rId8"/>
    <p:sldId id="259" r:id="rId9"/>
    <p:sldId id="270" r:id="rId10"/>
    <p:sldId id="271" r:id="rId11"/>
    <p:sldId id="284" r:id="rId12"/>
    <p:sldId id="272" r:id="rId13"/>
    <p:sldId id="273" r:id="rId14"/>
    <p:sldId id="288" r:id="rId15"/>
    <p:sldId id="289" r:id="rId16"/>
    <p:sldId id="291" r:id="rId17"/>
    <p:sldId id="274" r:id="rId18"/>
    <p:sldId id="268" r:id="rId19"/>
    <p:sldId id="269" r:id="rId20"/>
    <p:sldId id="290" r:id="rId21"/>
    <p:sldId id="304" r:id="rId22"/>
    <p:sldId id="308" r:id="rId23"/>
    <p:sldId id="296" r:id="rId24"/>
    <p:sldId id="298" r:id="rId25"/>
    <p:sldId id="300" r:id="rId26"/>
    <p:sldId id="276" r:id="rId27"/>
    <p:sldId id="277" r:id="rId28"/>
    <p:sldId id="278" r:id="rId29"/>
    <p:sldId id="279" r:id="rId30"/>
    <p:sldId id="280" r:id="rId31"/>
    <p:sldId id="281" r:id="rId32"/>
    <p:sldId id="297" r:id="rId33"/>
    <p:sldId id="312" r:id="rId34"/>
    <p:sldId id="260" r:id="rId35"/>
    <p:sldId id="275" r:id="rId36"/>
    <p:sldId id="293" r:id="rId37"/>
    <p:sldId id="294" r:id="rId38"/>
    <p:sldId id="295" r:id="rId39"/>
    <p:sldId id="262" r:id="rId40"/>
    <p:sldId id="299" r:id="rId41"/>
    <p:sldId id="309" r:id="rId42"/>
    <p:sldId id="301" r:id="rId43"/>
    <p:sldId id="287" r:id="rId44"/>
    <p:sldId id="313" r:id="rId45"/>
    <p:sldId id="283" r:id="rId46"/>
    <p:sldId id="302" r:id="rId47"/>
    <p:sldId id="286" r:id="rId48"/>
    <p:sldId id="305" r:id="rId49"/>
    <p:sldId id="310" r:id="rId50"/>
    <p:sldId id="311" r:id="rId51"/>
    <p:sldId id="265" r:id="rId52"/>
    <p:sldId id="263" r:id="rId53"/>
    <p:sldId id="261" r:id="rId54"/>
    <p:sldId id="306" r:id="rId55"/>
    <p:sldId id="258" r:id="rId56"/>
    <p:sldId id="314" r:id="rId57"/>
    <p:sldId id="316" r:id="rId58"/>
    <p:sldId id="315" r:id="rId59"/>
    <p:sldId id="317" r:id="rId60"/>
    <p:sldId id="264" r:id="rId61"/>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9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D8EB606E-4B6F-476C-B7CC-BE6FA8BD5661}" type="datetimeFigureOut">
              <a:rPr lang="hu-HU" smtClean="0"/>
              <a:t>2023. 09. 26.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AB54BC4-0CDA-4892-AD69-983D16018016}" type="slidenum">
              <a:rPr lang="hu-HU" smtClean="0"/>
              <a:t>‹#›</a:t>
            </a:fld>
            <a:endParaRPr lang="hu-HU"/>
          </a:p>
        </p:txBody>
      </p:sp>
    </p:spTree>
    <p:extLst>
      <p:ext uri="{BB962C8B-B14F-4D97-AF65-F5344CB8AC3E}">
        <p14:creationId xmlns:p14="http://schemas.microsoft.com/office/powerpoint/2010/main" val="2922856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8EB606E-4B6F-476C-B7CC-BE6FA8BD5661}" type="datetimeFigureOut">
              <a:rPr lang="hu-HU" smtClean="0"/>
              <a:t>2023. 09. 26.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AB54BC4-0CDA-4892-AD69-983D16018016}" type="slidenum">
              <a:rPr lang="hu-HU" smtClean="0"/>
              <a:t>‹#›</a:t>
            </a:fld>
            <a:endParaRPr lang="hu-HU"/>
          </a:p>
        </p:txBody>
      </p:sp>
    </p:spTree>
    <p:extLst>
      <p:ext uri="{BB962C8B-B14F-4D97-AF65-F5344CB8AC3E}">
        <p14:creationId xmlns:p14="http://schemas.microsoft.com/office/powerpoint/2010/main" val="2613546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8EB606E-4B6F-476C-B7CC-BE6FA8BD5661}" type="datetimeFigureOut">
              <a:rPr lang="hu-HU" smtClean="0"/>
              <a:t>2023. 09. 26.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AB54BC4-0CDA-4892-AD69-983D16018016}" type="slidenum">
              <a:rPr lang="hu-HU" smtClean="0"/>
              <a:t>‹#›</a:t>
            </a:fld>
            <a:endParaRPr lang="hu-HU"/>
          </a:p>
        </p:txBody>
      </p:sp>
    </p:spTree>
    <p:extLst>
      <p:ext uri="{BB962C8B-B14F-4D97-AF65-F5344CB8AC3E}">
        <p14:creationId xmlns:p14="http://schemas.microsoft.com/office/powerpoint/2010/main" val="3289318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8EB606E-4B6F-476C-B7CC-BE6FA8BD5661}" type="datetimeFigureOut">
              <a:rPr lang="hu-HU" smtClean="0"/>
              <a:t>2023. 09. 26.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AB54BC4-0CDA-4892-AD69-983D16018016}" type="slidenum">
              <a:rPr lang="hu-HU" smtClean="0"/>
              <a:t>‹#›</a:t>
            </a:fld>
            <a:endParaRPr lang="hu-HU"/>
          </a:p>
        </p:txBody>
      </p:sp>
    </p:spTree>
    <p:extLst>
      <p:ext uri="{BB962C8B-B14F-4D97-AF65-F5344CB8AC3E}">
        <p14:creationId xmlns:p14="http://schemas.microsoft.com/office/powerpoint/2010/main" val="1234294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D8EB606E-4B6F-476C-B7CC-BE6FA8BD5661}" type="datetimeFigureOut">
              <a:rPr lang="hu-HU" smtClean="0"/>
              <a:t>2023. 09. 26.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AB54BC4-0CDA-4892-AD69-983D16018016}" type="slidenum">
              <a:rPr lang="hu-HU" smtClean="0"/>
              <a:t>‹#›</a:t>
            </a:fld>
            <a:endParaRPr lang="hu-HU"/>
          </a:p>
        </p:txBody>
      </p:sp>
    </p:spTree>
    <p:extLst>
      <p:ext uri="{BB962C8B-B14F-4D97-AF65-F5344CB8AC3E}">
        <p14:creationId xmlns:p14="http://schemas.microsoft.com/office/powerpoint/2010/main" val="332225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D8EB606E-4B6F-476C-B7CC-BE6FA8BD5661}" type="datetimeFigureOut">
              <a:rPr lang="hu-HU" smtClean="0"/>
              <a:t>2023. 09. 26.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2AB54BC4-0CDA-4892-AD69-983D16018016}" type="slidenum">
              <a:rPr lang="hu-HU" smtClean="0"/>
              <a:t>‹#›</a:t>
            </a:fld>
            <a:endParaRPr lang="hu-HU"/>
          </a:p>
        </p:txBody>
      </p:sp>
    </p:spTree>
    <p:extLst>
      <p:ext uri="{BB962C8B-B14F-4D97-AF65-F5344CB8AC3E}">
        <p14:creationId xmlns:p14="http://schemas.microsoft.com/office/powerpoint/2010/main" val="4099849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D8EB606E-4B6F-476C-B7CC-BE6FA8BD5661}" type="datetimeFigureOut">
              <a:rPr lang="hu-HU" smtClean="0"/>
              <a:t>2023. 09. 26.</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2AB54BC4-0CDA-4892-AD69-983D16018016}" type="slidenum">
              <a:rPr lang="hu-HU" smtClean="0"/>
              <a:t>‹#›</a:t>
            </a:fld>
            <a:endParaRPr lang="hu-HU"/>
          </a:p>
        </p:txBody>
      </p:sp>
    </p:spTree>
    <p:extLst>
      <p:ext uri="{BB962C8B-B14F-4D97-AF65-F5344CB8AC3E}">
        <p14:creationId xmlns:p14="http://schemas.microsoft.com/office/powerpoint/2010/main" val="499103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D8EB606E-4B6F-476C-B7CC-BE6FA8BD5661}" type="datetimeFigureOut">
              <a:rPr lang="hu-HU" smtClean="0"/>
              <a:t>2023. 09. 26.</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2AB54BC4-0CDA-4892-AD69-983D16018016}" type="slidenum">
              <a:rPr lang="hu-HU" smtClean="0"/>
              <a:t>‹#›</a:t>
            </a:fld>
            <a:endParaRPr lang="hu-HU"/>
          </a:p>
        </p:txBody>
      </p:sp>
    </p:spTree>
    <p:extLst>
      <p:ext uri="{BB962C8B-B14F-4D97-AF65-F5344CB8AC3E}">
        <p14:creationId xmlns:p14="http://schemas.microsoft.com/office/powerpoint/2010/main" val="13361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D8EB606E-4B6F-476C-B7CC-BE6FA8BD5661}" type="datetimeFigureOut">
              <a:rPr lang="hu-HU" smtClean="0"/>
              <a:t>2023. 09. 26.</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2AB54BC4-0CDA-4892-AD69-983D16018016}" type="slidenum">
              <a:rPr lang="hu-HU" smtClean="0"/>
              <a:t>‹#›</a:t>
            </a:fld>
            <a:endParaRPr lang="hu-HU"/>
          </a:p>
        </p:txBody>
      </p:sp>
    </p:spTree>
    <p:extLst>
      <p:ext uri="{BB962C8B-B14F-4D97-AF65-F5344CB8AC3E}">
        <p14:creationId xmlns:p14="http://schemas.microsoft.com/office/powerpoint/2010/main" val="118450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D8EB606E-4B6F-476C-B7CC-BE6FA8BD5661}" type="datetimeFigureOut">
              <a:rPr lang="hu-HU" smtClean="0"/>
              <a:t>2023. 09. 26.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2AB54BC4-0CDA-4892-AD69-983D16018016}" type="slidenum">
              <a:rPr lang="hu-HU" smtClean="0"/>
              <a:t>‹#›</a:t>
            </a:fld>
            <a:endParaRPr lang="hu-HU"/>
          </a:p>
        </p:txBody>
      </p:sp>
    </p:spTree>
    <p:extLst>
      <p:ext uri="{BB962C8B-B14F-4D97-AF65-F5344CB8AC3E}">
        <p14:creationId xmlns:p14="http://schemas.microsoft.com/office/powerpoint/2010/main" val="245301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D8EB606E-4B6F-476C-B7CC-BE6FA8BD5661}" type="datetimeFigureOut">
              <a:rPr lang="hu-HU" smtClean="0"/>
              <a:t>2023. 09. 26.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2AB54BC4-0CDA-4892-AD69-983D16018016}" type="slidenum">
              <a:rPr lang="hu-HU" smtClean="0"/>
              <a:t>‹#›</a:t>
            </a:fld>
            <a:endParaRPr lang="hu-HU"/>
          </a:p>
        </p:txBody>
      </p:sp>
    </p:spTree>
    <p:extLst>
      <p:ext uri="{BB962C8B-B14F-4D97-AF65-F5344CB8AC3E}">
        <p14:creationId xmlns:p14="http://schemas.microsoft.com/office/powerpoint/2010/main" val="2714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B606E-4B6F-476C-B7CC-BE6FA8BD5661}" type="datetimeFigureOut">
              <a:rPr lang="hu-HU" smtClean="0"/>
              <a:t>2023. 09. 26.</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B54BC4-0CDA-4892-AD69-983D16018016}" type="slidenum">
              <a:rPr lang="hu-HU" smtClean="0"/>
              <a:t>‹#›</a:t>
            </a:fld>
            <a:endParaRPr lang="hu-HU"/>
          </a:p>
        </p:txBody>
      </p:sp>
    </p:spTree>
    <p:extLst>
      <p:ext uri="{BB962C8B-B14F-4D97-AF65-F5344CB8AC3E}">
        <p14:creationId xmlns:p14="http://schemas.microsoft.com/office/powerpoint/2010/main" val="4254823986"/>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2195736" y="1276350"/>
            <a:ext cx="7543800" cy="2096115"/>
          </a:xfrm>
        </p:spPr>
        <p:txBody>
          <a:bodyPr>
            <a:normAutofit fontScale="90000"/>
          </a:bodyPr>
          <a:lstStyle/>
          <a:p>
            <a:r>
              <a:rPr lang="hu-HU" sz="4500" dirty="0">
                <a:effectLst/>
              </a:rPr>
              <a:t>    „Kezünk munkáját </a:t>
            </a:r>
            <a:br>
              <a:rPr lang="hu-HU" sz="4500" dirty="0">
                <a:effectLst/>
              </a:rPr>
            </a:br>
            <a:r>
              <a:rPr lang="hu-HU" sz="4500" dirty="0">
                <a:effectLst/>
              </a:rPr>
              <a:t>tedd maradandóvá!”</a:t>
            </a:r>
            <a:br>
              <a:rPr lang="hu-HU" dirty="0">
                <a:effectLst/>
              </a:rPr>
            </a:br>
            <a:endParaRPr lang="hu-HU" dirty="0"/>
          </a:p>
        </p:txBody>
      </p:sp>
      <p:sp>
        <p:nvSpPr>
          <p:cNvPr id="3" name="Alcím 2"/>
          <p:cNvSpPr>
            <a:spLocks noGrp="1"/>
          </p:cNvSpPr>
          <p:nvPr>
            <p:ph type="subTitle" idx="1"/>
          </p:nvPr>
        </p:nvSpPr>
        <p:spPr>
          <a:xfrm>
            <a:off x="2411760" y="3142636"/>
            <a:ext cx="6172200" cy="685800"/>
          </a:xfrm>
        </p:spPr>
        <p:txBody>
          <a:bodyPr>
            <a:normAutofit fontScale="62500" lnSpcReduction="20000"/>
          </a:bodyPr>
          <a:lstStyle/>
          <a:p>
            <a:r>
              <a:rPr lang="hu-HU" sz="3600" dirty="0">
                <a:effectLst/>
                <a:highlight>
                  <a:srgbClr val="808080"/>
                </a:highlight>
              </a:rPr>
              <a:t>Mulandóság és öröklét az Ószövetség világában</a:t>
            </a:r>
          </a:p>
          <a:p>
            <a:endParaRPr lang="hu-HU" dirty="0"/>
          </a:p>
        </p:txBody>
      </p:sp>
      <p:pic>
        <p:nvPicPr>
          <p:cNvPr id="13" name="Kép 12" descr="A képen közlekedés, kerék, fazekaskorong, agyag látható&#10;&#10;Automatikusan generált leírás">
            <a:extLst>
              <a:ext uri="{FF2B5EF4-FFF2-40B4-BE49-F238E27FC236}">
                <a16:creationId xmlns:a16="http://schemas.microsoft.com/office/drawing/2014/main" id="{21175BC0-548A-541C-B289-F5E5473B5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37" y="3895725"/>
            <a:ext cx="7477125" cy="2962275"/>
          </a:xfrm>
          <a:prstGeom prst="rect">
            <a:avLst/>
          </a:prstGeom>
        </p:spPr>
      </p:pic>
    </p:spTree>
    <p:extLst>
      <p:ext uri="{BB962C8B-B14F-4D97-AF65-F5344CB8AC3E}">
        <p14:creationId xmlns:p14="http://schemas.microsoft.com/office/powerpoint/2010/main" val="3506204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0BA9BFF-309F-4915-EB06-C373152B823F}"/>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B0BABC80-0F12-60A7-4E83-42FD87D5440E}"/>
              </a:ext>
            </a:extLst>
          </p:cNvPr>
          <p:cNvSpPr>
            <a:spLocks noGrp="1"/>
          </p:cNvSpPr>
          <p:nvPr>
            <p:ph idx="1"/>
          </p:nvPr>
        </p:nvSpPr>
        <p:spPr>
          <a:xfrm>
            <a:off x="457200" y="1166018"/>
            <a:ext cx="8229600" cy="4525963"/>
          </a:xfrm>
        </p:spPr>
        <p:txBody>
          <a:bodyPr>
            <a:normAutofit fontScale="92500" lnSpcReduction="10000"/>
          </a:bodyPr>
          <a:lstStyle/>
          <a:p>
            <a:pPr marL="0" indent="0">
              <a:buNone/>
            </a:pPr>
            <a:r>
              <a:rPr lang="hu-HU" dirty="0"/>
              <a:t>Ez 7,7:</a:t>
            </a:r>
          </a:p>
          <a:p>
            <a:pPr marL="0" indent="0">
              <a:buNone/>
            </a:pPr>
            <a:r>
              <a:rPr lang="hu-HU" dirty="0"/>
              <a:t>„Jön már az az </a:t>
            </a:r>
            <a:r>
              <a:rPr lang="hu-HU" dirty="0">
                <a:solidFill>
                  <a:srgbClr val="FFC000"/>
                </a:solidFill>
              </a:rPr>
              <a:t>idő</a:t>
            </a:r>
            <a:r>
              <a:rPr lang="hu-HU" dirty="0"/>
              <a:t>, közel az a </a:t>
            </a:r>
            <a:r>
              <a:rPr lang="hu-HU" dirty="0">
                <a:solidFill>
                  <a:srgbClr val="FFC000"/>
                </a:solidFill>
              </a:rPr>
              <a:t>nap</a:t>
            </a:r>
            <a:r>
              <a:rPr lang="hu-HU" dirty="0"/>
              <a:t>, amelyen rémület lesz a hegyeken víg ének helyett!”</a:t>
            </a:r>
          </a:p>
          <a:p>
            <a:pPr marL="0" indent="0">
              <a:buNone/>
            </a:pPr>
            <a:r>
              <a:rPr lang="hu-HU" dirty="0"/>
              <a:t>(„</a:t>
            </a:r>
            <a:r>
              <a:rPr lang="hu-HU" dirty="0" err="1"/>
              <a:t>kronosz</a:t>
            </a:r>
            <a:r>
              <a:rPr lang="hu-HU" dirty="0"/>
              <a:t>”)</a:t>
            </a:r>
          </a:p>
          <a:p>
            <a:pPr marL="0" indent="0">
              <a:buNone/>
            </a:pPr>
            <a:endParaRPr lang="hu-HU" dirty="0"/>
          </a:p>
          <a:p>
            <a:pPr marL="0" indent="0">
              <a:buNone/>
            </a:pPr>
            <a:r>
              <a:rPr lang="hu-HU" dirty="0" err="1"/>
              <a:t>Préd</a:t>
            </a:r>
            <a:r>
              <a:rPr lang="hu-HU" dirty="0"/>
              <a:t> 1,3</a:t>
            </a:r>
          </a:p>
          <a:p>
            <a:pPr marL="0" indent="0">
              <a:buNone/>
            </a:pPr>
            <a:r>
              <a:rPr lang="hu-HU" dirty="0"/>
              <a:t>„Mindennek </a:t>
            </a:r>
            <a:r>
              <a:rPr lang="hu-HU" dirty="0">
                <a:solidFill>
                  <a:srgbClr val="FFC000"/>
                </a:solidFill>
              </a:rPr>
              <a:t>megszabott ideje </a:t>
            </a:r>
            <a:r>
              <a:rPr lang="hu-HU" dirty="0"/>
              <a:t>van, megvan az ideje minden dolognak az ég alatt.”</a:t>
            </a:r>
          </a:p>
          <a:p>
            <a:pPr marL="0" indent="0">
              <a:buNone/>
            </a:pPr>
            <a:r>
              <a:rPr lang="hu-HU" dirty="0"/>
              <a:t>(„</a:t>
            </a:r>
            <a:r>
              <a:rPr lang="hu-HU" dirty="0" err="1"/>
              <a:t>kairosz</a:t>
            </a:r>
            <a:r>
              <a:rPr lang="hu-HU" dirty="0"/>
              <a:t>”)</a:t>
            </a:r>
          </a:p>
        </p:txBody>
      </p:sp>
    </p:spTree>
    <p:extLst>
      <p:ext uri="{BB962C8B-B14F-4D97-AF65-F5344CB8AC3E}">
        <p14:creationId xmlns:p14="http://schemas.microsoft.com/office/powerpoint/2010/main" val="2743811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67F64F6-CEB5-172A-F4C5-3E0924767D1E}"/>
              </a:ext>
            </a:extLst>
          </p:cNvPr>
          <p:cNvSpPr>
            <a:spLocks noGrp="1"/>
          </p:cNvSpPr>
          <p:nvPr>
            <p:ph type="title"/>
          </p:nvPr>
        </p:nvSpPr>
        <p:spPr/>
        <p:txBody>
          <a:bodyPr/>
          <a:lstStyle/>
          <a:p>
            <a:endParaRPr lang="hu-HU"/>
          </a:p>
        </p:txBody>
      </p:sp>
      <p:pic>
        <p:nvPicPr>
          <p:cNvPr id="5" name="Tartalom helye 4" descr="A képen felhő, kültéri, ég, talaj látható&#10;&#10;Automatikusan generált leírás">
            <a:extLst>
              <a:ext uri="{FF2B5EF4-FFF2-40B4-BE49-F238E27FC236}">
                <a16:creationId xmlns:a16="http://schemas.microsoft.com/office/drawing/2014/main" id="{6F5A0787-C4B3-D225-FD83-8A58363BBC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034" y="784274"/>
            <a:ext cx="7941931" cy="5289451"/>
          </a:xfrm>
        </p:spPr>
      </p:pic>
    </p:spTree>
    <p:extLst>
      <p:ext uri="{BB962C8B-B14F-4D97-AF65-F5344CB8AC3E}">
        <p14:creationId xmlns:p14="http://schemas.microsoft.com/office/powerpoint/2010/main" val="393406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2CD0DD2-EB01-DE07-7607-0DCE40C6B5F4}"/>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CB26986D-75A9-6440-713B-0F375FE7B73F}"/>
              </a:ext>
            </a:extLst>
          </p:cNvPr>
          <p:cNvSpPr>
            <a:spLocks noGrp="1"/>
          </p:cNvSpPr>
          <p:nvPr>
            <p:ph idx="1"/>
          </p:nvPr>
        </p:nvSpPr>
        <p:spPr>
          <a:xfrm>
            <a:off x="827584" y="1122069"/>
            <a:ext cx="8229600" cy="4525963"/>
          </a:xfrm>
        </p:spPr>
        <p:txBody>
          <a:bodyPr/>
          <a:lstStyle/>
          <a:p>
            <a:r>
              <a:rPr lang="hu-HU" dirty="0"/>
              <a:t>Kétféle időkoncepció az Ószövetségben:</a:t>
            </a:r>
          </a:p>
          <a:p>
            <a:pPr marL="0" indent="0">
              <a:buNone/>
            </a:pPr>
            <a:r>
              <a:rPr lang="hu-HU" dirty="0"/>
              <a:t>	</a:t>
            </a:r>
            <a:r>
              <a:rPr lang="hu-HU" sz="3500" dirty="0">
                <a:solidFill>
                  <a:srgbClr val="FFFF00"/>
                </a:solidFill>
              </a:rPr>
              <a:t>Mitikus – ciklikus</a:t>
            </a:r>
          </a:p>
          <a:p>
            <a:pPr marL="0" indent="0">
              <a:buNone/>
            </a:pPr>
            <a:r>
              <a:rPr lang="hu-HU" sz="3500" dirty="0">
                <a:solidFill>
                  <a:srgbClr val="FFFF00"/>
                </a:solidFill>
              </a:rPr>
              <a:t>	Történeti – lineáris</a:t>
            </a:r>
          </a:p>
          <a:p>
            <a:endParaRPr lang="hu-HU" dirty="0"/>
          </a:p>
        </p:txBody>
      </p:sp>
      <p:pic>
        <p:nvPicPr>
          <p:cNvPr id="4" name="Kép 3">
            <a:extLst>
              <a:ext uri="{FF2B5EF4-FFF2-40B4-BE49-F238E27FC236}">
                <a16:creationId xmlns:a16="http://schemas.microsoft.com/office/drawing/2014/main" id="{F6F899DC-2BEB-C4AF-B0CF-CA86DECD92E5}"/>
              </a:ext>
            </a:extLst>
          </p:cNvPr>
          <p:cNvPicPr>
            <a:picLocks noChangeAspect="1"/>
          </p:cNvPicPr>
          <p:nvPr/>
        </p:nvPicPr>
        <p:blipFill>
          <a:blip r:embed="rId2"/>
          <a:stretch>
            <a:fillRect/>
          </a:stretch>
        </p:blipFill>
        <p:spPr>
          <a:xfrm>
            <a:off x="3203848" y="3385051"/>
            <a:ext cx="4572000" cy="3425165"/>
          </a:xfrm>
          <a:prstGeom prst="rect">
            <a:avLst/>
          </a:prstGeom>
        </p:spPr>
      </p:pic>
    </p:spTree>
    <p:extLst>
      <p:ext uri="{BB962C8B-B14F-4D97-AF65-F5344CB8AC3E}">
        <p14:creationId xmlns:p14="http://schemas.microsoft.com/office/powerpoint/2010/main" val="601497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79A47B3-B53C-A7AA-840B-57A2ABB154BA}"/>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8147FD4B-C0C4-7B46-1BE5-7FC13F5CD822}"/>
              </a:ext>
            </a:extLst>
          </p:cNvPr>
          <p:cNvSpPr>
            <a:spLocks noGrp="1"/>
          </p:cNvSpPr>
          <p:nvPr>
            <p:ph idx="1"/>
          </p:nvPr>
        </p:nvSpPr>
        <p:spPr>
          <a:xfrm>
            <a:off x="457200" y="856282"/>
            <a:ext cx="8229600" cy="5145435"/>
          </a:xfrm>
        </p:spPr>
        <p:txBody>
          <a:bodyPr>
            <a:normAutofit fontScale="92500" lnSpcReduction="20000"/>
          </a:bodyPr>
          <a:lstStyle/>
          <a:p>
            <a:pPr marL="0" indent="0">
              <a:buNone/>
            </a:pPr>
            <a:r>
              <a:rPr lang="hu-HU" sz="5200" dirty="0">
                <a:solidFill>
                  <a:srgbClr val="FFFF00"/>
                </a:solidFill>
              </a:rPr>
              <a:t>Mitikus- ciklikus idő</a:t>
            </a:r>
          </a:p>
          <a:p>
            <a:r>
              <a:rPr lang="hu-HU" dirty="0"/>
              <a:t>A „társadalmi” idő (a közösségi létben érzékelt, megélt idő) és a természet világa szoros kapcsolatban áll egymással.</a:t>
            </a:r>
          </a:p>
          <a:p>
            <a:r>
              <a:rPr lang="hu-HU" dirty="0"/>
              <a:t>A mindennapi időérzékelésben alapvető a ciklikusság tapasztalata (természetközeli létezés).</a:t>
            </a:r>
          </a:p>
          <a:p>
            <a:r>
              <a:rPr lang="hu-HU" dirty="0"/>
              <a:t>Időérzékelés és időmérés: a természet rendjének teremtésteológiai reflexiója</a:t>
            </a:r>
          </a:p>
          <a:p>
            <a:r>
              <a:rPr lang="hu-HU" dirty="0"/>
              <a:t>1Móz 1,4kk: a változás ritmusa: nappal – éjszaka; csillagok, bolygók útja; napok, évszakok, évek; hétköznapok – ünnepek; munka - pihenés </a:t>
            </a:r>
          </a:p>
        </p:txBody>
      </p:sp>
    </p:spTree>
    <p:extLst>
      <p:ext uri="{BB962C8B-B14F-4D97-AF65-F5344CB8AC3E}">
        <p14:creationId xmlns:p14="http://schemas.microsoft.com/office/powerpoint/2010/main" val="3728384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09C0097-083E-014B-F81F-9351CFE4DAE7}"/>
              </a:ext>
            </a:extLst>
          </p:cNvPr>
          <p:cNvSpPr>
            <a:spLocks noGrp="1"/>
          </p:cNvSpPr>
          <p:nvPr>
            <p:ph type="title"/>
          </p:nvPr>
        </p:nvSpPr>
        <p:spPr/>
        <p:txBody>
          <a:bodyPr/>
          <a:lstStyle/>
          <a:p>
            <a:endParaRPr lang="hu-HU"/>
          </a:p>
        </p:txBody>
      </p:sp>
      <p:pic>
        <p:nvPicPr>
          <p:cNvPr id="5" name="Tartalom helye 4" descr="A képen Univerzum, tér, Világűr, csillagköd látható&#10;&#10;Automatikusan generált leírás">
            <a:extLst>
              <a:ext uri="{FF2B5EF4-FFF2-40B4-BE49-F238E27FC236}">
                <a16:creationId xmlns:a16="http://schemas.microsoft.com/office/drawing/2014/main" id="{76D4ABB1-011F-8FD9-C552-D067CF0C4A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624" y="643008"/>
            <a:ext cx="8357976" cy="5571984"/>
          </a:xfrm>
        </p:spPr>
      </p:pic>
      <p:sp>
        <p:nvSpPr>
          <p:cNvPr id="3" name="Szövegdoboz 2">
            <a:extLst>
              <a:ext uri="{FF2B5EF4-FFF2-40B4-BE49-F238E27FC236}">
                <a16:creationId xmlns:a16="http://schemas.microsoft.com/office/drawing/2014/main" id="{9B816CAF-3C6D-3080-3D37-67BF8BD8E165}"/>
              </a:ext>
            </a:extLst>
          </p:cNvPr>
          <p:cNvSpPr txBox="1"/>
          <p:nvPr/>
        </p:nvSpPr>
        <p:spPr>
          <a:xfrm>
            <a:off x="1619672" y="4581128"/>
            <a:ext cx="2952328" cy="553998"/>
          </a:xfrm>
          <a:prstGeom prst="rect">
            <a:avLst/>
          </a:prstGeom>
          <a:noFill/>
        </p:spPr>
        <p:txBody>
          <a:bodyPr wrap="square" rtlCol="0">
            <a:spAutoFit/>
          </a:bodyPr>
          <a:lstStyle/>
          <a:p>
            <a:r>
              <a:rPr lang="hu-HU" sz="3000" dirty="0"/>
              <a:t>Káosz &gt; kozmosz</a:t>
            </a:r>
          </a:p>
        </p:txBody>
      </p:sp>
    </p:spTree>
    <p:extLst>
      <p:ext uri="{BB962C8B-B14F-4D97-AF65-F5344CB8AC3E}">
        <p14:creationId xmlns:p14="http://schemas.microsoft.com/office/powerpoint/2010/main" val="3684633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EA01463-6243-8690-19F4-3283101B3D1D}"/>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4349D112-5A7A-F649-1643-E99A8411B074}"/>
              </a:ext>
            </a:extLst>
          </p:cNvPr>
          <p:cNvSpPr>
            <a:spLocks noGrp="1"/>
          </p:cNvSpPr>
          <p:nvPr>
            <p:ph idx="1"/>
          </p:nvPr>
        </p:nvSpPr>
        <p:spPr>
          <a:xfrm>
            <a:off x="611560" y="1124744"/>
            <a:ext cx="4536504" cy="4780533"/>
          </a:xfrm>
        </p:spPr>
        <p:txBody>
          <a:bodyPr>
            <a:normAutofit fontScale="77500" lnSpcReduction="20000"/>
          </a:bodyPr>
          <a:lstStyle/>
          <a:p>
            <a:pPr marL="0" indent="0">
              <a:buNone/>
            </a:pPr>
            <a:r>
              <a:rPr lang="hu-HU" sz="3900" dirty="0">
                <a:solidFill>
                  <a:srgbClr val="FFC000"/>
                </a:solidFill>
              </a:rPr>
              <a:t>Zsolt 104,19-23</a:t>
            </a:r>
          </a:p>
          <a:p>
            <a:pPr marL="0" indent="0">
              <a:buNone/>
            </a:pPr>
            <a:endParaRPr lang="hu-HU" dirty="0">
              <a:solidFill>
                <a:srgbClr val="FFC000"/>
              </a:solidFill>
            </a:endParaRPr>
          </a:p>
          <a:p>
            <a:pPr marL="0" indent="0">
              <a:buNone/>
            </a:pPr>
            <a:r>
              <a:rPr lang="hu-HU" dirty="0"/>
              <a:t> „Te alkottad a holdat, hogy jelezze az  ünnepeket, és a napot, amely ismeri pályáját. Ha sötétséget támasztasz, éjszaka lesz, amikor nyüzsög az erdő mindenféle vadja, az oroszlánok zsákmányért ordítanak, Istentől követelve eledelt. Ha felragyog a nap, visszahúzódnak, és tanyáikon heverésznek. Az ember munkába indul, és dolgozik egészen estig.”</a:t>
            </a:r>
          </a:p>
        </p:txBody>
      </p:sp>
      <p:pic>
        <p:nvPicPr>
          <p:cNvPr id="5" name="Kép 4" descr="A képen művészet, festmény, Téglalap, képkeret látható&#10;&#10;Automatikusan generált leírás">
            <a:extLst>
              <a:ext uri="{FF2B5EF4-FFF2-40B4-BE49-F238E27FC236}">
                <a16:creationId xmlns:a16="http://schemas.microsoft.com/office/drawing/2014/main" id="{11B565A8-0196-95B4-0E91-B45DD7EED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670" y="404664"/>
            <a:ext cx="3890330" cy="6072336"/>
          </a:xfrm>
          <a:prstGeom prst="rect">
            <a:avLst/>
          </a:prstGeom>
        </p:spPr>
      </p:pic>
    </p:spTree>
    <p:extLst>
      <p:ext uri="{BB962C8B-B14F-4D97-AF65-F5344CB8AC3E}">
        <p14:creationId xmlns:p14="http://schemas.microsoft.com/office/powerpoint/2010/main" val="2961145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07A5BD4-EBF4-CB13-D916-8521F845D2D8}"/>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8500D92A-3D2E-8CAB-4E72-50AD22CFD144}"/>
              </a:ext>
            </a:extLst>
          </p:cNvPr>
          <p:cNvSpPr>
            <a:spLocks noGrp="1"/>
          </p:cNvSpPr>
          <p:nvPr>
            <p:ph idx="1"/>
          </p:nvPr>
        </p:nvSpPr>
        <p:spPr>
          <a:xfrm>
            <a:off x="611560" y="1124744"/>
            <a:ext cx="4320480" cy="5001419"/>
          </a:xfrm>
        </p:spPr>
        <p:txBody>
          <a:bodyPr>
            <a:normAutofit fontScale="85000" lnSpcReduction="20000"/>
          </a:bodyPr>
          <a:lstStyle/>
          <a:p>
            <a:pPr marL="0" indent="0">
              <a:buNone/>
            </a:pPr>
            <a:r>
              <a:rPr lang="hu-HU" dirty="0" err="1">
                <a:solidFill>
                  <a:srgbClr val="FFC000"/>
                </a:solidFill>
              </a:rPr>
              <a:t>Préd</a:t>
            </a:r>
            <a:r>
              <a:rPr lang="hu-HU" dirty="0">
                <a:solidFill>
                  <a:srgbClr val="FFC000"/>
                </a:solidFill>
              </a:rPr>
              <a:t> 1,5-7</a:t>
            </a:r>
          </a:p>
          <a:p>
            <a:pPr marL="0" indent="0">
              <a:buNone/>
            </a:pPr>
            <a:endParaRPr lang="hu-HU" dirty="0">
              <a:solidFill>
                <a:srgbClr val="FFC000"/>
              </a:solidFill>
            </a:endParaRPr>
          </a:p>
          <a:p>
            <a:pPr marL="0" indent="0">
              <a:buNone/>
            </a:pPr>
            <a:r>
              <a:rPr lang="hu-HU" dirty="0"/>
              <a:t>„Fölkel a nap, és lemegy a nap, siet vissza arra a helyre, ahol majd újból fölkel. A szél fúj délre, majd északnak fordul, </a:t>
            </a:r>
            <a:r>
              <a:rPr lang="hu-HU" dirty="0" err="1"/>
              <a:t>körbefordul</a:t>
            </a:r>
            <a:r>
              <a:rPr lang="hu-HU" dirty="0"/>
              <a:t> a szél járása, és visszatér oda, ahonnan elindult. Minden folyó a tengerbe ömlik, és a tenger mégsem telik meg, pedig ugyanoda folynak a folyók, újra meg újra oda folynak.” </a:t>
            </a:r>
          </a:p>
        </p:txBody>
      </p:sp>
      <p:pic>
        <p:nvPicPr>
          <p:cNvPr id="5" name="Kép 4" descr="A képen festmény, művészet, Művészet festék, Akrilfesték látható&#10;&#10;Automatikusan generált leírás">
            <a:extLst>
              <a:ext uri="{FF2B5EF4-FFF2-40B4-BE49-F238E27FC236}">
                <a16:creationId xmlns:a16="http://schemas.microsoft.com/office/drawing/2014/main" id="{FD95DEEF-E416-7E92-E88A-6759F6BEB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4937" y="1720453"/>
            <a:ext cx="3810000" cy="3810000"/>
          </a:xfrm>
          <a:prstGeom prst="rect">
            <a:avLst/>
          </a:prstGeom>
        </p:spPr>
      </p:pic>
    </p:spTree>
    <p:extLst>
      <p:ext uri="{BB962C8B-B14F-4D97-AF65-F5344CB8AC3E}">
        <p14:creationId xmlns:p14="http://schemas.microsoft.com/office/powerpoint/2010/main" val="2347587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7941A9-FE75-3DA0-CEA4-5C20C8AAAC45}"/>
              </a:ext>
            </a:extLst>
          </p:cNvPr>
          <p:cNvSpPr>
            <a:spLocks noGrp="1"/>
          </p:cNvSpPr>
          <p:nvPr>
            <p:ph type="title"/>
          </p:nvPr>
        </p:nvSpPr>
        <p:spPr>
          <a:xfrm>
            <a:off x="457200" y="1124744"/>
            <a:ext cx="1522512" cy="292894"/>
          </a:xfrm>
        </p:spPr>
        <p:txBody>
          <a:bodyPr>
            <a:normAutofit fontScale="90000"/>
          </a:bodyPr>
          <a:lstStyle/>
          <a:p>
            <a:endParaRPr lang="hu-HU" dirty="0"/>
          </a:p>
        </p:txBody>
      </p:sp>
      <p:sp>
        <p:nvSpPr>
          <p:cNvPr id="3" name="Tartalom helye 2">
            <a:extLst>
              <a:ext uri="{FF2B5EF4-FFF2-40B4-BE49-F238E27FC236}">
                <a16:creationId xmlns:a16="http://schemas.microsoft.com/office/drawing/2014/main" id="{093B889D-47D7-D7D8-5C7C-487ACDC9FE8D}"/>
              </a:ext>
            </a:extLst>
          </p:cNvPr>
          <p:cNvSpPr>
            <a:spLocks noGrp="1"/>
          </p:cNvSpPr>
          <p:nvPr>
            <p:ph idx="1"/>
          </p:nvPr>
        </p:nvSpPr>
        <p:spPr>
          <a:xfrm>
            <a:off x="457200" y="476672"/>
            <a:ext cx="8229600" cy="6192688"/>
          </a:xfrm>
        </p:spPr>
        <p:txBody>
          <a:bodyPr>
            <a:normAutofit fontScale="70000" lnSpcReduction="20000"/>
          </a:bodyPr>
          <a:lstStyle/>
          <a:p>
            <a:r>
              <a:rPr lang="hu-HU" sz="4500" dirty="0"/>
              <a:t>A „rendelt idő” a természet világában:</a:t>
            </a:r>
          </a:p>
          <a:p>
            <a:pPr lvl="8"/>
            <a:endParaRPr lang="hu-HU" dirty="0"/>
          </a:p>
          <a:p>
            <a:pPr marL="0" indent="0">
              <a:buNone/>
            </a:pPr>
            <a:r>
              <a:rPr lang="hu-HU" dirty="0">
                <a:solidFill>
                  <a:srgbClr val="FFFF00"/>
                </a:solidFill>
              </a:rPr>
              <a:t>5Móz 11,12-15</a:t>
            </a:r>
          </a:p>
          <a:p>
            <a:pPr marL="0" indent="0">
              <a:buNone/>
            </a:pPr>
            <a:r>
              <a:rPr lang="hu-HU" dirty="0"/>
              <a:t>„Az ÚR, a te Istened viseli gondját annak a földnek, állandóan szemmel tartja azt Istened, az ÚR, az év elejétől az év végéig.</a:t>
            </a:r>
            <a:br>
              <a:rPr lang="hu-HU" dirty="0"/>
            </a:br>
            <a:r>
              <a:rPr lang="hu-HU" dirty="0"/>
              <a:t>Ha engedelmesen hallgattok </a:t>
            </a:r>
            <a:r>
              <a:rPr lang="hu-HU" dirty="0" err="1"/>
              <a:t>parancsolataimra</a:t>
            </a:r>
            <a:r>
              <a:rPr lang="hu-HU" dirty="0"/>
              <a:t>, amelyeket ma parancsolok nektek, ha szeretni fogjátok az </a:t>
            </a:r>
            <a:r>
              <a:rPr lang="hu-HU" dirty="0" err="1"/>
              <a:t>URat</a:t>
            </a:r>
            <a:r>
              <a:rPr lang="hu-HU" dirty="0"/>
              <a:t>, a ti Isteneteket, ha teljes szívből és teljes lélekből szolgáljátok őt, akkor </a:t>
            </a:r>
            <a:r>
              <a:rPr lang="hu-HU" dirty="0">
                <a:solidFill>
                  <a:srgbClr val="FFC000"/>
                </a:solidFill>
              </a:rPr>
              <a:t>esőt adok </a:t>
            </a:r>
            <a:r>
              <a:rPr lang="hu-HU" dirty="0"/>
              <a:t>földetekre a </a:t>
            </a:r>
            <a:r>
              <a:rPr lang="hu-HU" dirty="0">
                <a:solidFill>
                  <a:srgbClr val="FFC000"/>
                </a:solidFill>
              </a:rPr>
              <a:t>maga idejében</a:t>
            </a:r>
            <a:r>
              <a:rPr lang="hu-HU" dirty="0"/>
              <a:t>, őszi esőt és tavaszi esőt, és betakaríthatod gabonádat, mustodat és olajodat, és adok füvet a meződre állataidnak; így jóllakásig ehetsz majd. </a:t>
            </a:r>
            <a:endParaRPr lang="hu-HU" sz="1900" dirty="0"/>
          </a:p>
          <a:p>
            <a:pPr marL="0" indent="0">
              <a:buNone/>
            </a:pPr>
            <a:r>
              <a:rPr lang="de-DE" dirty="0" err="1">
                <a:solidFill>
                  <a:srgbClr val="FFFF00"/>
                </a:solidFill>
              </a:rPr>
              <a:t>Ez</a:t>
            </a:r>
            <a:r>
              <a:rPr lang="de-DE" dirty="0">
                <a:solidFill>
                  <a:srgbClr val="FFFF00"/>
                </a:solidFill>
              </a:rPr>
              <a:t> 34,26</a:t>
            </a:r>
            <a:r>
              <a:rPr lang="hu-HU" dirty="0">
                <a:solidFill>
                  <a:srgbClr val="FFFF00"/>
                </a:solidFill>
              </a:rPr>
              <a:t>-27</a:t>
            </a:r>
            <a:r>
              <a:rPr lang="de-DE" dirty="0">
                <a:solidFill>
                  <a:srgbClr val="FFFF00"/>
                </a:solidFill>
              </a:rPr>
              <a:t> </a:t>
            </a:r>
            <a:endParaRPr lang="hu-HU" dirty="0">
              <a:solidFill>
                <a:srgbClr val="FFFF00"/>
              </a:solidFill>
            </a:endParaRPr>
          </a:p>
          <a:p>
            <a:pPr marL="0" indent="0">
              <a:buNone/>
            </a:pPr>
            <a:r>
              <a:rPr lang="hu-HU" dirty="0"/>
              <a:t>Áldást adok nekik hegyem körül, </a:t>
            </a:r>
            <a:r>
              <a:rPr lang="hu-HU" dirty="0">
                <a:solidFill>
                  <a:srgbClr val="FFC000"/>
                </a:solidFill>
              </a:rPr>
              <a:t>esőt adok idejében</a:t>
            </a:r>
            <a:r>
              <a:rPr lang="hu-HU" dirty="0"/>
              <a:t>: áldásos esők lesznek. A mező fája </a:t>
            </a:r>
            <a:r>
              <a:rPr lang="hu-HU" dirty="0">
                <a:solidFill>
                  <a:srgbClr val="FFC000"/>
                </a:solidFill>
              </a:rPr>
              <a:t>megadja</a:t>
            </a:r>
            <a:r>
              <a:rPr lang="hu-HU" dirty="0"/>
              <a:t> gyümölcsét, a föld is megadja termését, biztonságban élnek földjükön.</a:t>
            </a:r>
            <a:endParaRPr lang="hu-HU" sz="1900" dirty="0"/>
          </a:p>
          <a:p>
            <a:pPr marL="0" indent="0">
              <a:buNone/>
            </a:pPr>
            <a:r>
              <a:rPr lang="hu-HU" dirty="0">
                <a:solidFill>
                  <a:srgbClr val="FFFF00"/>
                </a:solidFill>
              </a:rPr>
              <a:t>Jer 8,7</a:t>
            </a:r>
          </a:p>
          <a:p>
            <a:pPr marL="0" indent="0">
              <a:buNone/>
            </a:pPr>
            <a:r>
              <a:rPr lang="de-DE" dirty="0"/>
              <a:t>„</a:t>
            </a:r>
            <a:r>
              <a:rPr lang="hu-HU" dirty="0"/>
              <a:t> Még a gólya is, az égen, </a:t>
            </a:r>
            <a:r>
              <a:rPr lang="hu-HU" dirty="0">
                <a:solidFill>
                  <a:srgbClr val="FFC000"/>
                </a:solidFill>
              </a:rPr>
              <a:t>tudja költözése idejét</a:t>
            </a:r>
            <a:r>
              <a:rPr lang="hu-HU" dirty="0"/>
              <a:t>, a gerlice, a fecske és a daru is </a:t>
            </a:r>
            <a:r>
              <a:rPr lang="hu-HU" dirty="0">
                <a:solidFill>
                  <a:srgbClr val="FFC000"/>
                </a:solidFill>
              </a:rPr>
              <a:t>vigyáz, mikor kell megjönnie</a:t>
            </a:r>
            <a:r>
              <a:rPr lang="hu-HU" dirty="0"/>
              <a:t>, csak az én népem nem ismeri az ÚR törvényét.”</a:t>
            </a:r>
          </a:p>
        </p:txBody>
      </p:sp>
    </p:spTree>
    <p:extLst>
      <p:ext uri="{BB962C8B-B14F-4D97-AF65-F5344CB8AC3E}">
        <p14:creationId xmlns:p14="http://schemas.microsoft.com/office/powerpoint/2010/main" val="534450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99023E-4208-EA09-8A7E-638E233B4E0D}"/>
              </a:ext>
            </a:extLst>
          </p:cNvPr>
          <p:cNvSpPr>
            <a:spLocks noGrp="1"/>
          </p:cNvSpPr>
          <p:nvPr>
            <p:ph type="title"/>
          </p:nvPr>
        </p:nvSpPr>
        <p:spPr/>
        <p:txBody>
          <a:bodyPr/>
          <a:lstStyle/>
          <a:p>
            <a:endParaRPr lang="hu-HU"/>
          </a:p>
        </p:txBody>
      </p:sp>
      <p:pic>
        <p:nvPicPr>
          <p:cNvPr id="7" name="Kép 6" descr="A képen szöveg, levél, kézírás, recept látható&#10;&#10;Automatikusan generált leírás">
            <a:extLst>
              <a:ext uri="{FF2B5EF4-FFF2-40B4-BE49-F238E27FC236}">
                <a16:creationId xmlns:a16="http://schemas.microsoft.com/office/drawing/2014/main" id="{83B17DA7-612D-98DB-CEF4-9CAD54893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477302"/>
            <a:ext cx="7775848" cy="4373915"/>
          </a:xfrm>
          <a:prstGeom prst="rect">
            <a:avLst/>
          </a:prstGeom>
        </p:spPr>
      </p:pic>
      <p:sp>
        <p:nvSpPr>
          <p:cNvPr id="9" name="Tartalom helye 8">
            <a:extLst>
              <a:ext uri="{FF2B5EF4-FFF2-40B4-BE49-F238E27FC236}">
                <a16:creationId xmlns:a16="http://schemas.microsoft.com/office/drawing/2014/main" id="{E25D6258-3847-4138-4DDE-1C1F40AFCAB3}"/>
              </a:ext>
            </a:extLst>
          </p:cNvPr>
          <p:cNvSpPr>
            <a:spLocks noGrp="1"/>
          </p:cNvSpPr>
          <p:nvPr>
            <p:ph idx="1"/>
          </p:nvPr>
        </p:nvSpPr>
        <p:spPr>
          <a:xfrm>
            <a:off x="464993" y="1166018"/>
            <a:ext cx="8229600" cy="4525963"/>
          </a:xfrm>
        </p:spPr>
        <p:txBody>
          <a:bodyPr/>
          <a:lstStyle/>
          <a:p>
            <a:pPr marL="0" indent="0">
              <a:buNone/>
            </a:pPr>
            <a:r>
              <a:rPr lang="hu-HU" dirty="0"/>
              <a:t>      </a:t>
            </a:r>
            <a:r>
              <a:rPr lang="hu-HU" dirty="0" err="1"/>
              <a:t>Gézeri</a:t>
            </a:r>
            <a:r>
              <a:rPr lang="hu-HU" dirty="0"/>
              <a:t> naptár (Kr. e. 10. sz., </a:t>
            </a:r>
            <a:r>
              <a:rPr lang="hu-HU" dirty="0" err="1"/>
              <a:t>óhéber</a:t>
            </a:r>
            <a:r>
              <a:rPr lang="hu-HU" dirty="0"/>
              <a:t> felirat)</a:t>
            </a:r>
          </a:p>
        </p:txBody>
      </p:sp>
    </p:spTree>
    <p:extLst>
      <p:ext uri="{BB962C8B-B14F-4D97-AF65-F5344CB8AC3E}">
        <p14:creationId xmlns:p14="http://schemas.microsoft.com/office/powerpoint/2010/main" val="2952599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74EEFF3-09AE-04FA-401B-43A466CC8F6D}"/>
              </a:ext>
            </a:extLst>
          </p:cNvPr>
          <p:cNvSpPr>
            <a:spLocks noGrp="1"/>
          </p:cNvSpPr>
          <p:nvPr>
            <p:ph type="title"/>
          </p:nvPr>
        </p:nvSpPr>
        <p:spPr/>
        <p:txBody>
          <a:bodyPr/>
          <a:lstStyle/>
          <a:p>
            <a:endParaRPr lang="hu-HU"/>
          </a:p>
        </p:txBody>
      </p:sp>
      <p:pic>
        <p:nvPicPr>
          <p:cNvPr id="5" name="Tartalom helye 4" descr="A képen kézírás, fekete-fehér látható&#10;&#10;Automatikusan generált leírás">
            <a:extLst>
              <a:ext uri="{FF2B5EF4-FFF2-40B4-BE49-F238E27FC236}">
                <a16:creationId xmlns:a16="http://schemas.microsoft.com/office/drawing/2014/main" id="{A2CB1AF7-2D23-3942-CCA6-DED85423FA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9968" y="1668107"/>
            <a:ext cx="2956832" cy="4099594"/>
          </a:xfrm>
        </p:spPr>
      </p:pic>
      <p:sp>
        <p:nvSpPr>
          <p:cNvPr id="8" name="Rectangle 2">
            <a:extLst>
              <a:ext uri="{FF2B5EF4-FFF2-40B4-BE49-F238E27FC236}">
                <a16:creationId xmlns:a16="http://schemas.microsoft.com/office/drawing/2014/main" id="{01EA443E-2CCC-7A11-381C-1517649B1C39}"/>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sz="1800" b="0" i="0" u="none" strike="noStrike" cap="none" normalizeH="0" baseline="0" dirty="0">
              <a:ln>
                <a:noFill/>
              </a:ln>
              <a:solidFill>
                <a:schemeClr val="tx1"/>
              </a:solidFill>
              <a:effectLst/>
              <a:latin typeface="Arial" panose="020B0604020202020204" pitchFamily="34" charset="0"/>
            </a:endParaRPr>
          </a:p>
        </p:txBody>
      </p:sp>
      <p:sp>
        <p:nvSpPr>
          <p:cNvPr id="10" name="Szövegdoboz 9">
            <a:extLst>
              <a:ext uri="{FF2B5EF4-FFF2-40B4-BE49-F238E27FC236}">
                <a16:creationId xmlns:a16="http://schemas.microsoft.com/office/drawing/2014/main" id="{860B9FE7-780E-3534-E5AC-85A33BBFB626}"/>
              </a:ext>
            </a:extLst>
          </p:cNvPr>
          <p:cNvSpPr txBox="1"/>
          <p:nvPr/>
        </p:nvSpPr>
        <p:spPr>
          <a:xfrm>
            <a:off x="501179" y="2132855"/>
            <a:ext cx="5400600" cy="3170099"/>
          </a:xfrm>
          <a:prstGeom prst="rect">
            <a:avLst/>
          </a:prstGeom>
          <a:noFill/>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buFontTx/>
              <a:buNone/>
              <a:tabLst/>
            </a:pPr>
            <a:r>
              <a:rPr kumimoji="0" lang="hu-HU" altLang="hu-HU" sz="2500" b="0" i="0" u="none" strike="noStrike" cap="none" normalizeH="0" baseline="0" dirty="0">
                <a:ln>
                  <a:noFill/>
                </a:ln>
                <a:solidFill>
                  <a:schemeClr val="tx1"/>
                </a:solidFill>
                <a:effectLst/>
                <a:latin typeface="Arial" panose="020B0604020202020204" pitchFamily="34" charset="0"/>
              </a:rPr>
              <a:t>Két hónap aratás, két hónap </a:t>
            </a:r>
            <a:r>
              <a:rPr kumimoji="0" lang="hu-HU" altLang="hu-HU" sz="2500" b="0" i="0" u="none" strike="noStrike" cap="none" normalizeH="0" baseline="0" dirty="0" err="1">
                <a:ln>
                  <a:noFill/>
                </a:ln>
                <a:solidFill>
                  <a:schemeClr val="tx1"/>
                </a:solidFill>
                <a:effectLst/>
                <a:latin typeface="Arial" panose="020B0604020202020204" pitchFamily="34" charset="0"/>
              </a:rPr>
              <a:t>ve</a:t>
            </a:r>
            <a:endParaRPr kumimoji="0" lang="hu-HU" altLang="hu-HU" sz="25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hu-HU" altLang="hu-HU" sz="2500" b="0" i="0" u="none" strike="noStrike" cap="none" normalizeH="0" baseline="0" dirty="0" err="1">
                <a:ln>
                  <a:noFill/>
                </a:ln>
                <a:solidFill>
                  <a:schemeClr val="tx1"/>
                </a:solidFill>
                <a:effectLst/>
                <a:latin typeface="Arial" panose="020B0604020202020204" pitchFamily="34" charset="0"/>
              </a:rPr>
              <a:t>tés</a:t>
            </a:r>
            <a:r>
              <a:rPr kumimoji="0" lang="hu-HU" altLang="hu-HU" sz="2500" b="0" i="0" u="none" strike="noStrike" cap="none" normalizeH="0" baseline="0" dirty="0">
                <a:ln>
                  <a:noFill/>
                </a:ln>
                <a:solidFill>
                  <a:schemeClr val="tx1"/>
                </a:solidFill>
                <a:effectLst/>
                <a:latin typeface="Arial" panose="020B0604020202020204" pitchFamily="34" charset="0"/>
              </a:rPr>
              <a:t>, két hónap kései ültetés,</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hu-HU" altLang="hu-HU" sz="2500" b="0" i="0" u="none" strike="noStrike" cap="none" normalizeH="0" baseline="0" dirty="0">
                <a:ln>
                  <a:noFill/>
                </a:ln>
                <a:solidFill>
                  <a:schemeClr val="tx1"/>
                </a:solidFill>
                <a:effectLst/>
                <a:latin typeface="Arial" panose="020B0604020202020204" pitchFamily="34" charset="0"/>
              </a:rPr>
              <a:t>egy hónap len-kapálás,</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hu-HU" altLang="hu-HU" sz="2500" b="0" i="0" u="none" strike="noStrike" cap="none" normalizeH="0" baseline="0" dirty="0">
                <a:ln>
                  <a:noFill/>
                </a:ln>
                <a:solidFill>
                  <a:schemeClr val="tx1"/>
                </a:solidFill>
                <a:effectLst/>
                <a:latin typeface="Arial" panose="020B0604020202020204" pitchFamily="34" charset="0"/>
              </a:rPr>
              <a:t>egy hónap árpaaratás,</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hu-HU" altLang="hu-HU" sz="2500" b="0" i="0" u="none" strike="noStrike" cap="none" normalizeH="0" baseline="0" dirty="0">
                <a:ln>
                  <a:noFill/>
                </a:ln>
                <a:solidFill>
                  <a:schemeClr val="tx1"/>
                </a:solidFill>
                <a:effectLst/>
                <a:latin typeface="Arial" panose="020B0604020202020204" pitchFamily="34" charset="0"/>
              </a:rPr>
              <a:t>egy hónap aratás és ünnep?,</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hu-HU" altLang="hu-HU" sz="2500" b="0" i="0" u="none" strike="noStrike" cap="none" normalizeH="0" baseline="0" dirty="0">
                <a:ln>
                  <a:noFill/>
                </a:ln>
                <a:solidFill>
                  <a:schemeClr val="tx1"/>
                </a:solidFill>
                <a:effectLst/>
                <a:latin typeface="Arial" panose="020B0604020202020204" pitchFamily="34" charset="0"/>
              </a:rPr>
              <a:t>két hónap metszés,</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hu-HU" altLang="hu-HU" sz="2500" b="0" i="0" u="none" strike="noStrike" cap="none" normalizeH="0" baseline="0" dirty="0">
                <a:ln>
                  <a:noFill/>
                </a:ln>
                <a:solidFill>
                  <a:schemeClr val="tx1"/>
                </a:solidFill>
                <a:effectLst/>
                <a:latin typeface="Arial" panose="020B0604020202020204" pitchFamily="34" charset="0"/>
              </a:rPr>
              <a:t>egy hónap nyár(i gyümölcs).</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hu-HU" altLang="hu-HU" sz="2500" b="0" i="0" u="none" strike="noStrike" cap="none" normalizeH="0" baseline="0" dirty="0" err="1">
                <a:ln>
                  <a:noFill/>
                </a:ln>
                <a:solidFill>
                  <a:schemeClr val="tx1"/>
                </a:solidFill>
                <a:effectLst/>
                <a:latin typeface="Arial" panose="020B0604020202020204" pitchFamily="34" charset="0"/>
              </a:rPr>
              <a:t>Abija</a:t>
            </a:r>
            <a:endParaRPr kumimoji="0" lang="hu-HU" altLang="hu-HU" sz="25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7833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AF6F33E-4CA8-1571-E82C-84605B20986B}"/>
              </a:ext>
            </a:extLst>
          </p:cNvPr>
          <p:cNvSpPr>
            <a:spLocks noGrp="1"/>
          </p:cNvSpPr>
          <p:nvPr>
            <p:ph type="title"/>
          </p:nvPr>
        </p:nvSpPr>
        <p:spPr/>
        <p:txBody>
          <a:bodyPr/>
          <a:lstStyle/>
          <a:p>
            <a:endParaRPr lang="hu-HU"/>
          </a:p>
        </p:txBody>
      </p:sp>
      <p:pic>
        <p:nvPicPr>
          <p:cNvPr id="5" name="Tartalom helye 4" descr="A képen Univerzum, Világűr, tér, galaxis látható&#10;&#10;Automatikusan generált leírás">
            <a:extLst>
              <a:ext uri="{FF2B5EF4-FFF2-40B4-BE49-F238E27FC236}">
                <a16:creationId xmlns:a16="http://schemas.microsoft.com/office/drawing/2014/main" id="{FF155B39-96AA-4C05-6887-27F049EF31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537" y="1600200"/>
            <a:ext cx="8046926" cy="4525963"/>
          </a:xfrm>
        </p:spPr>
      </p:pic>
    </p:spTree>
    <p:extLst>
      <p:ext uri="{BB962C8B-B14F-4D97-AF65-F5344CB8AC3E}">
        <p14:creationId xmlns:p14="http://schemas.microsoft.com/office/powerpoint/2010/main" val="155760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46D1E64-EF8E-8528-751C-070733F9859D}"/>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0D67430F-106F-8907-5F13-D2D620D38FC8}"/>
              </a:ext>
            </a:extLst>
          </p:cNvPr>
          <p:cNvSpPr>
            <a:spLocks noGrp="1"/>
          </p:cNvSpPr>
          <p:nvPr>
            <p:ph idx="1"/>
          </p:nvPr>
        </p:nvSpPr>
        <p:spPr>
          <a:xfrm>
            <a:off x="457200" y="1124744"/>
            <a:ext cx="8229600" cy="4669979"/>
          </a:xfrm>
        </p:spPr>
        <p:txBody>
          <a:bodyPr/>
          <a:lstStyle/>
          <a:p>
            <a:r>
              <a:rPr lang="hu-HU" sz="2500" dirty="0"/>
              <a:t>A bibliai Izrael történelemszemléletében (a lineáris koncepció ellenére) megjelenik a ciklikusság is, pl. a </a:t>
            </a:r>
            <a:r>
              <a:rPr lang="hu-HU" sz="2500" dirty="0" err="1"/>
              <a:t>Bírák</a:t>
            </a:r>
            <a:r>
              <a:rPr lang="hu-HU" sz="2500" dirty="0"/>
              <a:t> könyvében, ill. a </a:t>
            </a:r>
            <a:r>
              <a:rPr lang="hu-HU" sz="2500" dirty="0" err="1"/>
              <a:t>Deuteronómiumi</a:t>
            </a:r>
            <a:r>
              <a:rPr lang="hu-HU" sz="2500" dirty="0"/>
              <a:t> Történeti Műben: Izrael JHVH-</a:t>
            </a:r>
            <a:r>
              <a:rPr lang="hu-HU" sz="2500" dirty="0" err="1"/>
              <a:t>tól</a:t>
            </a:r>
            <a:r>
              <a:rPr lang="hu-HU" sz="2500" dirty="0"/>
              <a:t> való ismételt elfordulása és visszatérése a szövetségi rendbe.</a:t>
            </a:r>
          </a:p>
          <a:p>
            <a:pPr marL="0" indent="0">
              <a:buNone/>
            </a:pPr>
            <a:endParaRPr lang="hu-HU" sz="2500" dirty="0"/>
          </a:p>
          <a:p>
            <a:endParaRPr lang="hu-HU" dirty="0"/>
          </a:p>
        </p:txBody>
      </p:sp>
      <p:pic>
        <p:nvPicPr>
          <p:cNvPr id="7" name="Kép 6" descr="A képen művészet, zátony, festmény, minta látható&#10;&#10;Automatikusan generált leírás">
            <a:extLst>
              <a:ext uri="{FF2B5EF4-FFF2-40B4-BE49-F238E27FC236}">
                <a16:creationId xmlns:a16="http://schemas.microsoft.com/office/drawing/2014/main" id="{C408F2E8-E6EB-5769-E700-857513E71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170" y="3250952"/>
            <a:ext cx="3607048" cy="3607048"/>
          </a:xfrm>
          <a:prstGeom prst="rect">
            <a:avLst/>
          </a:prstGeom>
        </p:spPr>
      </p:pic>
    </p:spTree>
    <p:extLst>
      <p:ext uri="{BB962C8B-B14F-4D97-AF65-F5344CB8AC3E}">
        <p14:creationId xmlns:p14="http://schemas.microsoft.com/office/powerpoint/2010/main" val="3430744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C733C31-FCB3-B80F-9336-4D82A44245CA}"/>
              </a:ext>
            </a:extLst>
          </p:cNvPr>
          <p:cNvSpPr>
            <a:spLocks noGrp="1"/>
          </p:cNvSpPr>
          <p:nvPr>
            <p:ph type="title"/>
          </p:nvPr>
        </p:nvSpPr>
        <p:spPr/>
        <p:txBody>
          <a:bodyPr>
            <a:normAutofit/>
          </a:bodyPr>
          <a:lstStyle/>
          <a:p>
            <a:pPr algn="l"/>
            <a:r>
              <a:rPr lang="hu-HU" sz="3000" dirty="0"/>
              <a:t>A mitikus ősidő</a:t>
            </a:r>
          </a:p>
        </p:txBody>
      </p:sp>
      <p:sp>
        <p:nvSpPr>
          <p:cNvPr id="3" name="Tartalom helye 2">
            <a:extLst>
              <a:ext uri="{FF2B5EF4-FFF2-40B4-BE49-F238E27FC236}">
                <a16:creationId xmlns:a16="http://schemas.microsoft.com/office/drawing/2014/main" id="{3B21C0DC-63E2-D47D-B433-8D2D2A1B3248}"/>
              </a:ext>
            </a:extLst>
          </p:cNvPr>
          <p:cNvSpPr>
            <a:spLocks noGrp="1"/>
          </p:cNvSpPr>
          <p:nvPr>
            <p:ph idx="1"/>
          </p:nvPr>
        </p:nvSpPr>
        <p:spPr>
          <a:xfrm>
            <a:off x="444757" y="1268760"/>
            <a:ext cx="8229600" cy="5184576"/>
          </a:xfrm>
        </p:spPr>
        <p:txBody>
          <a:bodyPr>
            <a:noAutofit/>
          </a:bodyPr>
          <a:lstStyle/>
          <a:p>
            <a:r>
              <a:rPr lang="hu-HU" sz="2500" dirty="0"/>
              <a:t>Az </a:t>
            </a:r>
            <a:r>
              <a:rPr lang="hu-HU" sz="2500" dirty="0">
                <a:solidFill>
                  <a:srgbClr val="FFFF00"/>
                </a:solidFill>
              </a:rPr>
              <a:t>őstörténet </a:t>
            </a:r>
            <a:r>
              <a:rPr lang="hu-HU" sz="2500" dirty="0"/>
              <a:t>(1Móz 1-11) szentírói a bibliai emberek életkorát tekintve meglehetősen </a:t>
            </a:r>
            <a:r>
              <a:rPr lang="hu-HU" sz="2500" dirty="0">
                <a:solidFill>
                  <a:srgbClr val="FFFF00"/>
                </a:solidFill>
              </a:rPr>
              <a:t>magas számok</a:t>
            </a:r>
            <a:r>
              <a:rPr lang="hu-HU" sz="2500" dirty="0"/>
              <a:t>at említenek. Minden bizonnyal e mitikus homályba vesző „ősidők” embereinek különleges státuszát juttatták ezzel kifejezésre.</a:t>
            </a:r>
          </a:p>
          <a:p>
            <a:r>
              <a:rPr lang="hu-HU" sz="2500" dirty="0"/>
              <a:t>Ádám 930 évet (1Móz 5,5), </a:t>
            </a:r>
            <a:r>
              <a:rPr lang="hu-HU" sz="2500" dirty="0" err="1"/>
              <a:t>Énók</a:t>
            </a:r>
            <a:r>
              <a:rPr lang="hu-HU" sz="2500" dirty="0"/>
              <a:t> 365-öt (1Móz 5,23), </a:t>
            </a:r>
            <a:r>
              <a:rPr lang="hu-HU" sz="2500" dirty="0" err="1">
                <a:solidFill>
                  <a:srgbClr val="FFFF00"/>
                </a:solidFill>
              </a:rPr>
              <a:t>Metuselah</a:t>
            </a:r>
            <a:r>
              <a:rPr lang="hu-HU" sz="2500" dirty="0"/>
              <a:t> (Matuzsálem) </a:t>
            </a:r>
            <a:r>
              <a:rPr lang="hu-HU" sz="2500" dirty="0">
                <a:solidFill>
                  <a:srgbClr val="FFFF00"/>
                </a:solidFill>
              </a:rPr>
              <a:t>969</a:t>
            </a:r>
            <a:r>
              <a:rPr lang="hu-HU" sz="2500" dirty="0"/>
              <a:t> évet élt (1Móz 5,27). </a:t>
            </a:r>
            <a:r>
              <a:rPr lang="hu-HU" sz="2500" dirty="0" err="1"/>
              <a:t>Nóé</a:t>
            </a:r>
            <a:r>
              <a:rPr lang="hu-HU" sz="2500" dirty="0"/>
              <a:t> teljes életkora 1Móz 9,29 szerint 950 év volt.</a:t>
            </a:r>
          </a:p>
          <a:p>
            <a:r>
              <a:rPr lang="hu-HU" sz="2500" dirty="0"/>
              <a:t> 1Móz 6,3 értelmében az erőszakosság elterjedésével – még az özönvíz előtt – JHVH így rendelkezik: „Ne maradjon lelkem örökké az emberben, hiszen ő csak test! Legyen az életkora </a:t>
            </a:r>
            <a:r>
              <a:rPr lang="hu-HU" sz="2500" dirty="0">
                <a:solidFill>
                  <a:srgbClr val="FFFF00"/>
                </a:solidFill>
              </a:rPr>
              <a:t>százhúsz</a:t>
            </a:r>
            <a:r>
              <a:rPr lang="hu-HU" sz="2500" dirty="0"/>
              <a:t> esztendő!”</a:t>
            </a:r>
          </a:p>
        </p:txBody>
      </p:sp>
    </p:spTree>
    <p:extLst>
      <p:ext uri="{BB962C8B-B14F-4D97-AF65-F5344CB8AC3E}">
        <p14:creationId xmlns:p14="http://schemas.microsoft.com/office/powerpoint/2010/main" val="3328070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6BD8102-A5E1-CB99-4779-C3D5ACA786AB}"/>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57E16CEA-4D70-70D7-14AC-5FC73166C2B3}"/>
              </a:ext>
            </a:extLst>
          </p:cNvPr>
          <p:cNvSpPr>
            <a:spLocks noGrp="1"/>
          </p:cNvSpPr>
          <p:nvPr>
            <p:ph idx="1"/>
          </p:nvPr>
        </p:nvSpPr>
        <p:spPr>
          <a:xfrm>
            <a:off x="457200" y="1126861"/>
            <a:ext cx="4833452" cy="4687463"/>
          </a:xfrm>
        </p:spPr>
        <p:txBody>
          <a:bodyPr>
            <a:normAutofit fontScale="85000" lnSpcReduction="20000"/>
          </a:bodyPr>
          <a:lstStyle/>
          <a:p>
            <a:r>
              <a:rPr lang="hu-HU" sz="3200" dirty="0"/>
              <a:t>Érdekes módon mind </a:t>
            </a:r>
            <a:r>
              <a:rPr lang="hu-HU" sz="3200" dirty="0" err="1">
                <a:solidFill>
                  <a:srgbClr val="FFFF00"/>
                </a:solidFill>
              </a:rPr>
              <a:t>Nóé</a:t>
            </a:r>
            <a:r>
              <a:rPr lang="hu-HU" sz="3200" dirty="0"/>
              <a:t>, mind az </a:t>
            </a:r>
            <a:r>
              <a:rPr lang="hu-HU" sz="3200" dirty="0">
                <a:solidFill>
                  <a:srgbClr val="FFFF00"/>
                </a:solidFill>
              </a:rPr>
              <a:t>ősatyák</a:t>
            </a:r>
            <a:r>
              <a:rPr lang="hu-HU" sz="3200" dirty="0"/>
              <a:t> „túllépik” ezt az Isten által maximált életidőt. Ábrahám 175 éves korában (1Móz 25,27) </a:t>
            </a:r>
            <a:r>
              <a:rPr lang="hu-HU" sz="3200" dirty="0" err="1"/>
              <a:t>Jákób</a:t>
            </a:r>
            <a:r>
              <a:rPr lang="hu-HU" sz="3200" dirty="0"/>
              <a:t> 147 évesen (1Móz 47,28) hal meg. Viszont József csupán 110 évet élt (1Móz 50,20).</a:t>
            </a:r>
          </a:p>
          <a:p>
            <a:r>
              <a:rPr lang="hu-HU" sz="3200" dirty="0">
                <a:solidFill>
                  <a:srgbClr val="FFFF00"/>
                </a:solidFill>
              </a:rPr>
              <a:t>Mózes</a:t>
            </a:r>
            <a:r>
              <a:rPr lang="hu-HU" sz="3200" dirty="0"/>
              <a:t>nek viszont pontosan 120 év a teljes életideje (5Móz 34,7) Valószínűleg ez az igazodási és viszonyítási pont a szentírók számára.</a:t>
            </a:r>
            <a:endParaRPr lang="hu-HU" dirty="0"/>
          </a:p>
        </p:txBody>
      </p:sp>
      <p:pic>
        <p:nvPicPr>
          <p:cNvPr id="5" name="Kép 4" descr="A képen festmény, rajz, vázlat, illusztráció látható&#10;&#10;Automatikusan generált leírás">
            <a:extLst>
              <a:ext uri="{FF2B5EF4-FFF2-40B4-BE49-F238E27FC236}">
                <a16:creationId xmlns:a16="http://schemas.microsoft.com/office/drawing/2014/main" id="{6D502726-BD32-A636-05B0-EE8133429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997" y="1207579"/>
            <a:ext cx="3154680" cy="4315968"/>
          </a:xfrm>
          <a:prstGeom prst="rect">
            <a:avLst/>
          </a:prstGeom>
        </p:spPr>
      </p:pic>
    </p:spTree>
    <p:extLst>
      <p:ext uri="{BB962C8B-B14F-4D97-AF65-F5344CB8AC3E}">
        <p14:creationId xmlns:p14="http://schemas.microsoft.com/office/powerpoint/2010/main" val="4021704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EBF3B45-EAAE-2FD5-8DB0-2368573E1DF5}"/>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47429B67-1F04-360D-32D8-D3ED7FB1CF66}"/>
              </a:ext>
            </a:extLst>
          </p:cNvPr>
          <p:cNvSpPr>
            <a:spLocks noGrp="1"/>
          </p:cNvSpPr>
          <p:nvPr>
            <p:ph idx="1"/>
          </p:nvPr>
        </p:nvSpPr>
        <p:spPr>
          <a:xfrm>
            <a:off x="457200" y="1052736"/>
            <a:ext cx="8229600" cy="5112568"/>
          </a:xfrm>
        </p:spPr>
        <p:txBody>
          <a:bodyPr>
            <a:normAutofit fontScale="85000" lnSpcReduction="20000"/>
          </a:bodyPr>
          <a:lstStyle/>
          <a:p>
            <a:pPr marL="0" indent="0">
              <a:buNone/>
            </a:pPr>
            <a:r>
              <a:rPr lang="hu-HU" sz="4800" dirty="0">
                <a:solidFill>
                  <a:srgbClr val="FFFF00"/>
                </a:solidFill>
              </a:rPr>
              <a:t>Történeti – lineáris idő</a:t>
            </a:r>
          </a:p>
          <a:p>
            <a:r>
              <a:rPr lang="hu-HU" sz="3000" dirty="0"/>
              <a:t>A  bibliai Izraelben a lineáris, egyirányú mozgást mutató időszemlélet (múlt – jelen – jövő) a királyság korában, a politikai struktúrák megszilárdulásával kap nagyobb hangsúlyt.</a:t>
            </a:r>
          </a:p>
          <a:p>
            <a:r>
              <a:rPr lang="hu-HU" sz="3000" dirty="0"/>
              <a:t>A királyok uralkodási idejét és cselekedeteiket évkönyvekben rögzítik, a Királyok két könyve kronologikus rendben számol be az egymást követő uralkodókról (Júda – Izrael párhuzamos kronológia).</a:t>
            </a:r>
          </a:p>
          <a:p>
            <a:r>
              <a:rPr lang="hu-HU" sz="3000" dirty="0"/>
              <a:t>Az ószövetségi hagyományok összeállításakor a kánonba bevett könyvek sorrendje bizonyos fokig tükrözi a lineáris történeti időszemléletet Izrael JHVH-</a:t>
            </a:r>
            <a:r>
              <a:rPr lang="hu-HU" sz="3000" dirty="0" err="1"/>
              <a:t>val</a:t>
            </a:r>
            <a:r>
              <a:rPr lang="hu-HU" sz="3000" dirty="0"/>
              <a:t> való történetére vonatkozóan (kivéve a bölcsességirodalom, költészet műfajába tartozó iratokat).</a:t>
            </a:r>
          </a:p>
          <a:p>
            <a:endParaRPr lang="hu-HU" dirty="0"/>
          </a:p>
        </p:txBody>
      </p:sp>
    </p:spTree>
    <p:extLst>
      <p:ext uri="{BB962C8B-B14F-4D97-AF65-F5344CB8AC3E}">
        <p14:creationId xmlns:p14="http://schemas.microsoft.com/office/powerpoint/2010/main" val="2416496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33B5F8C-1858-7407-CC00-C2684789A9C1}"/>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31A7F6B4-B648-D29C-651F-3DA39460A0B6}"/>
              </a:ext>
            </a:extLst>
          </p:cNvPr>
          <p:cNvSpPr>
            <a:spLocks noGrp="1"/>
          </p:cNvSpPr>
          <p:nvPr>
            <p:ph idx="1"/>
          </p:nvPr>
        </p:nvSpPr>
        <p:spPr>
          <a:xfrm>
            <a:off x="655420" y="4221088"/>
            <a:ext cx="7084932" cy="1800200"/>
          </a:xfrm>
        </p:spPr>
        <p:txBody>
          <a:bodyPr>
            <a:normAutofit fontScale="70000" lnSpcReduction="20000"/>
          </a:bodyPr>
          <a:lstStyle/>
          <a:p>
            <a:r>
              <a:rPr lang="hu-HU" sz="3600" dirty="0"/>
              <a:t>Az ószövetségi </a:t>
            </a:r>
            <a:r>
              <a:rPr lang="hu-HU" sz="3600" dirty="0" err="1"/>
              <a:t>eszhatológia</a:t>
            </a:r>
            <a:r>
              <a:rPr lang="hu-HU" sz="3600" dirty="0"/>
              <a:t> (a végső időkről szóló tanítás) a földi hatalmak megítéléseként („az Úr napja”), valamint a történelem beteljesedéseként tekint Isten új teremtésére (messiási korszak, JHVH teljes világuralma, Isten országa)</a:t>
            </a:r>
          </a:p>
          <a:p>
            <a:endParaRPr lang="hu-HU" dirty="0"/>
          </a:p>
        </p:txBody>
      </p:sp>
      <p:pic>
        <p:nvPicPr>
          <p:cNvPr id="6" name="Kép 5">
            <a:extLst>
              <a:ext uri="{FF2B5EF4-FFF2-40B4-BE49-F238E27FC236}">
                <a16:creationId xmlns:a16="http://schemas.microsoft.com/office/drawing/2014/main" id="{3A18BC67-69DA-5A1F-072F-E8EBFF60ECCD}"/>
              </a:ext>
            </a:extLst>
          </p:cNvPr>
          <p:cNvPicPr>
            <a:picLocks noChangeAspect="1"/>
          </p:cNvPicPr>
          <p:nvPr/>
        </p:nvPicPr>
        <p:blipFill>
          <a:blip r:embed="rId2"/>
          <a:stretch>
            <a:fillRect/>
          </a:stretch>
        </p:blipFill>
        <p:spPr>
          <a:xfrm>
            <a:off x="4037168" y="32506"/>
            <a:ext cx="5106832" cy="3827545"/>
          </a:xfrm>
          <a:prstGeom prst="rect">
            <a:avLst/>
          </a:prstGeom>
        </p:spPr>
      </p:pic>
    </p:spTree>
    <p:extLst>
      <p:ext uri="{BB962C8B-B14F-4D97-AF65-F5344CB8AC3E}">
        <p14:creationId xmlns:p14="http://schemas.microsoft.com/office/powerpoint/2010/main" val="1989009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E3B0DE4-F188-0D9D-2CAF-B1BE4AF28902}"/>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E899E03C-3B1D-8AF6-B8CB-D6AE0CCC477A}"/>
              </a:ext>
            </a:extLst>
          </p:cNvPr>
          <p:cNvSpPr>
            <a:spLocks noGrp="1"/>
          </p:cNvSpPr>
          <p:nvPr>
            <p:ph idx="1"/>
          </p:nvPr>
        </p:nvSpPr>
        <p:spPr>
          <a:xfrm>
            <a:off x="457200" y="866487"/>
            <a:ext cx="8229600" cy="4525963"/>
          </a:xfrm>
        </p:spPr>
        <p:txBody>
          <a:bodyPr>
            <a:normAutofit/>
          </a:bodyPr>
          <a:lstStyle/>
          <a:p>
            <a:pPr marL="0" indent="0">
              <a:buNone/>
            </a:pPr>
            <a:r>
              <a:rPr lang="hu-HU" sz="2500" dirty="0" err="1">
                <a:solidFill>
                  <a:srgbClr val="FFC000"/>
                </a:solidFill>
              </a:rPr>
              <a:t>Ézs</a:t>
            </a:r>
            <a:r>
              <a:rPr lang="hu-HU" sz="2500" dirty="0">
                <a:solidFill>
                  <a:srgbClr val="FFC000"/>
                </a:solidFill>
              </a:rPr>
              <a:t> 65,17-18</a:t>
            </a:r>
          </a:p>
          <a:p>
            <a:pPr marL="0" indent="0">
              <a:buNone/>
            </a:pPr>
            <a:r>
              <a:rPr lang="hu-HU" sz="2500" dirty="0"/>
              <a:t>„Mert én új eget és új földet teremtek, a régire nem is emlékeznek, senkinek sem jut eszébe. Ezért örvendjetek és vigadjatok mindörökké annak, amit majd teremtek!”</a:t>
            </a:r>
          </a:p>
        </p:txBody>
      </p:sp>
      <p:pic>
        <p:nvPicPr>
          <p:cNvPr id="5" name="Kép 4" descr="A képen festmény, festék, Művészet festék, Akrilfesték látható&#10;&#10;Automatikusan generált leírás">
            <a:extLst>
              <a:ext uri="{FF2B5EF4-FFF2-40B4-BE49-F238E27FC236}">
                <a16:creationId xmlns:a16="http://schemas.microsoft.com/office/drawing/2014/main" id="{1803CC94-1A77-191C-F42E-C6362F92D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3048000"/>
            <a:ext cx="4838700" cy="3810000"/>
          </a:xfrm>
          <a:prstGeom prst="rect">
            <a:avLst/>
          </a:prstGeom>
        </p:spPr>
      </p:pic>
    </p:spTree>
    <p:extLst>
      <p:ext uri="{BB962C8B-B14F-4D97-AF65-F5344CB8AC3E}">
        <p14:creationId xmlns:p14="http://schemas.microsoft.com/office/powerpoint/2010/main" val="3247992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D7B90E1-D721-C6CD-D3C1-7FDCABC67377}"/>
              </a:ext>
            </a:extLst>
          </p:cNvPr>
          <p:cNvSpPr>
            <a:spLocks noGrp="1"/>
          </p:cNvSpPr>
          <p:nvPr>
            <p:ph type="title"/>
          </p:nvPr>
        </p:nvSpPr>
        <p:spPr>
          <a:xfrm>
            <a:off x="457200" y="980728"/>
            <a:ext cx="8229600" cy="436910"/>
          </a:xfrm>
        </p:spPr>
        <p:txBody>
          <a:bodyPr>
            <a:noAutofit/>
          </a:bodyPr>
          <a:lstStyle/>
          <a:p>
            <a:pPr algn="l"/>
            <a:r>
              <a:rPr lang="hu-HU" sz="4100" dirty="0">
                <a:solidFill>
                  <a:srgbClr val="FFFF00"/>
                </a:solidFill>
              </a:rPr>
              <a:t>Az idő mint minőség</a:t>
            </a:r>
          </a:p>
        </p:txBody>
      </p:sp>
      <p:sp>
        <p:nvSpPr>
          <p:cNvPr id="3" name="Tartalom helye 2">
            <a:extLst>
              <a:ext uri="{FF2B5EF4-FFF2-40B4-BE49-F238E27FC236}">
                <a16:creationId xmlns:a16="http://schemas.microsoft.com/office/drawing/2014/main" id="{61BCDB32-3D93-D26F-C5FA-A7AD36B07DCD}"/>
              </a:ext>
            </a:extLst>
          </p:cNvPr>
          <p:cNvSpPr>
            <a:spLocks noGrp="1"/>
          </p:cNvSpPr>
          <p:nvPr>
            <p:ph idx="1"/>
          </p:nvPr>
        </p:nvSpPr>
        <p:spPr/>
        <p:txBody>
          <a:bodyPr/>
          <a:lstStyle/>
          <a:p>
            <a:r>
              <a:rPr lang="hu-HU" sz="2400" b="1" dirty="0">
                <a:effectLst/>
                <a:latin typeface="Calibri" panose="020F0502020204030204" pitchFamily="34" charset="0"/>
                <a:ea typeface="SimSun" panose="02010600030101010101" pitchFamily="2" charset="-122"/>
                <a:cs typeface="Times New Roman" panose="02020603050405020304" pitchFamily="18" charset="0"/>
              </a:rPr>
              <a:t>Modern</a:t>
            </a:r>
            <a:r>
              <a:rPr lang="hu-HU" sz="2400" dirty="0">
                <a:effectLst/>
                <a:latin typeface="Calibri" panose="020F0502020204030204" pitchFamily="34" charset="0"/>
                <a:ea typeface="SimSun" panose="02010600030101010101" pitchFamily="2" charset="-122"/>
                <a:cs typeface="Times New Roman" panose="02020603050405020304" pitchFamily="18" charset="0"/>
              </a:rPr>
              <a:t>, nyugati gondolkodásmódunkban gyökerező </a:t>
            </a:r>
            <a:r>
              <a:rPr lang="hu-HU" sz="2400" b="1" dirty="0">
                <a:effectLst/>
                <a:latin typeface="Calibri" panose="020F0502020204030204" pitchFamily="34" charset="0"/>
                <a:ea typeface="SimSun" panose="02010600030101010101" pitchFamily="2" charset="-122"/>
                <a:cs typeface="Times New Roman" panose="02020603050405020304" pitchFamily="18" charset="0"/>
              </a:rPr>
              <a:t>időfogalmunk</a:t>
            </a:r>
            <a:r>
              <a:rPr lang="hu-HU" sz="2400" dirty="0">
                <a:effectLst/>
                <a:latin typeface="Calibri" panose="020F0502020204030204" pitchFamily="34" charset="0"/>
                <a:ea typeface="SimSun" panose="02010600030101010101" pitchFamily="2" charset="-122"/>
                <a:cs typeface="Times New Roman" panose="02020603050405020304" pitchFamily="18" charset="0"/>
              </a:rPr>
              <a:t>tól eltérően, amely az időt pusztán </a:t>
            </a:r>
            <a:r>
              <a:rPr lang="hu-HU" sz="2400" dirty="0">
                <a:solidFill>
                  <a:srgbClr val="FFC000"/>
                </a:solidFill>
                <a:effectLst/>
                <a:latin typeface="Calibri" panose="020F0502020204030204" pitchFamily="34" charset="0"/>
                <a:ea typeface="SimSun" panose="02010600030101010101" pitchFamily="2" charset="-122"/>
                <a:cs typeface="Times New Roman" panose="02020603050405020304" pitchFamily="18" charset="0"/>
              </a:rPr>
              <a:t>mérhető</a:t>
            </a:r>
            <a:r>
              <a:rPr lang="hu-HU" sz="2400" dirty="0">
                <a:effectLst/>
                <a:latin typeface="Calibri" panose="020F0502020204030204" pitchFamily="34" charset="0"/>
                <a:ea typeface="SimSun" panose="02010600030101010101" pitchFamily="2" charset="-122"/>
                <a:cs typeface="Times New Roman" panose="02020603050405020304" pitchFamily="18" charset="0"/>
              </a:rPr>
              <a:t>ségén keresztül próbálja megragadni és értelmezni, a bibliai idők emberei nem ismerték az abszolút időt, amely az eseményektől, történésektől függetlenül létezik. </a:t>
            </a:r>
          </a:p>
          <a:p>
            <a:r>
              <a:rPr lang="hu-HU" sz="2400" dirty="0">
                <a:effectLst/>
                <a:latin typeface="Calibri" panose="020F0502020204030204" pitchFamily="34" charset="0"/>
                <a:ea typeface="SimSun" panose="02010600030101010101" pitchFamily="2" charset="-122"/>
                <a:cs typeface="Times New Roman" panose="02020603050405020304" pitchFamily="18" charset="0"/>
              </a:rPr>
              <a:t>Ők az időről úgy tudtak, úgy beszéltek, mint </a:t>
            </a:r>
            <a:r>
              <a:rPr lang="hu-HU" sz="2400" b="1" dirty="0">
                <a:solidFill>
                  <a:srgbClr val="FFC000"/>
                </a:solidFill>
                <a:effectLst/>
                <a:latin typeface="Calibri" panose="020F0502020204030204" pitchFamily="34" charset="0"/>
                <a:ea typeface="SimSun" panose="02010600030101010101" pitchFamily="2" charset="-122"/>
                <a:cs typeface="Times New Roman" panose="02020603050405020304" pitchFamily="18" charset="0"/>
              </a:rPr>
              <a:t>minőség</a:t>
            </a:r>
            <a:r>
              <a:rPr lang="hu-HU" sz="2400" dirty="0">
                <a:effectLst/>
                <a:latin typeface="Calibri" panose="020F0502020204030204" pitchFamily="34" charset="0"/>
                <a:ea typeface="SimSun" panose="02010600030101010101" pitchFamily="2" charset="-122"/>
                <a:cs typeface="Times New Roman" panose="02020603050405020304" pitchFamily="18" charset="0"/>
              </a:rPr>
              <a:t>ről és intenzitásról. Az idők minőségét </a:t>
            </a:r>
            <a:r>
              <a:rPr lang="hu-HU" sz="2400" dirty="0">
                <a:solidFill>
                  <a:srgbClr val="FFFF00"/>
                </a:solidFill>
                <a:effectLst/>
                <a:latin typeface="Calibri" panose="020F0502020204030204" pitchFamily="34" charset="0"/>
                <a:ea typeface="SimSun" panose="02010600030101010101" pitchFamily="2" charset="-122"/>
                <a:cs typeface="Times New Roman" panose="02020603050405020304" pitchFamily="18" charset="0"/>
              </a:rPr>
              <a:t>Isten múltban </a:t>
            </a:r>
            <a:r>
              <a:rPr lang="hu-HU" sz="2400" dirty="0" err="1">
                <a:solidFill>
                  <a:srgbClr val="FFFF00"/>
                </a:solidFill>
                <a:effectLst/>
                <a:latin typeface="Calibri" panose="020F0502020204030204" pitchFamily="34" charset="0"/>
                <a:ea typeface="SimSun" panose="02010600030101010101" pitchFamily="2" charset="-122"/>
                <a:cs typeface="Times New Roman" panose="02020603050405020304" pitchFamily="18" charset="0"/>
              </a:rPr>
              <a:t>véghezvitt</a:t>
            </a:r>
            <a:r>
              <a:rPr lang="hu-HU" sz="2400" dirty="0">
                <a:solidFill>
                  <a:srgbClr val="FFFF00"/>
                </a:solidFill>
                <a:effectLst/>
                <a:latin typeface="Calibri" panose="020F0502020204030204" pitchFamily="34" charset="0"/>
                <a:ea typeface="SimSun" panose="02010600030101010101" pitchFamily="2" charset="-122"/>
                <a:cs typeface="Times New Roman" panose="02020603050405020304" pitchFamily="18" charset="0"/>
              </a:rPr>
              <a:t> kegyelmes tettei </a:t>
            </a:r>
            <a:r>
              <a:rPr lang="hu-HU" sz="2400" dirty="0">
                <a:effectLst/>
                <a:latin typeface="Calibri" panose="020F0502020204030204" pitchFamily="34" charset="0"/>
                <a:ea typeface="SimSun" panose="02010600030101010101" pitchFamily="2" charset="-122"/>
                <a:cs typeface="Times New Roman" panose="02020603050405020304" pitchFamily="18" charset="0"/>
              </a:rPr>
              <a:t>határozzák meg, továbbá az a tény, hogy az ő kezében vannak az </a:t>
            </a:r>
            <a:r>
              <a:rPr lang="hu-HU" sz="2400" dirty="0">
                <a:solidFill>
                  <a:srgbClr val="FFFF00"/>
                </a:solidFill>
                <a:effectLst/>
                <a:latin typeface="Calibri" panose="020F0502020204030204" pitchFamily="34" charset="0"/>
                <a:ea typeface="SimSun" panose="02010600030101010101" pitchFamily="2" charset="-122"/>
                <a:cs typeface="Times New Roman" panose="02020603050405020304" pitchFamily="18" charset="0"/>
              </a:rPr>
              <a:t>eljövendő</a:t>
            </a:r>
            <a:r>
              <a:rPr lang="hu-HU" sz="2400" dirty="0">
                <a:effectLst/>
                <a:latin typeface="Calibri" panose="020F0502020204030204" pitchFamily="34" charset="0"/>
                <a:ea typeface="SimSun" panose="02010600030101010101" pitchFamily="2" charset="-122"/>
                <a:cs typeface="Times New Roman" panose="02020603050405020304" pitchFamily="18" charset="0"/>
              </a:rPr>
              <a:t> korok eseményei is. </a:t>
            </a:r>
          </a:p>
          <a:p>
            <a:endParaRPr lang="hu-HU" dirty="0"/>
          </a:p>
        </p:txBody>
      </p:sp>
    </p:spTree>
    <p:extLst>
      <p:ext uri="{BB962C8B-B14F-4D97-AF65-F5344CB8AC3E}">
        <p14:creationId xmlns:p14="http://schemas.microsoft.com/office/powerpoint/2010/main" val="3252677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7D6CD9A-DEB0-F8B1-F4E9-41F623836A78}"/>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25091E9D-FC5C-E9A2-0880-01076FA48982}"/>
              </a:ext>
            </a:extLst>
          </p:cNvPr>
          <p:cNvSpPr>
            <a:spLocks noGrp="1"/>
          </p:cNvSpPr>
          <p:nvPr>
            <p:ph idx="1"/>
          </p:nvPr>
        </p:nvSpPr>
        <p:spPr/>
        <p:txBody>
          <a:bodyPr/>
          <a:lstStyle/>
          <a:p>
            <a:r>
              <a:rPr lang="hu-HU" sz="2500" dirty="0">
                <a:effectLst/>
                <a:latin typeface="Calibri" panose="020F0502020204030204" pitchFamily="34" charset="0"/>
                <a:ea typeface="SimSun" panose="02010600030101010101" pitchFamily="2" charset="-122"/>
                <a:cs typeface="Times New Roman" panose="02020603050405020304" pitchFamily="18" charset="0"/>
              </a:rPr>
              <a:t>Mi, a Felvilágosodás örökségeként, számegyenest készítve mérjük távolságunkat a múltunktól és elképzelt jövőnktől. Magunkat helyezzük a képzeletbeli vízszintes vonal közepére, így mi vagyunk a viszonyítási pont: ami mögöttünk van, az az </a:t>
            </a:r>
            <a:r>
              <a:rPr lang="hu-HU" sz="2500" b="1" dirty="0">
                <a:effectLst/>
                <a:latin typeface="Calibri" panose="020F0502020204030204" pitchFamily="34" charset="0"/>
                <a:ea typeface="SimSun" panose="02010600030101010101" pitchFamily="2" charset="-122"/>
                <a:cs typeface="Times New Roman" panose="02020603050405020304" pitchFamily="18" charset="0"/>
              </a:rPr>
              <a:t>emlékezet</a:t>
            </a:r>
            <a:r>
              <a:rPr lang="hu-HU" sz="2500" dirty="0">
                <a:effectLst/>
                <a:latin typeface="Calibri" panose="020F0502020204030204" pitchFamily="34" charset="0"/>
                <a:ea typeface="SimSun" panose="02010600030101010101" pitchFamily="2" charset="-122"/>
                <a:cs typeface="Times New Roman" panose="02020603050405020304" pitchFamily="18" charset="0"/>
              </a:rPr>
              <a:t> világa; ami előttünk, az a k</a:t>
            </a:r>
            <a:r>
              <a:rPr lang="hu-HU" sz="2500" b="1" dirty="0">
                <a:effectLst/>
                <a:latin typeface="Calibri" panose="020F0502020204030204" pitchFamily="34" charset="0"/>
                <a:ea typeface="SimSun" panose="02010600030101010101" pitchFamily="2" charset="-122"/>
                <a:cs typeface="Times New Roman" panose="02020603050405020304" pitchFamily="18" charset="0"/>
              </a:rPr>
              <a:t>épzelet</a:t>
            </a:r>
            <a:r>
              <a:rPr lang="hu-HU" sz="2500" dirty="0">
                <a:effectLst/>
                <a:latin typeface="Calibri" panose="020F0502020204030204" pitchFamily="34" charset="0"/>
                <a:ea typeface="SimSun" panose="02010600030101010101" pitchFamily="2" charset="-122"/>
                <a:cs typeface="Times New Roman" panose="02020603050405020304" pitchFamily="18" charset="0"/>
              </a:rPr>
              <a:t>é és várakozásé.</a:t>
            </a:r>
          </a:p>
          <a:p>
            <a:pPr marL="0" indent="0">
              <a:buNone/>
            </a:pPr>
            <a:endParaRPr lang="hu-HU" sz="1800" dirty="0">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hu-HU" sz="18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r>
              <a:rPr lang="hu-HU" sz="1800" dirty="0">
                <a:effectLst/>
                <a:latin typeface="Calibri" panose="020F0502020204030204" pitchFamily="34" charset="0"/>
                <a:ea typeface="SimSun" panose="02010600030101010101" pitchFamily="2" charset="-122"/>
                <a:cs typeface="Times New Roman" panose="02020603050405020304" pitchFamily="18" charset="0"/>
              </a:rPr>
              <a:t> </a:t>
            </a:r>
          </a:p>
          <a:p>
            <a:endParaRPr lang="hu-HU" dirty="0"/>
          </a:p>
        </p:txBody>
      </p:sp>
      <p:sp>
        <p:nvSpPr>
          <p:cNvPr id="4" name="Nyíl: jobbra mutató 3">
            <a:extLst>
              <a:ext uri="{FF2B5EF4-FFF2-40B4-BE49-F238E27FC236}">
                <a16:creationId xmlns:a16="http://schemas.microsoft.com/office/drawing/2014/main" id="{EBA1E12E-4DA3-62F6-B747-DC487B01AB41}"/>
              </a:ext>
            </a:extLst>
          </p:cNvPr>
          <p:cNvSpPr/>
          <p:nvPr/>
        </p:nvSpPr>
        <p:spPr>
          <a:xfrm>
            <a:off x="1475656" y="4293096"/>
            <a:ext cx="5976664" cy="7920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Ábra 6" descr="Női profil körvonalas">
            <a:extLst>
              <a:ext uri="{FF2B5EF4-FFF2-40B4-BE49-F238E27FC236}">
                <a16:creationId xmlns:a16="http://schemas.microsoft.com/office/drawing/2014/main" id="{1442B43D-D79B-BB3B-4532-1B4DDFF1BF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6788" y="4110534"/>
            <a:ext cx="914400" cy="914400"/>
          </a:xfrm>
          <a:prstGeom prst="rect">
            <a:avLst/>
          </a:prstGeom>
        </p:spPr>
      </p:pic>
    </p:spTree>
    <p:extLst>
      <p:ext uri="{BB962C8B-B14F-4D97-AF65-F5344CB8AC3E}">
        <p14:creationId xmlns:p14="http://schemas.microsoft.com/office/powerpoint/2010/main" val="1918167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159F6B1-E540-1952-8EF4-6290A99124A6}"/>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86C8F5BC-EE93-7DBF-A7DE-CC05187B4F09}"/>
              </a:ext>
            </a:extLst>
          </p:cNvPr>
          <p:cNvSpPr>
            <a:spLocks noGrp="1"/>
          </p:cNvSpPr>
          <p:nvPr>
            <p:ph idx="1"/>
          </p:nvPr>
        </p:nvSpPr>
        <p:spPr>
          <a:xfrm>
            <a:off x="457200" y="404664"/>
            <a:ext cx="8229600" cy="5505475"/>
          </a:xfrm>
        </p:spPr>
        <p:txBody>
          <a:bodyPr>
            <a:noAutofit/>
          </a:bodyPr>
          <a:lstStyle/>
          <a:p>
            <a:r>
              <a:rPr lang="hu-HU" sz="2400" dirty="0"/>
              <a:t>A bibliai ember azonban nem magát, hanem a történéseket - legfőképpen </a:t>
            </a:r>
            <a:r>
              <a:rPr lang="hu-HU" sz="2400" dirty="0">
                <a:solidFill>
                  <a:srgbClr val="FFC000"/>
                </a:solidFill>
              </a:rPr>
              <a:t>Isten nagy tettei</a:t>
            </a:r>
            <a:r>
              <a:rPr lang="hu-HU" sz="2400" dirty="0"/>
              <a:t>t - helyezte el egy láthatatlan idővonalon. </a:t>
            </a:r>
          </a:p>
          <a:p>
            <a:r>
              <a:rPr lang="hu-HU" sz="2400" dirty="0"/>
              <a:t>A fontos események, tapasztalatok, a kollektív emlékezet élményei, mindenekelőtt az </a:t>
            </a:r>
            <a:r>
              <a:rPr lang="hu-HU" sz="2400" dirty="0">
                <a:solidFill>
                  <a:srgbClr val="FFC000"/>
                </a:solidFill>
              </a:rPr>
              <a:t>ünnepek</a:t>
            </a:r>
            <a:r>
              <a:rPr lang="hu-HU" sz="2400" dirty="0"/>
              <a:t> jelölik ki ezeket a fix pontokat. </a:t>
            </a:r>
          </a:p>
          <a:p>
            <a:r>
              <a:rPr lang="hu-HU" sz="2400" dirty="0"/>
              <a:t>Ilyen sűrített „</a:t>
            </a:r>
            <a:r>
              <a:rPr lang="hu-HU" sz="2400" dirty="0">
                <a:solidFill>
                  <a:srgbClr val="FFC000"/>
                </a:solidFill>
              </a:rPr>
              <a:t>idő-góc</a:t>
            </a:r>
            <a:r>
              <a:rPr lang="hu-HU" sz="2400" dirty="0"/>
              <a:t>ok” többek között a „teremtés”, „</a:t>
            </a:r>
            <a:r>
              <a:rPr lang="hu-HU" sz="2400" dirty="0" err="1"/>
              <a:t>kiűzetés</a:t>
            </a:r>
            <a:r>
              <a:rPr lang="hu-HU" sz="2400" dirty="0"/>
              <a:t>”, az „ígéret” és „megerősítés”, a „kivonulás” és „törvényadás”, „honfoglalás”, a „száműzetés” és „szabadulás”, a „hazatérés”, meg az „újrakezdés” tapasztalatai. Ezek az események a személyes életútban, egzisztenciális megéléseinkben is tükröződnek.</a:t>
            </a:r>
          </a:p>
          <a:p>
            <a:r>
              <a:rPr lang="hu-HU" sz="2400" dirty="0"/>
              <a:t>Az ember pedig az az </a:t>
            </a:r>
            <a:r>
              <a:rPr lang="hu-HU" sz="2400" dirty="0">
                <a:solidFill>
                  <a:srgbClr val="FFC000"/>
                </a:solidFill>
              </a:rPr>
              <a:t>utazó</a:t>
            </a:r>
            <a:r>
              <a:rPr lang="hu-HU" sz="2400" dirty="0"/>
              <a:t>, aki </a:t>
            </a:r>
            <a:r>
              <a:rPr lang="hu-HU" sz="2400" dirty="0">
                <a:solidFill>
                  <a:srgbClr val="FFC000"/>
                </a:solidFill>
              </a:rPr>
              <a:t>elhalad</a:t>
            </a:r>
            <a:r>
              <a:rPr lang="hu-HU" sz="2400" dirty="0"/>
              <a:t> ezek mellett a minőségi „idő-esszenciák” mellett, és minden egyes alkalommal, amikor elér egy-egy ponthoz, </a:t>
            </a:r>
            <a:r>
              <a:rPr lang="hu-HU" sz="2400" dirty="0">
                <a:solidFill>
                  <a:srgbClr val="FFC000"/>
                </a:solidFill>
              </a:rPr>
              <a:t>egyidejűvé válik </a:t>
            </a:r>
            <a:r>
              <a:rPr lang="hu-HU" sz="2400" dirty="0"/>
              <a:t>a már ott jártak és a még nem élők nemzedékeivel. </a:t>
            </a:r>
          </a:p>
        </p:txBody>
      </p:sp>
    </p:spTree>
    <p:extLst>
      <p:ext uri="{BB962C8B-B14F-4D97-AF65-F5344CB8AC3E}">
        <p14:creationId xmlns:p14="http://schemas.microsoft.com/office/powerpoint/2010/main" val="2160451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A85F867-4F27-E747-085D-15CB674D540D}"/>
              </a:ext>
            </a:extLst>
          </p:cNvPr>
          <p:cNvSpPr>
            <a:spLocks noGrp="1"/>
          </p:cNvSpPr>
          <p:nvPr>
            <p:ph type="title"/>
          </p:nvPr>
        </p:nvSpPr>
        <p:spPr/>
        <p:txBody>
          <a:bodyPr/>
          <a:lstStyle/>
          <a:p>
            <a:endParaRPr lang="hu-HU" dirty="0"/>
          </a:p>
        </p:txBody>
      </p:sp>
      <p:pic>
        <p:nvPicPr>
          <p:cNvPr id="4" name="Tartalom helye 3">
            <a:extLst>
              <a:ext uri="{FF2B5EF4-FFF2-40B4-BE49-F238E27FC236}">
                <a16:creationId xmlns:a16="http://schemas.microsoft.com/office/drawing/2014/main" id="{40E03171-9390-7243-692E-9FB51855EBAF}"/>
              </a:ext>
            </a:extLst>
          </p:cNvPr>
          <p:cNvPicPr>
            <a:picLocks noGrp="1" noChangeAspect="1"/>
          </p:cNvPicPr>
          <p:nvPr>
            <p:ph idx="1"/>
          </p:nvPr>
        </p:nvPicPr>
        <p:blipFill>
          <a:blip r:embed="rId2"/>
          <a:stretch>
            <a:fillRect/>
          </a:stretch>
        </p:blipFill>
        <p:spPr>
          <a:xfrm>
            <a:off x="644979" y="2857500"/>
            <a:ext cx="8041821" cy="1143000"/>
          </a:xfrm>
          <a:prstGeom prst="rect">
            <a:avLst/>
          </a:prstGeom>
        </p:spPr>
      </p:pic>
      <p:sp>
        <p:nvSpPr>
          <p:cNvPr id="6" name="Szövegdoboz 5">
            <a:extLst>
              <a:ext uri="{FF2B5EF4-FFF2-40B4-BE49-F238E27FC236}">
                <a16:creationId xmlns:a16="http://schemas.microsoft.com/office/drawing/2014/main" id="{92D078F5-28F6-B6DB-9428-252730DAB656}"/>
              </a:ext>
            </a:extLst>
          </p:cNvPr>
          <p:cNvSpPr txBox="1"/>
          <p:nvPr/>
        </p:nvSpPr>
        <p:spPr>
          <a:xfrm>
            <a:off x="562629" y="2492896"/>
            <a:ext cx="8041820" cy="1754326"/>
          </a:xfrm>
          <a:prstGeom prst="rect">
            <a:avLst/>
          </a:prstGeom>
          <a:noFill/>
        </p:spPr>
        <p:txBody>
          <a:bodyPr wrap="square">
            <a:spAutoFit/>
          </a:bodyPr>
          <a:lstStyle/>
          <a:p>
            <a:r>
              <a:rPr lang="hu-HU" dirty="0"/>
              <a:t>„teremtés”   „ígéret”   „megerősítés”    „kivonulás”    „törvényadás”</a:t>
            </a:r>
          </a:p>
          <a:p>
            <a:endParaRPr lang="hu-HU" dirty="0"/>
          </a:p>
          <a:p>
            <a:endParaRPr lang="hu-HU" dirty="0"/>
          </a:p>
          <a:p>
            <a:endParaRPr lang="hu-HU" dirty="0"/>
          </a:p>
          <a:p>
            <a:endParaRPr lang="hu-HU" dirty="0"/>
          </a:p>
          <a:p>
            <a:r>
              <a:rPr lang="hu-HU" dirty="0"/>
              <a:t>                              „száműzetés”     „szabadulás”       „hazatérés”        „újrakezdés ” </a:t>
            </a:r>
          </a:p>
        </p:txBody>
      </p:sp>
      <p:sp>
        <p:nvSpPr>
          <p:cNvPr id="21" name="Nyíl: lefelé mutató 20">
            <a:extLst>
              <a:ext uri="{FF2B5EF4-FFF2-40B4-BE49-F238E27FC236}">
                <a16:creationId xmlns:a16="http://schemas.microsoft.com/office/drawing/2014/main" id="{3D553F23-D3E1-484C-FA7D-0411351A37A3}"/>
              </a:ext>
            </a:extLst>
          </p:cNvPr>
          <p:cNvSpPr/>
          <p:nvPr/>
        </p:nvSpPr>
        <p:spPr>
          <a:xfrm>
            <a:off x="899592" y="3068960"/>
            <a:ext cx="216024" cy="4320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3" name="Nyíl: lefelé mutató 22">
            <a:extLst>
              <a:ext uri="{FF2B5EF4-FFF2-40B4-BE49-F238E27FC236}">
                <a16:creationId xmlns:a16="http://schemas.microsoft.com/office/drawing/2014/main" id="{A425CA8D-3E61-7219-41C5-0571D155DC82}"/>
              </a:ext>
            </a:extLst>
          </p:cNvPr>
          <p:cNvSpPr/>
          <p:nvPr/>
        </p:nvSpPr>
        <p:spPr>
          <a:xfrm>
            <a:off x="2267744" y="2996952"/>
            <a:ext cx="216024" cy="5040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 name="Nyíl: lefelé mutató 23">
            <a:extLst>
              <a:ext uri="{FF2B5EF4-FFF2-40B4-BE49-F238E27FC236}">
                <a16:creationId xmlns:a16="http://schemas.microsoft.com/office/drawing/2014/main" id="{B4776BEB-EB31-D4B6-13E3-2FA7E9BF4315}"/>
              </a:ext>
            </a:extLst>
          </p:cNvPr>
          <p:cNvSpPr/>
          <p:nvPr/>
        </p:nvSpPr>
        <p:spPr>
          <a:xfrm>
            <a:off x="3419872" y="2996952"/>
            <a:ext cx="216024" cy="5040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5" name="Nyíl: lefelé mutató 24">
            <a:extLst>
              <a:ext uri="{FF2B5EF4-FFF2-40B4-BE49-F238E27FC236}">
                <a16:creationId xmlns:a16="http://schemas.microsoft.com/office/drawing/2014/main" id="{48A6792E-7D02-EE4F-D05C-16CE48822BC0}"/>
              </a:ext>
            </a:extLst>
          </p:cNvPr>
          <p:cNvSpPr/>
          <p:nvPr/>
        </p:nvSpPr>
        <p:spPr>
          <a:xfrm>
            <a:off x="4695100" y="2857500"/>
            <a:ext cx="216024" cy="6435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a:solidFill>
                <a:srgbClr val="FFC000"/>
              </a:solidFill>
              <a:highlight>
                <a:srgbClr val="FFFF00"/>
              </a:highlight>
            </a:endParaRPr>
          </a:p>
        </p:txBody>
      </p:sp>
    </p:spTree>
    <p:extLst>
      <p:ext uri="{BB962C8B-B14F-4D97-AF65-F5344CB8AC3E}">
        <p14:creationId xmlns:p14="http://schemas.microsoft.com/office/powerpoint/2010/main" val="2704971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467544" y="548680"/>
            <a:ext cx="8229600" cy="1143000"/>
          </a:xfrm>
        </p:spPr>
        <p:txBody>
          <a:bodyPr>
            <a:normAutofit fontScale="90000"/>
          </a:bodyPr>
          <a:lstStyle/>
          <a:p>
            <a:r>
              <a:rPr lang="hu-HU" dirty="0"/>
              <a:t>90. zsoltár</a:t>
            </a:r>
            <a:br>
              <a:rPr lang="hu-HU" dirty="0"/>
            </a:br>
            <a:endParaRPr lang="hu-HU" dirty="0"/>
          </a:p>
        </p:txBody>
      </p:sp>
      <p:sp>
        <p:nvSpPr>
          <p:cNvPr id="2" name="Tartalom helye 1"/>
          <p:cNvSpPr>
            <a:spLocks noGrp="1"/>
          </p:cNvSpPr>
          <p:nvPr>
            <p:ph idx="1"/>
          </p:nvPr>
        </p:nvSpPr>
        <p:spPr>
          <a:xfrm>
            <a:off x="539552" y="1196752"/>
            <a:ext cx="8229600" cy="4925144"/>
          </a:xfrm>
        </p:spPr>
        <p:txBody>
          <a:bodyPr>
            <a:noAutofit/>
          </a:bodyPr>
          <a:lstStyle/>
          <a:p>
            <a:pPr marL="0" indent="0">
              <a:buNone/>
            </a:pPr>
            <a:r>
              <a:rPr lang="hu-HU" sz="1800" baseline="30000" dirty="0"/>
              <a:t>1</a:t>
            </a:r>
            <a:r>
              <a:rPr lang="hu-HU" sz="1800" dirty="0"/>
              <a:t>Mózesnek, Isten emberének imádsága. Uram, te voltál hajlékunk </a:t>
            </a:r>
            <a:r>
              <a:rPr lang="hu-HU" sz="1800" dirty="0">
                <a:solidFill>
                  <a:srgbClr val="FFC000"/>
                </a:solidFill>
              </a:rPr>
              <a:t>nemzedékről nemzedékre</a:t>
            </a:r>
            <a:r>
              <a:rPr lang="hu-HU" sz="1800" dirty="0"/>
              <a:t>. </a:t>
            </a:r>
            <a:r>
              <a:rPr lang="hu-HU" sz="1800" baseline="30000" dirty="0"/>
              <a:t>2</a:t>
            </a:r>
            <a:r>
              <a:rPr lang="hu-HU" sz="1800" dirty="0"/>
              <a:t>Mielőtt hegyek születtek, mielőtt a föld és a világ létrejött, </a:t>
            </a:r>
            <a:r>
              <a:rPr lang="hu-HU" sz="1800" dirty="0">
                <a:solidFill>
                  <a:srgbClr val="FFC000"/>
                </a:solidFill>
              </a:rPr>
              <a:t>öröktől fogva mindörökké</a:t>
            </a:r>
            <a:r>
              <a:rPr lang="hu-HU" sz="1800" dirty="0"/>
              <a:t> vagy te, ó, Isten! </a:t>
            </a:r>
            <a:r>
              <a:rPr lang="hu-HU" sz="1800" baseline="30000" dirty="0"/>
              <a:t>3</a:t>
            </a:r>
            <a:r>
              <a:rPr lang="hu-HU" sz="1800" dirty="0"/>
              <a:t>A </a:t>
            </a:r>
            <a:r>
              <a:rPr lang="hu-HU" sz="1800" dirty="0">
                <a:solidFill>
                  <a:srgbClr val="FFC000"/>
                </a:solidFill>
              </a:rPr>
              <a:t>halandó</a:t>
            </a:r>
            <a:r>
              <a:rPr lang="hu-HU" sz="1800" dirty="0"/>
              <a:t>t visszatéríted a porba, és ezt mondod: Térjetek vissza, emberek! </a:t>
            </a:r>
            <a:r>
              <a:rPr lang="hu-HU" sz="1800" baseline="30000" dirty="0"/>
              <a:t>4</a:t>
            </a:r>
            <a:r>
              <a:rPr lang="hu-HU" sz="1800" dirty="0"/>
              <a:t>Mert </a:t>
            </a:r>
            <a:r>
              <a:rPr lang="hu-HU" sz="1800" dirty="0">
                <a:solidFill>
                  <a:srgbClr val="FFC000"/>
                </a:solidFill>
              </a:rPr>
              <a:t>ezer esztendő </a:t>
            </a:r>
            <a:r>
              <a:rPr lang="hu-HU" sz="1800" dirty="0"/>
              <a:t>előtted annyi, mint a </a:t>
            </a:r>
            <a:r>
              <a:rPr lang="hu-HU" sz="1800" dirty="0">
                <a:solidFill>
                  <a:srgbClr val="FFC000"/>
                </a:solidFill>
              </a:rPr>
              <a:t>tegnapi nap</a:t>
            </a:r>
            <a:r>
              <a:rPr lang="hu-HU" sz="1800" dirty="0"/>
              <a:t>, amely </a:t>
            </a:r>
            <a:r>
              <a:rPr lang="hu-HU" sz="1800" dirty="0">
                <a:solidFill>
                  <a:srgbClr val="FFC000"/>
                </a:solidFill>
              </a:rPr>
              <a:t>elmúlt</a:t>
            </a:r>
            <a:r>
              <a:rPr lang="hu-HU" sz="1800" dirty="0"/>
              <a:t>, mint egy </a:t>
            </a:r>
            <a:r>
              <a:rPr lang="hu-HU" sz="1800" dirty="0">
                <a:solidFill>
                  <a:srgbClr val="FFC000"/>
                </a:solidFill>
              </a:rPr>
              <a:t>őrváltásnyi idő éjjel</a:t>
            </a:r>
            <a:r>
              <a:rPr lang="hu-HU" sz="1800" dirty="0"/>
              <a:t>. </a:t>
            </a:r>
            <a:r>
              <a:rPr lang="hu-HU" sz="1800" baseline="30000" dirty="0"/>
              <a:t>5</a:t>
            </a:r>
            <a:r>
              <a:rPr lang="hu-HU" sz="1800" dirty="0"/>
              <a:t>Elragadod őket, olyanok lesznek, mint </a:t>
            </a:r>
            <a:r>
              <a:rPr lang="hu-HU" sz="1800" dirty="0">
                <a:solidFill>
                  <a:srgbClr val="FFC000"/>
                </a:solidFill>
              </a:rPr>
              <a:t>reggel</a:t>
            </a:r>
            <a:r>
              <a:rPr lang="hu-HU" sz="1800" dirty="0"/>
              <a:t>re az álom, mint a növekvő fű: </a:t>
            </a:r>
            <a:r>
              <a:rPr lang="hu-HU" sz="1800" baseline="30000" dirty="0"/>
              <a:t>6</a:t>
            </a:r>
            <a:r>
              <a:rPr lang="hu-HU" sz="1800" dirty="0">
                <a:solidFill>
                  <a:srgbClr val="FFC000"/>
                </a:solidFill>
              </a:rPr>
              <a:t>reggel</a:t>
            </a:r>
            <a:r>
              <a:rPr lang="hu-HU" sz="1800" dirty="0"/>
              <a:t> virágzik és növekszik, </a:t>
            </a:r>
            <a:r>
              <a:rPr lang="hu-HU" sz="1800" dirty="0">
                <a:solidFill>
                  <a:srgbClr val="FFC000"/>
                </a:solidFill>
              </a:rPr>
              <a:t>esté</a:t>
            </a:r>
            <a:r>
              <a:rPr lang="hu-HU" sz="1800" dirty="0"/>
              <a:t>re megfonnyad és elszárad. </a:t>
            </a:r>
            <a:r>
              <a:rPr lang="hu-HU" sz="1800" baseline="30000" dirty="0"/>
              <a:t>7</a:t>
            </a:r>
            <a:r>
              <a:rPr lang="hu-HU" sz="1800" dirty="0"/>
              <a:t>Bizony </a:t>
            </a:r>
            <a:r>
              <a:rPr lang="hu-HU" sz="1800" dirty="0">
                <a:solidFill>
                  <a:srgbClr val="FFC000"/>
                </a:solidFill>
              </a:rPr>
              <a:t>elmúlunk</a:t>
            </a:r>
            <a:r>
              <a:rPr lang="hu-HU" sz="1800" dirty="0"/>
              <a:t> haragod miatt, indulatod miatt </a:t>
            </a:r>
            <a:r>
              <a:rPr lang="hu-HU" sz="1800" dirty="0">
                <a:solidFill>
                  <a:srgbClr val="FFC000"/>
                </a:solidFill>
              </a:rPr>
              <a:t>hirtelen</a:t>
            </a:r>
            <a:r>
              <a:rPr lang="hu-HU" sz="1800" dirty="0"/>
              <a:t> </a:t>
            </a:r>
            <a:r>
              <a:rPr lang="hu-HU" sz="1800" dirty="0">
                <a:solidFill>
                  <a:srgbClr val="FFC000"/>
                </a:solidFill>
              </a:rPr>
              <a:t>semmivé leszünk</a:t>
            </a:r>
            <a:r>
              <a:rPr lang="hu-HU" sz="1800" dirty="0"/>
              <a:t>, </a:t>
            </a:r>
            <a:r>
              <a:rPr lang="hu-HU" sz="1800" baseline="30000" dirty="0"/>
              <a:t>8</a:t>
            </a:r>
            <a:r>
              <a:rPr lang="hu-HU" sz="1800" dirty="0"/>
              <a:t>ha magad elé állítod bűneinket, titkolt vétkeinket orcád világossága elé. </a:t>
            </a:r>
            <a:r>
              <a:rPr lang="hu-HU" sz="1800" baseline="30000" dirty="0">
                <a:solidFill>
                  <a:srgbClr val="FFC000"/>
                </a:solidFill>
              </a:rPr>
              <a:t>9</a:t>
            </a:r>
            <a:r>
              <a:rPr lang="hu-HU" sz="1800" dirty="0">
                <a:solidFill>
                  <a:srgbClr val="FFC000"/>
                </a:solidFill>
              </a:rPr>
              <a:t>Elmúlik minden napunk </a:t>
            </a:r>
            <a:r>
              <a:rPr lang="hu-HU" sz="1800" dirty="0"/>
              <a:t>haragod miatt, úgy </a:t>
            </a:r>
            <a:r>
              <a:rPr lang="hu-HU" sz="1800" dirty="0">
                <a:solidFill>
                  <a:srgbClr val="FFC000"/>
                </a:solidFill>
              </a:rPr>
              <a:t>elmúlnak esztendeink</a:t>
            </a:r>
            <a:r>
              <a:rPr lang="hu-HU" sz="1800" dirty="0"/>
              <a:t>, mint egy sóhajtás. </a:t>
            </a:r>
            <a:r>
              <a:rPr lang="hu-HU" sz="1800" baseline="30000" dirty="0">
                <a:solidFill>
                  <a:srgbClr val="FFC000"/>
                </a:solidFill>
              </a:rPr>
              <a:t>10</a:t>
            </a:r>
            <a:r>
              <a:rPr lang="hu-HU" sz="1800" dirty="0">
                <a:solidFill>
                  <a:srgbClr val="FFC000"/>
                </a:solidFill>
              </a:rPr>
              <a:t>Életünk ideje hetven esztendő, vagy ha több, nyolcvan esztendő</a:t>
            </a:r>
            <a:r>
              <a:rPr lang="hu-HU" sz="1800" dirty="0"/>
              <a:t>, és nagyobb részük hiábavaló fáradság, olyan </a:t>
            </a:r>
            <a:r>
              <a:rPr lang="hu-HU" sz="1800" dirty="0">
                <a:solidFill>
                  <a:srgbClr val="FFC000"/>
                </a:solidFill>
              </a:rPr>
              <a:t>gyorsan eltűnik</a:t>
            </a:r>
            <a:r>
              <a:rPr lang="hu-HU" sz="1800" dirty="0"/>
              <a:t>, mintha repülnénk. </a:t>
            </a:r>
            <a:r>
              <a:rPr lang="hu-HU" sz="1800" baseline="30000" dirty="0"/>
              <a:t>11</a:t>
            </a:r>
            <a:r>
              <a:rPr lang="hu-HU" sz="1800" dirty="0"/>
              <a:t>Ki tudja, milyen erős haragod, és milyen félelmetes felháborodásod? </a:t>
            </a:r>
            <a:r>
              <a:rPr lang="hu-HU" sz="1800" baseline="30000" dirty="0"/>
              <a:t>12</a:t>
            </a:r>
            <a:r>
              <a:rPr lang="hu-HU" sz="1800" dirty="0"/>
              <a:t>Taníts úgy </a:t>
            </a:r>
            <a:r>
              <a:rPr lang="hu-HU" sz="1800" dirty="0">
                <a:solidFill>
                  <a:srgbClr val="FFC000"/>
                </a:solidFill>
              </a:rPr>
              <a:t>számlálni napjainkat</a:t>
            </a:r>
            <a:r>
              <a:rPr lang="hu-HU" sz="1800" dirty="0"/>
              <a:t>, hogy bölcs szívhez jussunk! </a:t>
            </a:r>
            <a:r>
              <a:rPr lang="hu-HU" sz="1800" baseline="30000" dirty="0"/>
              <a:t>13</a:t>
            </a:r>
            <a:r>
              <a:rPr lang="hu-HU" sz="1800" dirty="0"/>
              <a:t>Fordulj hozzánk, </a:t>
            </a:r>
            <a:r>
              <a:rPr lang="hu-HU" sz="1800" dirty="0" err="1"/>
              <a:t>URam</a:t>
            </a:r>
            <a:r>
              <a:rPr lang="hu-HU" sz="1800" dirty="0"/>
              <a:t>! </a:t>
            </a:r>
            <a:r>
              <a:rPr lang="hu-HU" sz="1800" dirty="0">
                <a:solidFill>
                  <a:srgbClr val="FFC000"/>
                </a:solidFill>
              </a:rPr>
              <a:t>Meddig</a:t>
            </a:r>
            <a:r>
              <a:rPr lang="hu-HU" sz="1800" dirty="0"/>
              <a:t> késel? Könyörülj szolgáidon! </a:t>
            </a:r>
            <a:r>
              <a:rPr lang="hu-HU" sz="1800" baseline="30000" dirty="0"/>
              <a:t>14</a:t>
            </a:r>
            <a:r>
              <a:rPr lang="hu-HU" sz="1800" dirty="0"/>
              <a:t>Áraszd ránk kegyelmedet </a:t>
            </a:r>
            <a:r>
              <a:rPr lang="hu-HU" sz="1800" dirty="0">
                <a:solidFill>
                  <a:srgbClr val="FFC000"/>
                </a:solidFill>
              </a:rPr>
              <a:t>reggelenként</a:t>
            </a:r>
            <a:r>
              <a:rPr lang="hu-HU" sz="1800" dirty="0"/>
              <a:t>, hogy vigadjunk és örüljünk </a:t>
            </a:r>
            <a:r>
              <a:rPr lang="hu-HU" sz="1800" dirty="0">
                <a:solidFill>
                  <a:srgbClr val="FFC000"/>
                </a:solidFill>
              </a:rPr>
              <a:t>egész életünkben</a:t>
            </a:r>
            <a:r>
              <a:rPr lang="hu-HU" sz="1800" dirty="0"/>
              <a:t>! </a:t>
            </a:r>
            <a:r>
              <a:rPr lang="hu-HU" sz="1800" baseline="30000" dirty="0"/>
              <a:t>15</a:t>
            </a:r>
            <a:r>
              <a:rPr lang="hu-HU" sz="1800" dirty="0"/>
              <a:t>Örvendeztess meg bennünket </a:t>
            </a:r>
            <a:r>
              <a:rPr lang="hu-HU" sz="1800" dirty="0">
                <a:solidFill>
                  <a:srgbClr val="FFC000"/>
                </a:solidFill>
              </a:rPr>
              <a:t>annyi napon át</a:t>
            </a:r>
            <a:r>
              <a:rPr lang="hu-HU" sz="1800" dirty="0"/>
              <a:t>, ahányon át megaláztál, </a:t>
            </a:r>
            <a:r>
              <a:rPr lang="hu-HU" sz="1800" dirty="0">
                <a:solidFill>
                  <a:srgbClr val="FFC000"/>
                </a:solidFill>
              </a:rPr>
              <a:t>annyi éven át</a:t>
            </a:r>
            <a:r>
              <a:rPr lang="hu-HU" sz="1800" dirty="0"/>
              <a:t>, ahányban rossz sorsunk volt! </a:t>
            </a:r>
            <a:r>
              <a:rPr lang="hu-HU" sz="1800" baseline="30000" dirty="0"/>
              <a:t>16</a:t>
            </a:r>
            <a:r>
              <a:rPr lang="hu-HU" sz="1800" dirty="0"/>
              <a:t>Legyenek láthatóvá tetteid szolgáidon, és méltóságod fiaikon! </a:t>
            </a:r>
            <a:r>
              <a:rPr lang="hu-HU" sz="1800" baseline="30000" dirty="0"/>
              <a:t>17</a:t>
            </a:r>
            <a:r>
              <a:rPr lang="hu-HU" sz="1800" dirty="0"/>
              <a:t>Legyen velünk Istenünknek, az Úrnak jóindulata! Kezeink munkáját tedd </a:t>
            </a:r>
            <a:r>
              <a:rPr lang="hu-HU" sz="1800" dirty="0">
                <a:solidFill>
                  <a:srgbClr val="FFC000"/>
                </a:solidFill>
              </a:rPr>
              <a:t>maradandó</a:t>
            </a:r>
            <a:r>
              <a:rPr lang="hu-HU" sz="1800" dirty="0"/>
              <a:t>vá, kezeink munkáját tedd </a:t>
            </a:r>
            <a:r>
              <a:rPr lang="hu-HU" sz="1800" dirty="0">
                <a:solidFill>
                  <a:srgbClr val="FFC000"/>
                </a:solidFill>
              </a:rPr>
              <a:t>maradandó</a:t>
            </a:r>
            <a:r>
              <a:rPr lang="hu-HU" sz="1800" dirty="0"/>
              <a:t>vá! </a:t>
            </a:r>
          </a:p>
        </p:txBody>
      </p:sp>
    </p:spTree>
    <p:extLst>
      <p:ext uri="{BB962C8B-B14F-4D97-AF65-F5344CB8AC3E}">
        <p14:creationId xmlns:p14="http://schemas.microsoft.com/office/powerpoint/2010/main" val="4007732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8840201-2C7B-4847-A54C-C04061C6F7EB}"/>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83FFD143-D889-D291-68F9-59CC135F63BB}"/>
              </a:ext>
            </a:extLst>
          </p:cNvPr>
          <p:cNvSpPr>
            <a:spLocks noGrp="1"/>
          </p:cNvSpPr>
          <p:nvPr>
            <p:ph idx="1"/>
          </p:nvPr>
        </p:nvSpPr>
        <p:spPr/>
        <p:txBody>
          <a:bodyPr>
            <a:normAutofit/>
          </a:bodyPr>
          <a:lstStyle/>
          <a:p>
            <a:r>
              <a:rPr lang="hu-HU" sz="2400" dirty="0"/>
              <a:t>A bibliai emberek időfogalma értelmében az ősök és az utódok </a:t>
            </a:r>
            <a:r>
              <a:rPr lang="hu-HU" sz="2400" dirty="0">
                <a:solidFill>
                  <a:srgbClr val="FFC000"/>
                </a:solidFill>
              </a:rPr>
              <a:t>ugyanannak az időminőségnek</a:t>
            </a:r>
            <a:r>
              <a:rPr lang="hu-HU" sz="2400" dirty="0"/>
              <a:t> a részesei. A múlt és a jövő egy pontba </a:t>
            </a:r>
            <a:r>
              <a:rPr lang="hu-HU" sz="2400" dirty="0" err="1"/>
              <a:t>sűrítődhet</a:t>
            </a:r>
            <a:r>
              <a:rPr lang="hu-HU" sz="2400" dirty="0"/>
              <a:t>.</a:t>
            </a:r>
          </a:p>
          <a:p>
            <a:r>
              <a:rPr lang="hu-HU" sz="2400" dirty="0"/>
              <a:t> Ezért is válnak különösen érzékennyé az idők jeleire, s ezért nyílik ki érzékelésük az „</a:t>
            </a:r>
            <a:r>
              <a:rPr lang="hu-HU" sz="2400" dirty="0" err="1">
                <a:solidFill>
                  <a:srgbClr val="FFC000"/>
                </a:solidFill>
              </a:rPr>
              <a:t>eszhaton</a:t>
            </a:r>
            <a:r>
              <a:rPr lang="hu-HU" sz="2400" dirty="0"/>
              <a:t>”, a jövendő világ erői felé is. </a:t>
            </a:r>
          </a:p>
          <a:p>
            <a:r>
              <a:rPr lang="hu-HU" sz="2400" dirty="0"/>
              <a:t>Az </a:t>
            </a:r>
            <a:r>
              <a:rPr lang="hu-HU" sz="2400" dirty="0" err="1"/>
              <a:t>eszhaton</a:t>
            </a:r>
            <a:r>
              <a:rPr lang="hu-HU" sz="2400" dirty="0"/>
              <a:t> az Ószövetségben és az Újszövetségben is azt az egyetlen és páratlan horderejű eseményt hordozza, amely végső értelmet ad a jelenlegi helyzetnek, a „</a:t>
            </a:r>
            <a:r>
              <a:rPr lang="hu-HU" sz="2400" dirty="0">
                <a:solidFill>
                  <a:srgbClr val="FFC000"/>
                </a:solidFill>
              </a:rPr>
              <a:t>most</a:t>
            </a:r>
            <a:r>
              <a:rPr lang="hu-HU" sz="2400" dirty="0"/>
              <a:t>”-</a:t>
            </a:r>
            <a:r>
              <a:rPr lang="hu-HU" sz="2400" dirty="0" err="1"/>
              <a:t>nak</a:t>
            </a:r>
            <a:r>
              <a:rPr lang="hu-HU" sz="2400" dirty="0"/>
              <a:t> és a </a:t>
            </a:r>
            <a:r>
              <a:rPr lang="hu-HU" sz="2400" dirty="0" err="1"/>
              <a:t>mának</a:t>
            </a:r>
            <a:r>
              <a:rPr lang="hu-HU" sz="2400" dirty="0"/>
              <a:t>. </a:t>
            </a:r>
          </a:p>
        </p:txBody>
      </p:sp>
    </p:spTree>
    <p:extLst>
      <p:ext uri="{BB962C8B-B14F-4D97-AF65-F5344CB8AC3E}">
        <p14:creationId xmlns:p14="http://schemas.microsoft.com/office/powerpoint/2010/main" val="1713117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949453F-FEE0-1FE1-730E-694644549BBC}"/>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E5E8F56B-399F-F8ED-92A0-47D36CC15962}"/>
              </a:ext>
            </a:extLst>
          </p:cNvPr>
          <p:cNvSpPr>
            <a:spLocks noGrp="1"/>
          </p:cNvSpPr>
          <p:nvPr>
            <p:ph idx="1"/>
          </p:nvPr>
        </p:nvSpPr>
        <p:spPr>
          <a:xfrm>
            <a:off x="455978" y="1124744"/>
            <a:ext cx="8229600" cy="5184576"/>
          </a:xfrm>
        </p:spPr>
        <p:txBody>
          <a:bodyPr>
            <a:normAutofit fontScale="92500" lnSpcReduction="20000"/>
          </a:bodyPr>
          <a:lstStyle/>
          <a:p>
            <a:pPr marL="360000" lvl="0" indent="-342900" algn="just">
              <a:lnSpc>
                <a:spcPct val="110000"/>
              </a:lnSpc>
              <a:spcBef>
                <a:spcPts val="600"/>
              </a:spcBef>
              <a:buFont typeface="Symbol" panose="05050102010706020507" pitchFamily="18" charset="2"/>
              <a:buChar char=""/>
            </a:pPr>
            <a:r>
              <a:rPr lang="hu-HU" sz="2700" dirty="0">
                <a:effectLst/>
                <a:latin typeface="Calibri" panose="020F0502020204030204" pitchFamily="34" charset="0"/>
                <a:ea typeface="SimSun" panose="02010600030101010101" pitchFamily="2" charset="-122"/>
                <a:cs typeface="Times New Roman" panose="02020603050405020304" pitchFamily="18" charset="0"/>
              </a:rPr>
              <a:t>Isten nagy tettei, a történelmet átható munkálkodása a jövőben végbemenő megváltás, a </a:t>
            </a:r>
            <a:r>
              <a:rPr lang="hu-HU" sz="2700" b="1" dirty="0">
                <a:solidFill>
                  <a:srgbClr val="FFC000"/>
                </a:solidFill>
                <a:effectLst/>
                <a:latin typeface="Calibri" panose="020F0502020204030204" pitchFamily="34" charset="0"/>
                <a:ea typeface="SimSun" panose="02010600030101010101" pitchFamily="2" charset="-122"/>
                <a:cs typeface="Times New Roman" panose="02020603050405020304" pitchFamily="18" charset="0"/>
              </a:rPr>
              <a:t>világ teljes helyreállításá</a:t>
            </a:r>
            <a:r>
              <a:rPr lang="hu-HU" sz="2700" dirty="0">
                <a:effectLst/>
                <a:latin typeface="Calibri" panose="020F0502020204030204" pitchFamily="34" charset="0"/>
                <a:ea typeface="SimSun" panose="02010600030101010101" pitchFamily="2" charset="-122"/>
                <a:cs typeface="Times New Roman" panose="02020603050405020304" pitchFamily="18" charset="0"/>
              </a:rPr>
              <a:t>nak aktusába torkollik. </a:t>
            </a:r>
          </a:p>
          <a:p>
            <a:pPr marL="360000" lvl="0" indent="-342900" algn="just">
              <a:lnSpc>
                <a:spcPct val="110000"/>
              </a:lnSpc>
              <a:spcBef>
                <a:spcPts val="600"/>
              </a:spcBef>
              <a:buFont typeface="Symbol" panose="05050102010706020507" pitchFamily="18" charset="2"/>
              <a:buChar char=""/>
            </a:pPr>
            <a:r>
              <a:rPr lang="hu-HU" sz="2700" dirty="0">
                <a:effectLst/>
                <a:latin typeface="Calibri" panose="020F0502020204030204" pitchFamily="34" charset="0"/>
                <a:ea typeface="SimSun" panose="02010600030101010101" pitchFamily="2" charset="-122"/>
                <a:cs typeface="Times New Roman" panose="02020603050405020304" pitchFamily="18" charset="0"/>
              </a:rPr>
              <a:t>Ezt a perspektívát láttatják a </a:t>
            </a:r>
            <a:r>
              <a:rPr lang="hu-HU" sz="2700" dirty="0">
                <a:solidFill>
                  <a:srgbClr val="FFC000"/>
                </a:solidFill>
                <a:effectLst/>
                <a:latin typeface="Calibri" panose="020F0502020204030204" pitchFamily="34" charset="0"/>
                <a:ea typeface="SimSun" panose="02010600030101010101" pitchFamily="2" charset="-122"/>
                <a:cs typeface="Times New Roman" panose="02020603050405020304" pitchFamily="18" charset="0"/>
              </a:rPr>
              <a:t>hit nagy elbeszélései</a:t>
            </a:r>
            <a:r>
              <a:rPr lang="hu-HU" sz="2700" dirty="0">
                <a:effectLst/>
                <a:latin typeface="Calibri" panose="020F0502020204030204" pitchFamily="34" charset="0"/>
                <a:ea typeface="SimSun" panose="02010600030101010101" pitchFamily="2" charset="-122"/>
                <a:cs typeface="Times New Roman" panose="02020603050405020304" pitchFamily="18" charset="0"/>
              </a:rPr>
              <a:t>, és Izráel közössége ezeket a történeteket tanulmányozta a „life-</a:t>
            </a:r>
            <a:r>
              <a:rPr lang="hu-HU" sz="2700" dirty="0" err="1">
                <a:effectLst/>
                <a:latin typeface="Calibri" panose="020F0502020204030204" pitchFamily="34" charset="0"/>
                <a:ea typeface="SimSun" panose="02010600030101010101" pitchFamily="2" charset="-122"/>
                <a:cs typeface="Times New Roman" panose="02020603050405020304" pitchFamily="18" charset="0"/>
              </a:rPr>
              <a:t>long</a:t>
            </a:r>
            <a:r>
              <a:rPr lang="hu-HU" sz="2700" dirty="0">
                <a:effectLst/>
                <a:latin typeface="Calibri" panose="020F0502020204030204" pitchFamily="34" charset="0"/>
                <a:ea typeface="SimSun" panose="02010600030101010101" pitchFamily="2" charset="-122"/>
                <a:cs typeface="Times New Roman" panose="02020603050405020304" pitchFamily="18" charset="0"/>
              </a:rPr>
              <a:t> </a:t>
            </a:r>
            <a:r>
              <a:rPr lang="hu-HU" sz="2700" dirty="0" err="1">
                <a:effectLst/>
                <a:latin typeface="Calibri" panose="020F0502020204030204" pitchFamily="34" charset="0"/>
                <a:ea typeface="SimSun" panose="02010600030101010101" pitchFamily="2" charset="-122"/>
                <a:cs typeface="Times New Roman" panose="02020603050405020304" pitchFamily="18" charset="0"/>
              </a:rPr>
              <a:t>learning</a:t>
            </a:r>
            <a:r>
              <a:rPr lang="hu-HU" sz="2700" dirty="0">
                <a:effectLst/>
                <a:latin typeface="Calibri" panose="020F0502020204030204" pitchFamily="34" charset="0"/>
                <a:ea typeface="SimSun" panose="02010600030101010101" pitchFamily="2" charset="-122"/>
                <a:cs typeface="Times New Roman" panose="02020603050405020304" pitchFamily="18" charset="0"/>
              </a:rPr>
              <a:t>” (élethosszig tartó tanulás) személyes életutakat és évezredeket átfogó folyamatában.</a:t>
            </a:r>
          </a:p>
          <a:p>
            <a:pPr marL="360000" lvl="0" indent="-342900" algn="just">
              <a:lnSpc>
                <a:spcPct val="110000"/>
              </a:lnSpc>
              <a:spcBef>
                <a:spcPts val="600"/>
              </a:spcBef>
              <a:spcAft>
                <a:spcPts val="1000"/>
              </a:spcAft>
              <a:buFont typeface="Symbol" panose="05050102010706020507" pitchFamily="18" charset="2"/>
              <a:buChar char=""/>
            </a:pPr>
            <a:r>
              <a:rPr lang="hu-HU" sz="2700" dirty="0">
                <a:effectLst/>
                <a:latin typeface="Calibri" panose="020F0502020204030204" pitchFamily="34" charset="0"/>
                <a:ea typeface="SimSun" panose="02010600030101010101" pitchFamily="2" charset="-122"/>
                <a:cs typeface="Times New Roman" panose="02020603050405020304" pitchFamily="18" charset="0"/>
              </a:rPr>
              <a:t>Isten, mint </a:t>
            </a:r>
            <a:r>
              <a:rPr lang="hu-HU" sz="2700" dirty="0">
                <a:solidFill>
                  <a:srgbClr val="FFC000"/>
                </a:solidFill>
                <a:effectLst/>
                <a:latin typeface="Calibri" panose="020F0502020204030204" pitchFamily="34" charset="0"/>
                <a:ea typeface="SimSun" panose="02010600030101010101" pitchFamily="2" charset="-122"/>
                <a:cs typeface="Times New Roman" panose="02020603050405020304" pitchFamily="18" charset="0"/>
              </a:rPr>
              <a:t>az </a:t>
            </a:r>
            <a:r>
              <a:rPr lang="hu-HU" sz="2700" b="1" dirty="0">
                <a:solidFill>
                  <a:srgbClr val="FFC000"/>
                </a:solidFill>
                <a:effectLst/>
                <a:latin typeface="Calibri" panose="020F0502020204030204" pitchFamily="34" charset="0"/>
                <a:ea typeface="SimSun" panose="02010600030101010101" pitchFamily="2" charset="-122"/>
                <a:cs typeface="Times New Roman" panose="02020603050405020304" pitchFamily="18" charset="0"/>
              </a:rPr>
              <a:t>idő </a:t>
            </a:r>
            <a:r>
              <a:rPr lang="hu-HU" sz="2700" b="1" dirty="0" err="1">
                <a:solidFill>
                  <a:srgbClr val="FFC000"/>
                </a:solidFill>
                <a:effectLst/>
                <a:latin typeface="Calibri" panose="020F0502020204030204" pitchFamily="34" charset="0"/>
                <a:ea typeface="SimSun" panose="02010600030101010101" pitchFamily="2" charset="-122"/>
                <a:cs typeface="Times New Roman" panose="02020603050405020304" pitchFamily="18" charset="0"/>
              </a:rPr>
              <a:t>URa</a:t>
            </a:r>
            <a:r>
              <a:rPr lang="hu-HU" sz="2700" dirty="0">
                <a:effectLst/>
                <a:latin typeface="Calibri" panose="020F0502020204030204" pitchFamily="34" charset="0"/>
                <a:ea typeface="SimSun" panose="02010600030101010101" pitchFamily="2" charset="-122"/>
                <a:cs typeface="Times New Roman" panose="02020603050405020304" pitchFamily="18" charset="0"/>
              </a:rPr>
              <a:t>, átfogja a földi lét valóságát és messze túl is lát azon: tegnap, ma és mindörökké ugyanaz marad. </a:t>
            </a:r>
          </a:p>
          <a:p>
            <a:pPr marL="360000" lvl="0" indent="-342900" algn="just">
              <a:lnSpc>
                <a:spcPct val="110000"/>
              </a:lnSpc>
              <a:spcBef>
                <a:spcPts val="600"/>
              </a:spcBef>
              <a:spcAft>
                <a:spcPts val="1000"/>
              </a:spcAft>
              <a:buFont typeface="Symbol" panose="05050102010706020507" pitchFamily="18" charset="2"/>
              <a:buChar char=""/>
            </a:pPr>
            <a:r>
              <a:rPr lang="hu-HU" sz="2700" dirty="0">
                <a:effectLst/>
                <a:latin typeface="Calibri" panose="020F0502020204030204" pitchFamily="34" charset="0"/>
                <a:ea typeface="SimSun" panose="02010600030101010101" pitchFamily="2" charset="-122"/>
                <a:cs typeface="Times New Roman" panose="02020603050405020304" pitchFamily="18" charset="0"/>
              </a:rPr>
              <a:t>Ez az időn túli léte azonban nem jelenti azt, hogy érzéketlen a teremtményei iránt: Isten valódi lényege nem a változatlanság, hanem a </a:t>
            </a:r>
            <a:r>
              <a:rPr lang="hu-HU" sz="2700" b="1" dirty="0">
                <a:solidFill>
                  <a:srgbClr val="FFC000"/>
                </a:solidFill>
                <a:effectLst/>
                <a:latin typeface="Calibri" panose="020F0502020204030204" pitchFamily="34" charset="0"/>
                <a:ea typeface="SimSun" panose="02010600030101010101" pitchFamily="2" charset="-122"/>
                <a:cs typeface="Times New Roman" panose="02020603050405020304" pitchFamily="18" charset="0"/>
              </a:rPr>
              <a:t>hűség</a:t>
            </a:r>
            <a:r>
              <a:rPr lang="hu-HU" sz="2700" dirty="0">
                <a:effectLst/>
                <a:latin typeface="Calibri" panose="020F0502020204030204" pitchFamily="34" charset="0"/>
                <a:ea typeface="SimSun" panose="02010600030101010101" pitchFamily="2" charset="-122"/>
                <a:cs typeface="Times New Roman" panose="02020603050405020304" pitchFamily="18" charset="0"/>
              </a:rPr>
              <a:t>.</a:t>
            </a:r>
          </a:p>
          <a:p>
            <a:endParaRPr lang="hu-HU" dirty="0"/>
          </a:p>
        </p:txBody>
      </p:sp>
    </p:spTree>
    <p:extLst>
      <p:ext uri="{BB962C8B-B14F-4D97-AF65-F5344CB8AC3E}">
        <p14:creationId xmlns:p14="http://schemas.microsoft.com/office/powerpoint/2010/main" val="588140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E76579F-7C80-34CB-9596-04AE8FD236D7}"/>
              </a:ext>
            </a:extLst>
          </p:cNvPr>
          <p:cNvSpPr>
            <a:spLocks noGrp="1"/>
          </p:cNvSpPr>
          <p:nvPr>
            <p:ph type="title"/>
          </p:nvPr>
        </p:nvSpPr>
        <p:spPr/>
        <p:txBody>
          <a:bodyPr/>
          <a:lstStyle/>
          <a:p>
            <a:endParaRPr lang="hu-HU"/>
          </a:p>
        </p:txBody>
      </p:sp>
      <p:pic>
        <p:nvPicPr>
          <p:cNvPr id="7" name="Tartalom helye 6" descr="A képen festmény, rajz, vázlat, Műalkotás látható&#10;&#10;Automatikusan generált leírás">
            <a:extLst>
              <a:ext uri="{FF2B5EF4-FFF2-40B4-BE49-F238E27FC236}">
                <a16:creationId xmlns:a16="http://schemas.microsoft.com/office/drawing/2014/main" id="{61118DF3-4DDE-D889-30C6-40AB5CE100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7666" y="1600200"/>
            <a:ext cx="2326531" cy="3124200"/>
          </a:xfrm>
        </p:spPr>
      </p:pic>
      <p:pic>
        <p:nvPicPr>
          <p:cNvPr id="5" name="Kép 4" descr="A képen festmény, rajz, Modern művészet, művészet látható&#10;&#10;Automatikusan generált leírás">
            <a:extLst>
              <a:ext uri="{FF2B5EF4-FFF2-40B4-BE49-F238E27FC236}">
                <a16:creationId xmlns:a16="http://schemas.microsoft.com/office/drawing/2014/main" id="{28BFF6D4-A15C-1F89-59BF-9D6745D0A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93" y="239308"/>
            <a:ext cx="8721613" cy="6379383"/>
          </a:xfrm>
          <a:prstGeom prst="rect">
            <a:avLst/>
          </a:prstGeom>
        </p:spPr>
      </p:pic>
    </p:spTree>
    <p:extLst>
      <p:ext uri="{BB962C8B-B14F-4D97-AF65-F5344CB8AC3E}">
        <p14:creationId xmlns:p14="http://schemas.microsoft.com/office/powerpoint/2010/main" val="1044208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3910992-5224-1608-D531-7A6F6CEB347D}"/>
              </a:ext>
            </a:extLst>
          </p:cNvPr>
          <p:cNvSpPr>
            <a:spLocks noGrp="1"/>
          </p:cNvSpPr>
          <p:nvPr>
            <p:ph type="title"/>
          </p:nvPr>
        </p:nvSpPr>
        <p:spPr>
          <a:xfrm>
            <a:off x="457198" y="1052736"/>
            <a:ext cx="8229600" cy="1143000"/>
          </a:xfrm>
        </p:spPr>
        <p:txBody>
          <a:bodyPr/>
          <a:lstStyle/>
          <a:p>
            <a:r>
              <a:rPr lang="hu-HU" dirty="0"/>
              <a:t>Emlékezz!</a:t>
            </a:r>
          </a:p>
        </p:txBody>
      </p:sp>
      <p:pic>
        <p:nvPicPr>
          <p:cNvPr id="5" name="Tartalom helye 4" descr="A képen szöveg, festmény, Gyermekrajz, rajz látható&#10;&#10;Automatikusan generált leírás">
            <a:extLst>
              <a:ext uri="{FF2B5EF4-FFF2-40B4-BE49-F238E27FC236}">
                <a16:creationId xmlns:a16="http://schemas.microsoft.com/office/drawing/2014/main" id="{F3A552C9-23A8-6446-CCE2-12F3E1A868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9232" y="2132856"/>
            <a:ext cx="3405533" cy="4252681"/>
          </a:xfrm>
        </p:spPr>
      </p:pic>
      <p:sp>
        <p:nvSpPr>
          <p:cNvPr id="6" name="Szövegdoboz 5">
            <a:extLst>
              <a:ext uri="{FF2B5EF4-FFF2-40B4-BE49-F238E27FC236}">
                <a16:creationId xmlns:a16="http://schemas.microsoft.com/office/drawing/2014/main" id="{D11601A7-E661-53BC-43E5-796A3D1A1768}"/>
              </a:ext>
            </a:extLst>
          </p:cNvPr>
          <p:cNvSpPr txBox="1"/>
          <p:nvPr/>
        </p:nvSpPr>
        <p:spPr>
          <a:xfrm>
            <a:off x="6444208" y="4572000"/>
            <a:ext cx="1224136" cy="507831"/>
          </a:xfrm>
          <a:prstGeom prst="rect">
            <a:avLst/>
          </a:prstGeom>
          <a:noFill/>
        </p:spPr>
        <p:txBody>
          <a:bodyPr wrap="square" rtlCol="0">
            <a:spAutoFit/>
          </a:bodyPr>
          <a:lstStyle/>
          <a:p>
            <a:r>
              <a:rPr lang="hu-HU" sz="2700" dirty="0" err="1"/>
              <a:t>zákor</a:t>
            </a:r>
            <a:endParaRPr lang="hu-HU" sz="2700" dirty="0"/>
          </a:p>
        </p:txBody>
      </p:sp>
    </p:spTree>
    <p:extLst>
      <p:ext uri="{BB962C8B-B14F-4D97-AF65-F5344CB8AC3E}">
        <p14:creationId xmlns:p14="http://schemas.microsoft.com/office/powerpoint/2010/main" val="3687425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57200"/>
            <a:ext cx="8229600" cy="1143000"/>
          </a:xfrm>
        </p:spPr>
        <p:txBody>
          <a:bodyPr/>
          <a:lstStyle/>
          <a:p>
            <a:r>
              <a:rPr lang="hu-HU" dirty="0"/>
              <a:t>Mulandóság</a:t>
            </a:r>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1230" y="1600200"/>
            <a:ext cx="7241540" cy="4525963"/>
          </a:xfrm>
        </p:spPr>
      </p:pic>
    </p:spTree>
    <p:extLst>
      <p:ext uri="{BB962C8B-B14F-4D97-AF65-F5344CB8AC3E}">
        <p14:creationId xmlns:p14="http://schemas.microsoft.com/office/powerpoint/2010/main" val="1441041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EF9B343-7CEB-547B-5B83-FBA7D94D856F}"/>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74B98267-658C-A30D-CDE6-4CD2D58413E5}"/>
              </a:ext>
            </a:extLst>
          </p:cNvPr>
          <p:cNvSpPr>
            <a:spLocks noGrp="1"/>
          </p:cNvSpPr>
          <p:nvPr>
            <p:ph idx="1"/>
          </p:nvPr>
        </p:nvSpPr>
        <p:spPr>
          <a:xfrm>
            <a:off x="545733" y="1038746"/>
            <a:ext cx="4308017" cy="5544616"/>
          </a:xfrm>
        </p:spPr>
        <p:txBody>
          <a:bodyPr>
            <a:normAutofit fontScale="77500" lnSpcReduction="20000"/>
          </a:bodyPr>
          <a:lstStyle/>
          <a:p>
            <a:pPr marL="0" indent="0">
              <a:buNone/>
            </a:pPr>
            <a:r>
              <a:rPr lang="hu-HU" dirty="0">
                <a:solidFill>
                  <a:srgbClr val="FFC000"/>
                </a:solidFill>
              </a:rPr>
              <a:t>Zsolt </a:t>
            </a:r>
            <a:r>
              <a:rPr lang="de-DE" dirty="0">
                <a:solidFill>
                  <a:srgbClr val="FFC000"/>
                </a:solidFill>
              </a:rPr>
              <a:t>Ps 39</a:t>
            </a:r>
            <a:r>
              <a:rPr lang="hu-HU" dirty="0">
                <a:solidFill>
                  <a:srgbClr val="FFC000"/>
                </a:solidFill>
              </a:rPr>
              <a:t>,5-8</a:t>
            </a:r>
          </a:p>
          <a:p>
            <a:endParaRPr lang="hu-HU" dirty="0"/>
          </a:p>
          <a:p>
            <a:pPr marL="0" indent="0">
              <a:buNone/>
            </a:pPr>
            <a:r>
              <a:rPr lang="hu-HU" dirty="0"/>
              <a:t>„Add </a:t>
            </a:r>
            <a:r>
              <a:rPr lang="hu-HU" dirty="0" err="1"/>
              <a:t>tudtomra</a:t>
            </a:r>
            <a:r>
              <a:rPr lang="hu-HU" dirty="0"/>
              <a:t>, </a:t>
            </a:r>
            <a:r>
              <a:rPr lang="hu-HU" dirty="0" err="1"/>
              <a:t>URam</a:t>
            </a:r>
            <a:r>
              <a:rPr lang="hu-HU" dirty="0"/>
              <a:t>, életem végét, meddig tart napjaim sora, hadd tudjam meg, milyen mulandó vagyok! Íme, arasznyivá tetted napjaimat, életem ideje semmiség </a:t>
            </a:r>
            <a:r>
              <a:rPr lang="hu-HU" dirty="0" err="1"/>
              <a:t>előtted</a:t>
            </a:r>
            <a:r>
              <a:rPr lang="hu-HU" dirty="0"/>
              <a:t>. Mint egy lehelet, annyit ér minden ember, aki él. (</a:t>
            </a:r>
            <a:r>
              <a:rPr lang="hu-HU" dirty="0" err="1"/>
              <a:t>Szela</a:t>
            </a:r>
            <a:r>
              <a:rPr lang="hu-HU" dirty="0"/>
              <a:t>.) Árnyékként jár-kel itt az ember, bizony hiába vesződik. Gyűjtöget, de nem tudja, ki fogja hasznát venni. Így hát mit várhatok, Uram? Egyedül benned reménykedem!” </a:t>
            </a:r>
          </a:p>
        </p:txBody>
      </p:sp>
      <p:pic>
        <p:nvPicPr>
          <p:cNvPr id="4" name="Tartalom helye 3">
            <a:extLst>
              <a:ext uri="{FF2B5EF4-FFF2-40B4-BE49-F238E27FC236}">
                <a16:creationId xmlns:a16="http://schemas.microsoft.com/office/drawing/2014/main" id="{8C22E61C-AEDE-15AA-B733-C1B6D6A84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262" y="188640"/>
            <a:ext cx="3965156" cy="2970262"/>
          </a:xfrm>
          <a:prstGeom prst="rect">
            <a:avLst/>
          </a:prstGeom>
        </p:spPr>
      </p:pic>
      <p:sp>
        <p:nvSpPr>
          <p:cNvPr id="5" name="Szövegdoboz 4">
            <a:extLst>
              <a:ext uri="{FF2B5EF4-FFF2-40B4-BE49-F238E27FC236}">
                <a16:creationId xmlns:a16="http://schemas.microsoft.com/office/drawing/2014/main" id="{A9D6234E-7158-A178-1686-A1B990A1D3E4}"/>
              </a:ext>
            </a:extLst>
          </p:cNvPr>
          <p:cNvSpPr txBox="1"/>
          <p:nvPr/>
        </p:nvSpPr>
        <p:spPr>
          <a:xfrm flipH="1">
            <a:off x="5633624" y="4509120"/>
            <a:ext cx="3312366" cy="1631216"/>
          </a:xfrm>
          <a:prstGeom prst="rect">
            <a:avLst/>
          </a:prstGeom>
          <a:noFill/>
        </p:spPr>
        <p:txBody>
          <a:bodyPr wrap="square" rtlCol="0">
            <a:spAutoFit/>
          </a:bodyPr>
          <a:lstStyle/>
          <a:p>
            <a:r>
              <a:rPr lang="hu-HU" sz="2500" dirty="0"/>
              <a:t>Az ember életének kezdete többé-kevésbé kiszámítható, a vége nem.</a:t>
            </a:r>
          </a:p>
        </p:txBody>
      </p:sp>
    </p:spTree>
    <p:extLst>
      <p:ext uri="{BB962C8B-B14F-4D97-AF65-F5344CB8AC3E}">
        <p14:creationId xmlns:p14="http://schemas.microsoft.com/office/powerpoint/2010/main" val="1724893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B7DF5E5-40B3-F7F8-2F2E-0B3AED746623}"/>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DA5263B0-6AE8-5C42-B50A-7DEC35F232E0}"/>
              </a:ext>
            </a:extLst>
          </p:cNvPr>
          <p:cNvSpPr>
            <a:spLocks noGrp="1"/>
          </p:cNvSpPr>
          <p:nvPr>
            <p:ph idx="1"/>
          </p:nvPr>
        </p:nvSpPr>
        <p:spPr>
          <a:xfrm>
            <a:off x="475616" y="692696"/>
            <a:ext cx="4330824" cy="5674642"/>
          </a:xfrm>
        </p:spPr>
        <p:txBody>
          <a:bodyPr>
            <a:normAutofit fontScale="92500" lnSpcReduction="20000"/>
          </a:bodyPr>
          <a:lstStyle/>
          <a:p>
            <a:pPr marL="0" indent="0">
              <a:buNone/>
            </a:pPr>
            <a:r>
              <a:rPr lang="hu-HU" sz="2400" dirty="0">
                <a:solidFill>
                  <a:srgbClr val="FFC000"/>
                </a:solidFill>
                <a:effectLst/>
                <a:ea typeface="Times New Roman" panose="02020603050405020304" pitchFamily="18" charset="0"/>
                <a:cs typeface="Garamond" panose="02020404030301010803" pitchFamily="18" charset="0"/>
              </a:rPr>
              <a:t>Prédikátor 9,4.7-10</a:t>
            </a:r>
          </a:p>
          <a:p>
            <a:pPr marL="0" indent="0">
              <a:buNone/>
            </a:pPr>
            <a:endParaRPr lang="hu-HU" sz="2400" dirty="0">
              <a:solidFill>
                <a:srgbClr val="FFC000"/>
              </a:solidFill>
              <a:effectLst/>
              <a:ea typeface="Times New Roman" panose="02020603050405020304" pitchFamily="18" charset="0"/>
              <a:cs typeface="Garamond" panose="02020404030301010803" pitchFamily="18" charset="0"/>
            </a:endParaRPr>
          </a:p>
          <a:p>
            <a:pPr marL="0" indent="0">
              <a:buNone/>
            </a:pPr>
            <a:r>
              <a:rPr lang="hu-HU" sz="2400" dirty="0">
                <a:effectLst/>
                <a:ea typeface="Times New Roman" panose="02020603050405020304" pitchFamily="18" charset="0"/>
                <a:cs typeface="Garamond" panose="02020404030301010803" pitchFamily="18" charset="0"/>
              </a:rPr>
              <a:t>„Csak annak van reménysége, aki az élők közé tartozik. Többet ér egy élő kutya, mint egy döglött oroszlán. (…) Azért edd csak örömmel kenyeredet, és idd jókedvvel borodat, mert mindig az volt Isten jóakarata, hogy ezt tedd! Ruhád legyen mindig fehér, és fejedről ne hiányozzék az olaj! Élvezd az életet feleségeddel együtt, akit szeretsz, </a:t>
            </a:r>
            <a:r>
              <a:rPr lang="hu-HU" sz="2400" dirty="0">
                <a:solidFill>
                  <a:srgbClr val="FFC000"/>
                </a:solidFill>
                <a:effectLst/>
                <a:ea typeface="Times New Roman" panose="02020603050405020304" pitchFamily="18" charset="0"/>
                <a:cs typeface="Garamond" panose="02020404030301010803" pitchFamily="18" charset="0"/>
              </a:rPr>
              <a:t>mulandó életed minden napjá</a:t>
            </a:r>
            <a:r>
              <a:rPr lang="hu-HU" sz="2400" dirty="0">
                <a:effectLst/>
                <a:ea typeface="Times New Roman" panose="02020603050405020304" pitchFamily="18" charset="0"/>
                <a:cs typeface="Garamond" panose="02020404030301010803" pitchFamily="18" charset="0"/>
              </a:rPr>
              <a:t>n, amelyet Isten adott neked a nap alatt. (…) Tedd meg mindazt, ami a kezed ügyébe esik, és amihez erőd van, mert nem lesz cselekvés, gondolkozás, ismeret és bölcsesség a holtak hazájában, ahová menned kell!”</a:t>
            </a:r>
            <a:endParaRPr lang="hu-HU" sz="2400" dirty="0">
              <a:effectLst/>
              <a:ea typeface="Times New Roman" panose="02020603050405020304" pitchFamily="18" charset="0"/>
            </a:endParaRPr>
          </a:p>
          <a:p>
            <a:pPr marL="0" indent="0">
              <a:buNone/>
            </a:pPr>
            <a:endParaRPr lang="hu-HU" dirty="0"/>
          </a:p>
        </p:txBody>
      </p:sp>
      <p:pic>
        <p:nvPicPr>
          <p:cNvPr id="15" name="Kép 14" descr="A képen fű, kültéri, növény, virág látható&#10;&#10;Automatikusan generált leírás">
            <a:extLst>
              <a:ext uri="{FF2B5EF4-FFF2-40B4-BE49-F238E27FC236}">
                <a16:creationId xmlns:a16="http://schemas.microsoft.com/office/drawing/2014/main" id="{56994327-9293-492C-56D0-E3F25A4CAA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6119" y="846138"/>
            <a:ext cx="3847356" cy="5129808"/>
          </a:xfrm>
          <a:prstGeom prst="rect">
            <a:avLst/>
          </a:prstGeom>
        </p:spPr>
      </p:pic>
    </p:spTree>
    <p:extLst>
      <p:ext uri="{BB962C8B-B14F-4D97-AF65-F5344CB8AC3E}">
        <p14:creationId xmlns:p14="http://schemas.microsoft.com/office/powerpoint/2010/main" val="2979813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E63CF81-82BD-8F25-E65E-46FE8258310C}"/>
              </a:ext>
            </a:extLst>
          </p:cNvPr>
          <p:cNvSpPr>
            <a:spLocks noGrp="1"/>
          </p:cNvSpPr>
          <p:nvPr>
            <p:ph type="title"/>
          </p:nvPr>
        </p:nvSpPr>
        <p:spPr>
          <a:xfrm>
            <a:off x="457200" y="625252"/>
            <a:ext cx="8229600" cy="1143000"/>
          </a:xfrm>
        </p:spPr>
        <p:txBody>
          <a:bodyPr>
            <a:normAutofit/>
          </a:bodyPr>
          <a:lstStyle/>
          <a:p>
            <a:pPr algn="l"/>
            <a:r>
              <a:rPr lang="hu-HU" sz="3000" dirty="0"/>
              <a:t>A föld porából…</a:t>
            </a:r>
          </a:p>
        </p:txBody>
      </p:sp>
      <p:sp>
        <p:nvSpPr>
          <p:cNvPr id="3" name="Tartalom helye 2">
            <a:extLst>
              <a:ext uri="{FF2B5EF4-FFF2-40B4-BE49-F238E27FC236}">
                <a16:creationId xmlns:a16="http://schemas.microsoft.com/office/drawing/2014/main" id="{BA1C7060-7F4A-22F2-6837-025D003CB3EC}"/>
              </a:ext>
            </a:extLst>
          </p:cNvPr>
          <p:cNvSpPr>
            <a:spLocks noGrp="1"/>
          </p:cNvSpPr>
          <p:nvPr>
            <p:ph idx="1"/>
          </p:nvPr>
        </p:nvSpPr>
        <p:spPr>
          <a:xfrm>
            <a:off x="457200" y="1600200"/>
            <a:ext cx="5410944" cy="4525963"/>
          </a:xfrm>
        </p:spPr>
        <p:txBody>
          <a:bodyPr>
            <a:normAutofit fontScale="77500" lnSpcReduction="20000"/>
          </a:bodyPr>
          <a:lstStyle/>
          <a:p>
            <a:r>
              <a:rPr lang="hu-HU" dirty="0"/>
              <a:t>A </a:t>
            </a:r>
            <a:r>
              <a:rPr lang="hu-HU" dirty="0">
                <a:solidFill>
                  <a:srgbClr val="FFFF00"/>
                </a:solidFill>
              </a:rPr>
              <a:t>halandó</a:t>
            </a:r>
            <a:r>
              <a:rPr lang="hu-HU" dirty="0"/>
              <a:t> ember, aki a </a:t>
            </a:r>
            <a:r>
              <a:rPr lang="hu-HU" dirty="0">
                <a:solidFill>
                  <a:srgbClr val="FFFF00"/>
                </a:solidFill>
              </a:rPr>
              <a:t>föld porá</a:t>
            </a:r>
            <a:r>
              <a:rPr lang="hu-HU" dirty="0"/>
              <a:t>ból teremtetett, és az élet leheletét kapta Istentől, élete végén ismét visszatér a porba. (1Móz 2,7; 3,19.22) </a:t>
            </a:r>
          </a:p>
          <a:p>
            <a:r>
              <a:rPr lang="hu-HU" dirty="0"/>
              <a:t>A héber nyelvben az emberre vonatkozó általános kifejezés: „</a:t>
            </a:r>
            <a:r>
              <a:rPr lang="hu-HU" dirty="0" err="1">
                <a:solidFill>
                  <a:srgbClr val="FFFF00"/>
                </a:solidFill>
              </a:rPr>
              <a:t>adam</a:t>
            </a:r>
            <a:r>
              <a:rPr lang="hu-HU" dirty="0"/>
              <a:t>” közeli rokonságban áll a termőföld („</a:t>
            </a:r>
            <a:r>
              <a:rPr lang="hu-HU" dirty="0" err="1">
                <a:solidFill>
                  <a:srgbClr val="FFFF00"/>
                </a:solidFill>
              </a:rPr>
              <a:t>adamah</a:t>
            </a:r>
            <a:r>
              <a:rPr lang="hu-HU" dirty="0"/>
              <a:t>”) fogalmával. </a:t>
            </a:r>
          </a:p>
          <a:p>
            <a:r>
              <a:rPr lang="hu-HU" dirty="0"/>
              <a:t>Ugyanakkor ide kapcsolódik a „vér” szava is („</a:t>
            </a:r>
            <a:r>
              <a:rPr lang="hu-HU" dirty="0" err="1">
                <a:solidFill>
                  <a:srgbClr val="FFFF00"/>
                </a:solidFill>
              </a:rPr>
              <a:t>dam</a:t>
            </a:r>
            <a:r>
              <a:rPr lang="hu-HU" dirty="0"/>
              <a:t>”), amely az élet hordozója; az élet áramlásának, szent (Istenhez tartozó) voltának fontos szimbóluma.</a:t>
            </a:r>
          </a:p>
        </p:txBody>
      </p:sp>
      <p:pic>
        <p:nvPicPr>
          <p:cNvPr id="5" name="Kép 4" descr="A képen szobor, kültéri, Emberi arc, művészet látható&#10;&#10;Automatikusan generált leírás">
            <a:extLst>
              <a:ext uri="{FF2B5EF4-FFF2-40B4-BE49-F238E27FC236}">
                <a16:creationId xmlns:a16="http://schemas.microsoft.com/office/drawing/2014/main" id="{957F9FE8-7469-4E23-5003-05E0552A4D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6166" y="1196752"/>
            <a:ext cx="3167834" cy="4649563"/>
          </a:xfrm>
          <a:prstGeom prst="rect">
            <a:avLst/>
          </a:prstGeom>
        </p:spPr>
      </p:pic>
    </p:spTree>
    <p:extLst>
      <p:ext uri="{BB962C8B-B14F-4D97-AF65-F5344CB8AC3E}">
        <p14:creationId xmlns:p14="http://schemas.microsoft.com/office/powerpoint/2010/main" val="1386726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A07BF92-F92A-7532-9CF2-EA6F9A143043}"/>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983DE868-5470-E4F0-F4EE-34B0A5525AF5}"/>
              </a:ext>
            </a:extLst>
          </p:cNvPr>
          <p:cNvSpPr>
            <a:spLocks noGrp="1"/>
          </p:cNvSpPr>
          <p:nvPr>
            <p:ph idx="1"/>
          </p:nvPr>
        </p:nvSpPr>
        <p:spPr>
          <a:xfrm>
            <a:off x="580168" y="610245"/>
            <a:ext cx="8229600" cy="5217443"/>
          </a:xfrm>
        </p:spPr>
        <p:txBody>
          <a:bodyPr>
            <a:normAutofit/>
          </a:bodyPr>
          <a:lstStyle/>
          <a:p>
            <a:r>
              <a:rPr lang="hu-HU" sz="2400" dirty="0"/>
              <a:t>A bibliai emberek a „porrá válás” képe mellett más </a:t>
            </a:r>
            <a:r>
              <a:rPr lang="hu-HU" sz="2400" dirty="0">
                <a:solidFill>
                  <a:srgbClr val="FFFF00"/>
                </a:solidFill>
              </a:rPr>
              <a:t>metaforák</a:t>
            </a:r>
            <a:r>
              <a:rPr lang="hu-HU" sz="2400" dirty="0"/>
              <a:t>at is használtak az elmúlás kifejezésére: </a:t>
            </a:r>
          </a:p>
          <a:p>
            <a:pPr marL="0" indent="0">
              <a:buNone/>
            </a:pPr>
            <a:r>
              <a:rPr lang="hu-HU" sz="2400" dirty="0"/>
              <a:t>     - a fű és virág elhervadása   (Zsolt 103,15-16) </a:t>
            </a:r>
          </a:p>
          <a:p>
            <a:pPr marL="0" indent="0">
              <a:buNone/>
            </a:pPr>
            <a:r>
              <a:rPr lang="hu-HU" sz="2400" dirty="0"/>
              <a:t>     - az ember leheletének eltűnése (Zsolt 39,6.12)</a:t>
            </a:r>
          </a:p>
          <a:p>
            <a:pPr marL="0" indent="0">
              <a:buNone/>
            </a:pPr>
            <a:r>
              <a:rPr lang="hu-HU" sz="2400" dirty="0"/>
              <a:t>     - sátorbontás (</a:t>
            </a:r>
            <a:r>
              <a:rPr lang="hu-HU" sz="2400" dirty="0" err="1"/>
              <a:t>Ézs</a:t>
            </a:r>
            <a:r>
              <a:rPr lang="hu-HU" sz="2400" dirty="0"/>
              <a:t> 38,12) </a:t>
            </a:r>
          </a:p>
          <a:p>
            <a:pPr marL="0" indent="0">
              <a:buNone/>
            </a:pPr>
            <a:r>
              <a:rPr lang="hu-HU" sz="2400" dirty="0"/>
              <a:t>     - a készre szőtt vászon összetekerése (</a:t>
            </a:r>
            <a:r>
              <a:rPr lang="hu-HU" sz="2400" dirty="0" err="1"/>
              <a:t>Ézs</a:t>
            </a:r>
            <a:r>
              <a:rPr lang="hu-HU" sz="2400" dirty="0"/>
              <a:t> 38,12)</a:t>
            </a:r>
          </a:p>
          <a:p>
            <a:pPr marL="0" indent="0">
              <a:buNone/>
            </a:pPr>
            <a:r>
              <a:rPr lang="hu-HU" sz="2400" dirty="0"/>
              <a:t>     -  eltűnő pára (Zsolt 62,10)</a:t>
            </a:r>
          </a:p>
        </p:txBody>
      </p:sp>
      <p:pic>
        <p:nvPicPr>
          <p:cNvPr id="4" name="Kép 3">
            <a:extLst>
              <a:ext uri="{FF2B5EF4-FFF2-40B4-BE49-F238E27FC236}">
                <a16:creationId xmlns:a16="http://schemas.microsoft.com/office/drawing/2014/main" id="{0D231A98-0E69-D47C-CBA4-9CBBC8B5F7A2}"/>
              </a:ext>
            </a:extLst>
          </p:cNvPr>
          <p:cNvPicPr>
            <a:picLocks noChangeAspect="1"/>
          </p:cNvPicPr>
          <p:nvPr/>
        </p:nvPicPr>
        <p:blipFill>
          <a:blip r:embed="rId2"/>
          <a:stretch>
            <a:fillRect/>
          </a:stretch>
        </p:blipFill>
        <p:spPr>
          <a:xfrm>
            <a:off x="2123728" y="4030084"/>
            <a:ext cx="5040560" cy="2837330"/>
          </a:xfrm>
          <a:prstGeom prst="rect">
            <a:avLst/>
          </a:prstGeom>
        </p:spPr>
      </p:pic>
    </p:spTree>
    <p:extLst>
      <p:ext uri="{BB962C8B-B14F-4D97-AF65-F5344CB8AC3E}">
        <p14:creationId xmlns:p14="http://schemas.microsoft.com/office/powerpoint/2010/main" val="2783336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descr="A képen kültéri, ég, éjszaka, csillagkép látható&#10;&#10;Automatikusan generált leírás">
            <a:extLst>
              <a:ext uri="{FF2B5EF4-FFF2-40B4-BE49-F238E27FC236}">
                <a16:creationId xmlns:a16="http://schemas.microsoft.com/office/drawing/2014/main" id="{EE79779E-222F-EA6D-FEBA-F180AE3B90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620688"/>
            <a:ext cx="7166718" cy="5814507"/>
          </a:xfrm>
        </p:spPr>
      </p:pic>
      <p:sp>
        <p:nvSpPr>
          <p:cNvPr id="7" name="Szövegdoboz 6">
            <a:extLst>
              <a:ext uri="{FF2B5EF4-FFF2-40B4-BE49-F238E27FC236}">
                <a16:creationId xmlns:a16="http://schemas.microsoft.com/office/drawing/2014/main" id="{D99CAE69-1789-B5F3-2956-50B443E3A656}"/>
              </a:ext>
            </a:extLst>
          </p:cNvPr>
          <p:cNvSpPr txBox="1"/>
          <p:nvPr/>
        </p:nvSpPr>
        <p:spPr>
          <a:xfrm>
            <a:off x="1475656" y="2204864"/>
            <a:ext cx="5400600" cy="2015936"/>
          </a:xfrm>
          <a:prstGeom prst="rect">
            <a:avLst/>
          </a:prstGeom>
          <a:noFill/>
        </p:spPr>
        <p:txBody>
          <a:bodyPr wrap="square">
            <a:spAutoFit/>
          </a:bodyPr>
          <a:lstStyle/>
          <a:p>
            <a:r>
              <a:rPr lang="hu-HU" sz="2500" dirty="0"/>
              <a:t>„Az asszonytól született ember élete rövid, tele nyugtalansággal. Kihajt, mint a virág, majd elfonnyad, árnyékként tűnik el, nem marad meg.”</a:t>
            </a:r>
          </a:p>
          <a:p>
            <a:r>
              <a:rPr lang="hu-HU" sz="2500" dirty="0"/>
              <a:t>(Jób 14,1)</a:t>
            </a:r>
          </a:p>
        </p:txBody>
      </p:sp>
    </p:spTree>
    <p:extLst>
      <p:ext uri="{BB962C8B-B14F-4D97-AF65-F5344CB8AC3E}">
        <p14:creationId xmlns:p14="http://schemas.microsoft.com/office/powerpoint/2010/main" val="2903333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99B865A-BA9C-43DD-B5EE-174F9F000FE9}"/>
              </a:ext>
            </a:extLst>
          </p:cNvPr>
          <p:cNvSpPr>
            <a:spLocks noGrp="1"/>
          </p:cNvSpPr>
          <p:nvPr>
            <p:ph type="title"/>
          </p:nvPr>
        </p:nvSpPr>
        <p:spPr/>
        <p:txBody>
          <a:bodyPr/>
          <a:lstStyle/>
          <a:p>
            <a:endParaRPr lang="hu-HU"/>
          </a:p>
        </p:txBody>
      </p:sp>
      <p:pic>
        <p:nvPicPr>
          <p:cNvPr id="3" name="Tartalom helye 2">
            <a:extLst>
              <a:ext uri="{FF2B5EF4-FFF2-40B4-BE49-F238E27FC236}">
                <a16:creationId xmlns:a16="http://schemas.microsoft.com/office/drawing/2014/main" id="{264B51A1-6C81-F08F-4A30-130709B471C8}"/>
              </a:ext>
            </a:extLst>
          </p:cNvPr>
          <p:cNvPicPr>
            <a:picLocks noGrp="1" noChangeAspect="1"/>
          </p:cNvPicPr>
          <p:nvPr>
            <p:ph idx="1"/>
          </p:nvPr>
        </p:nvPicPr>
        <p:blipFill>
          <a:blip r:embed="rId2"/>
          <a:stretch>
            <a:fillRect/>
          </a:stretch>
        </p:blipFill>
        <p:spPr>
          <a:xfrm>
            <a:off x="888486" y="980728"/>
            <a:ext cx="7367028" cy="5073427"/>
          </a:xfrm>
          <a:prstGeom prst="rect">
            <a:avLst/>
          </a:prstGeom>
        </p:spPr>
      </p:pic>
    </p:spTree>
    <p:extLst>
      <p:ext uri="{BB962C8B-B14F-4D97-AF65-F5344CB8AC3E}">
        <p14:creationId xmlns:p14="http://schemas.microsoft.com/office/powerpoint/2010/main" val="4185884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5A4762C-9C21-D86A-F66D-E4C376EF50DC}"/>
              </a:ext>
            </a:extLst>
          </p:cNvPr>
          <p:cNvSpPr>
            <a:spLocks noGrp="1"/>
          </p:cNvSpPr>
          <p:nvPr>
            <p:ph type="title"/>
          </p:nvPr>
        </p:nvSpPr>
        <p:spPr/>
        <p:txBody>
          <a:bodyPr/>
          <a:lstStyle/>
          <a:p>
            <a:endParaRPr lang="hu-HU"/>
          </a:p>
        </p:txBody>
      </p:sp>
      <p:pic>
        <p:nvPicPr>
          <p:cNvPr id="4" name="Tartalom helye 3">
            <a:extLst>
              <a:ext uri="{FF2B5EF4-FFF2-40B4-BE49-F238E27FC236}">
                <a16:creationId xmlns:a16="http://schemas.microsoft.com/office/drawing/2014/main" id="{13DD7861-B622-651F-9737-1DBF9976C9A7}"/>
              </a:ext>
            </a:extLst>
          </p:cNvPr>
          <p:cNvPicPr>
            <a:picLocks noGrp="1" noChangeAspect="1"/>
          </p:cNvPicPr>
          <p:nvPr>
            <p:ph idx="1"/>
          </p:nvPr>
        </p:nvPicPr>
        <p:blipFill>
          <a:blip r:embed="rId2"/>
          <a:stretch>
            <a:fillRect/>
          </a:stretch>
        </p:blipFill>
        <p:spPr>
          <a:xfrm>
            <a:off x="0" y="0"/>
            <a:ext cx="4767485" cy="3810330"/>
          </a:xfrm>
          <a:prstGeom prst="rect">
            <a:avLst/>
          </a:prstGeom>
        </p:spPr>
      </p:pic>
      <p:sp>
        <p:nvSpPr>
          <p:cNvPr id="3" name="Szövegdoboz 2">
            <a:extLst>
              <a:ext uri="{FF2B5EF4-FFF2-40B4-BE49-F238E27FC236}">
                <a16:creationId xmlns:a16="http://schemas.microsoft.com/office/drawing/2014/main" id="{55603058-4288-6996-3A92-3FC0AE99D4D5}"/>
              </a:ext>
            </a:extLst>
          </p:cNvPr>
          <p:cNvSpPr txBox="1"/>
          <p:nvPr/>
        </p:nvSpPr>
        <p:spPr>
          <a:xfrm>
            <a:off x="5142966" y="1124744"/>
            <a:ext cx="3168352" cy="5093702"/>
          </a:xfrm>
          <a:prstGeom prst="rect">
            <a:avLst/>
          </a:prstGeom>
          <a:noFill/>
        </p:spPr>
        <p:txBody>
          <a:bodyPr wrap="square" rtlCol="0">
            <a:spAutoFit/>
          </a:bodyPr>
          <a:lstStyle/>
          <a:p>
            <a:r>
              <a:rPr lang="hu-HU" sz="2500" dirty="0"/>
              <a:t>A bibliai gondolkodásban szoros kapcsolat van a </a:t>
            </a:r>
            <a:r>
              <a:rPr lang="hu-HU" sz="2500" dirty="0">
                <a:solidFill>
                  <a:srgbClr val="FFFF00"/>
                </a:solidFill>
              </a:rPr>
              <a:t>föld</a:t>
            </a:r>
            <a:r>
              <a:rPr lang="hu-HU" sz="2500" dirty="0"/>
              <a:t>, az ember földi létének tapasztalata és az </a:t>
            </a:r>
            <a:r>
              <a:rPr lang="hu-HU" sz="2500" dirty="0">
                <a:solidFill>
                  <a:srgbClr val="FFFF00"/>
                </a:solidFill>
              </a:rPr>
              <a:t>alázat</a:t>
            </a:r>
            <a:r>
              <a:rPr lang="hu-HU" sz="2500" dirty="0"/>
              <a:t> / Isten előtti leborulás mozdulata között.</a:t>
            </a:r>
          </a:p>
          <a:p>
            <a:endParaRPr lang="hu-HU" sz="2500" dirty="0"/>
          </a:p>
          <a:p>
            <a:r>
              <a:rPr lang="hu-HU" sz="2500" dirty="0"/>
              <a:t>HUMUS </a:t>
            </a:r>
          </a:p>
          <a:p>
            <a:r>
              <a:rPr lang="hu-HU" sz="2500" dirty="0"/>
              <a:t>HOMO / HUMAN </a:t>
            </a:r>
          </a:p>
          <a:p>
            <a:r>
              <a:rPr lang="hu-HU" sz="2500" dirty="0"/>
              <a:t>HUMILITAS</a:t>
            </a:r>
          </a:p>
          <a:p>
            <a:endParaRPr lang="hu-HU" sz="2500" dirty="0"/>
          </a:p>
        </p:txBody>
      </p:sp>
    </p:spTree>
    <p:extLst>
      <p:ext uri="{BB962C8B-B14F-4D97-AF65-F5344CB8AC3E}">
        <p14:creationId xmlns:p14="http://schemas.microsoft.com/office/powerpoint/2010/main" val="3744536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DA6E052-C9EC-9513-168E-CAE07D774233}"/>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7C4CB82A-06DB-1FB5-B33A-D4B5D703ED4F}"/>
              </a:ext>
            </a:extLst>
          </p:cNvPr>
          <p:cNvSpPr>
            <a:spLocks noGrp="1"/>
          </p:cNvSpPr>
          <p:nvPr>
            <p:ph idx="1"/>
          </p:nvPr>
        </p:nvSpPr>
        <p:spPr>
          <a:xfrm>
            <a:off x="473643" y="2826231"/>
            <a:ext cx="8229600" cy="3672407"/>
          </a:xfrm>
        </p:spPr>
        <p:txBody>
          <a:bodyPr>
            <a:normAutofit fontScale="77500" lnSpcReduction="20000"/>
          </a:bodyPr>
          <a:lstStyle/>
          <a:p>
            <a:r>
              <a:rPr lang="hu-HU" dirty="0"/>
              <a:t>Az „</a:t>
            </a:r>
            <a:r>
              <a:rPr lang="hu-HU" dirty="0">
                <a:solidFill>
                  <a:srgbClr val="FFFF00"/>
                </a:solidFill>
              </a:rPr>
              <a:t>élőlény</a:t>
            </a:r>
            <a:r>
              <a:rPr lang="hu-HU" dirty="0"/>
              <a:t>”, „létező” („</a:t>
            </a:r>
            <a:r>
              <a:rPr lang="hu-HU" dirty="0" err="1"/>
              <a:t>nefes</a:t>
            </a:r>
            <a:r>
              <a:rPr lang="hu-HU" dirty="0"/>
              <a:t> </a:t>
            </a:r>
            <a:r>
              <a:rPr lang="hu-HU" dirty="0" err="1"/>
              <a:t>hajjah</a:t>
            </a:r>
            <a:r>
              <a:rPr lang="hu-HU" dirty="0"/>
              <a:t>”: élő lélek) szava az Ószövetségben a halandóságra utal. Az élő lélek élteti az embert, akit, ha élete véget ér, porba hanyatlónak, sírba    (a </a:t>
            </a:r>
            <a:r>
              <a:rPr lang="hu-HU" dirty="0" err="1"/>
              <a:t>Seolba</a:t>
            </a:r>
            <a:r>
              <a:rPr lang="hu-HU" dirty="0"/>
              <a:t>) szállónak neveznek.</a:t>
            </a:r>
          </a:p>
          <a:p>
            <a:r>
              <a:rPr lang="hu-HU" dirty="0"/>
              <a:t>Az a szűk időkeret, amely a halandóknak jut a földön, arra indítja az embert, hogy a törékeny életében adódó lehetőségeket, ajándékokat jól becsülje meg. </a:t>
            </a:r>
          </a:p>
          <a:p>
            <a:r>
              <a:rPr lang="hu-HU" dirty="0"/>
              <a:t>A bibliai időkben az ideális életkor </a:t>
            </a:r>
            <a:r>
              <a:rPr lang="hu-HU" dirty="0">
                <a:solidFill>
                  <a:srgbClr val="FFFF00"/>
                </a:solidFill>
              </a:rPr>
              <a:t>70 vagy 80 év</a:t>
            </a:r>
            <a:r>
              <a:rPr lang="hu-HU" dirty="0"/>
              <a:t>, ám az </a:t>
            </a:r>
            <a:r>
              <a:rPr lang="hu-HU" dirty="0">
                <a:solidFill>
                  <a:srgbClr val="FFFF00"/>
                </a:solidFill>
              </a:rPr>
              <a:t>átlagéletkor</a:t>
            </a:r>
            <a:r>
              <a:rPr lang="hu-HU" dirty="0"/>
              <a:t> ennél jóval alacsonyabb: </a:t>
            </a:r>
            <a:r>
              <a:rPr lang="hu-HU" dirty="0">
                <a:solidFill>
                  <a:srgbClr val="FFFF00"/>
                </a:solidFill>
              </a:rPr>
              <a:t>40-45 év</a:t>
            </a:r>
            <a:r>
              <a:rPr lang="hu-HU" dirty="0"/>
              <a:t>. Éppen emiatt az </a:t>
            </a:r>
            <a:r>
              <a:rPr lang="hu-HU" dirty="0">
                <a:solidFill>
                  <a:srgbClr val="FFFF00"/>
                </a:solidFill>
              </a:rPr>
              <a:t>élet végességének tudatosítása </a:t>
            </a:r>
            <a:r>
              <a:rPr lang="hu-HU" dirty="0"/>
              <a:t>kiemelten fontos tanítás a Bibliában.</a:t>
            </a:r>
          </a:p>
        </p:txBody>
      </p:sp>
      <p:pic>
        <p:nvPicPr>
          <p:cNvPr id="5" name="Kép 4" descr="A képen kültéri, fű, ruházat, növény látható&#10;&#10;Automatikusan generált leírás">
            <a:extLst>
              <a:ext uri="{FF2B5EF4-FFF2-40B4-BE49-F238E27FC236}">
                <a16:creationId xmlns:a16="http://schemas.microsoft.com/office/drawing/2014/main" id="{3CCE43FB-DF09-4D6A-D071-7680224906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0938" y="33649"/>
            <a:ext cx="3402124" cy="2551593"/>
          </a:xfrm>
          <a:prstGeom prst="rect">
            <a:avLst/>
          </a:prstGeom>
        </p:spPr>
      </p:pic>
    </p:spTree>
    <p:extLst>
      <p:ext uri="{BB962C8B-B14F-4D97-AF65-F5344CB8AC3E}">
        <p14:creationId xmlns:p14="http://schemas.microsoft.com/office/powerpoint/2010/main" val="1286209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AC97B61-B7E2-6F06-D27E-C719BF0E8088}"/>
              </a:ext>
            </a:extLst>
          </p:cNvPr>
          <p:cNvSpPr>
            <a:spLocks noGrp="1"/>
          </p:cNvSpPr>
          <p:nvPr>
            <p:ph type="title"/>
          </p:nvPr>
        </p:nvSpPr>
        <p:spPr/>
        <p:txBody>
          <a:bodyPr>
            <a:normAutofit/>
          </a:bodyPr>
          <a:lstStyle/>
          <a:p>
            <a:pPr algn="l"/>
            <a:r>
              <a:rPr lang="hu-HU" sz="3000" dirty="0"/>
              <a:t>Az élet szerves része</a:t>
            </a:r>
          </a:p>
        </p:txBody>
      </p:sp>
      <p:sp>
        <p:nvSpPr>
          <p:cNvPr id="3" name="Tartalom helye 2">
            <a:extLst>
              <a:ext uri="{FF2B5EF4-FFF2-40B4-BE49-F238E27FC236}">
                <a16:creationId xmlns:a16="http://schemas.microsoft.com/office/drawing/2014/main" id="{697237E7-78F7-F0F8-BCC0-428D2434F90A}"/>
              </a:ext>
            </a:extLst>
          </p:cNvPr>
          <p:cNvSpPr>
            <a:spLocks noGrp="1"/>
          </p:cNvSpPr>
          <p:nvPr>
            <p:ph idx="1"/>
          </p:nvPr>
        </p:nvSpPr>
        <p:spPr>
          <a:xfrm>
            <a:off x="457200" y="1219593"/>
            <a:ext cx="8229600" cy="5328592"/>
          </a:xfrm>
        </p:spPr>
        <p:txBody>
          <a:bodyPr>
            <a:normAutofit/>
          </a:bodyPr>
          <a:lstStyle/>
          <a:p>
            <a:r>
              <a:rPr lang="hu-HU" sz="2500" dirty="0">
                <a:effectLst/>
                <a:ea typeface="Times New Roman" panose="02020603050405020304" pitchFamily="18" charset="0"/>
                <a:cs typeface="Garamond" panose="02020404030301010803" pitchFamily="18" charset="0"/>
              </a:rPr>
              <a:t>A bibliai időkben az emberek természetesebb módon </a:t>
            </a:r>
            <a:r>
              <a:rPr lang="hu-HU" sz="2500" dirty="0">
                <a:solidFill>
                  <a:srgbClr val="FFFF00"/>
                </a:solidFill>
                <a:effectLst/>
                <a:ea typeface="Times New Roman" panose="02020603050405020304" pitchFamily="18" charset="0"/>
                <a:cs typeface="Garamond" panose="02020404030301010803" pitchFamily="18" charset="0"/>
              </a:rPr>
              <a:t>éltek együtt a halál és elmúlás valóságával</a:t>
            </a:r>
            <a:r>
              <a:rPr lang="hu-HU" sz="2500" dirty="0">
                <a:effectLst/>
                <a:ea typeface="Times New Roman" panose="02020603050405020304" pitchFamily="18" charset="0"/>
                <a:cs typeface="Garamond" panose="02020404030301010803" pitchFamily="18" charset="0"/>
              </a:rPr>
              <a:t>: tudatosan számoltak vele, nem száműzték azt a mindennapjaikból, és nem különítették el környezetükből a haldoklókat. </a:t>
            </a:r>
          </a:p>
          <a:p>
            <a:r>
              <a:rPr lang="hu-HU" sz="2500" dirty="0">
                <a:effectLst/>
                <a:ea typeface="Times New Roman" panose="02020603050405020304" pitchFamily="18" charset="0"/>
                <a:cs typeface="Garamond" panose="02020404030301010803" pitchFamily="18" charset="0"/>
              </a:rPr>
              <a:t>Ugyanakkor nem is bagatellizálták a halál fenyegetését, végérvényességét. </a:t>
            </a:r>
            <a:r>
              <a:rPr lang="hu-HU" sz="2500" dirty="0">
                <a:solidFill>
                  <a:srgbClr val="FFFF00"/>
                </a:solidFill>
                <a:effectLst/>
                <a:ea typeface="Times New Roman" panose="02020603050405020304" pitchFamily="18" charset="0"/>
                <a:cs typeface="Garamond" panose="02020404030301010803" pitchFamily="18" charset="0"/>
              </a:rPr>
              <a:t>Nem kísérelték meg „elspiritualizálni” </a:t>
            </a:r>
            <a:r>
              <a:rPr lang="hu-HU" sz="2500" dirty="0">
                <a:effectLst/>
                <a:ea typeface="Times New Roman" panose="02020603050405020304" pitchFamily="18" charset="0"/>
                <a:cs typeface="Garamond" panose="02020404030301010803" pitchFamily="18" charset="0"/>
              </a:rPr>
              <a:t>azt, hiszen nem is ismerték a test-lélek-szellem </a:t>
            </a:r>
            <a:r>
              <a:rPr lang="hu-HU" sz="2500" dirty="0" err="1">
                <a:effectLst/>
                <a:ea typeface="Times New Roman" panose="02020603050405020304" pitchFamily="18" charset="0"/>
                <a:cs typeface="Garamond" panose="02020404030301010803" pitchFamily="18" charset="0"/>
              </a:rPr>
              <a:t>személyiségrétegeinek</a:t>
            </a:r>
            <a:r>
              <a:rPr lang="hu-HU" sz="2500" dirty="0">
                <a:effectLst/>
                <a:ea typeface="Times New Roman" panose="02020603050405020304" pitchFamily="18" charset="0"/>
                <a:cs typeface="Garamond" panose="02020404030301010803" pitchFamily="18" charset="0"/>
              </a:rPr>
              <a:t> a görög gondolkodásmódban gyökerező, absztrakt megközelítését. </a:t>
            </a:r>
          </a:p>
          <a:p>
            <a:r>
              <a:rPr lang="hu-HU" sz="2500" dirty="0">
                <a:effectLst/>
                <a:ea typeface="Times New Roman" panose="02020603050405020304" pitchFamily="18" charset="0"/>
                <a:cs typeface="Garamond" panose="02020404030301010803" pitchFamily="18" charset="0"/>
              </a:rPr>
              <a:t>Éppen ezért egészen a késői évszázadokig (hellenizmus kora) nem hittek abban sem, hogy a lélek / szellem örökkévaló szubsztancia az emberben, amely a halál beállta után is tovább létezik.</a:t>
            </a:r>
            <a:endParaRPr lang="hu-HU" sz="2500" dirty="0">
              <a:effectLst/>
              <a:ea typeface="Times New Roman" panose="02020603050405020304" pitchFamily="18" charset="0"/>
            </a:endParaRPr>
          </a:p>
          <a:p>
            <a:endParaRPr lang="hu-HU" dirty="0"/>
          </a:p>
        </p:txBody>
      </p:sp>
    </p:spTree>
    <p:extLst>
      <p:ext uri="{BB962C8B-B14F-4D97-AF65-F5344CB8AC3E}">
        <p14:creationId xmlns:p14="http://schemas.microsoft.com/office/powerpoint/2010/main" val="1358307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60E8F3C-E0B8-3236-E6C5-705C33F103CA}"/>
              </a:ext>
            </a:extLst>
          </p:cNvPr>
          <p:cNvSpPr>
            <a:spLocks noGrp="1"/>
          </p:cNvSpPr>
          <p:nvPr>
            <p:ph type="title"/>
          </p:nvPr>
        </p:nvSpPr>
        <p:spPr/>
        <p:txBody>
          <a:bodyPr/>
          <a:lstStyle/>
          <a:p>
            <a:endParaRPr lang="hu-HU"/>
          </a:p>
        </p:txBody>
      </p:sp>
      <p:sp>
        <p:nvSpPr>
          <p:cNvPr id="4" name="Tartalom helye 3">
            <a:extLst>
              <a:ext uri="{FF2B5EF4-FFF2-40B4-BE49-F238E27FC236}">
                <a16:creationId xmlns:a16="http://schemas.microsoft.com/office/drawing/2014/main" id="{6BF4CD16-53C3-F054-3F36-CF1721A0EFF3}"/>
              </a:ext>
            </a:extLst>
          </p:cNvPr>
          <p:cNvSpPr>
            <a:spLocks noGrp="1"/>
          </p:cNvSpPr>
          <p:nvPr>
            <p:ph idx="1"/>
          </p:nvPr>
        </p:nvSpPr>
        <p:spPr>
          <a:xfrm>
            <a:off x="457200" y="620688"/>
            <a:ext cx="4186808" cy="5400600"/>
          </a:xfrm>
        </p:spPr>
        <p:txBody>
          <a:bodyPr>
            <a:noAutofit/>
          </a:bodyPr>
          <a:lstStyle/>
          <a:p>
            <a:r>
              <a:rPr lang="hu-HU" sz="2400" dirty="0">
                <a:effectLst/>
                <a:ea typeface="Times New Roman" panose="02020603050405020304" pitchFamily="18" charset="0"/>
                <a:cs typeface="Garamond" panose="02020404030301010803" pitchFamily="18" charset="0"/>
              </a:rPr>
              <a:t>Az Ószövetség sehol sem kozmetikázza az elmúlás és a halál jelenségeit. Mindezt a maga egyszerre természetes és iszonyatos voltában ábrázolja. </a:t>
            </a:r>
          </a:p>
          <a:p>
            <a:r>
              <a:rPr lang="hu-HU" sz="2400" dirty="0">
                <a:effectLst/>
                <a:ea typeface="Times New Roman" panose="02020603050405020304" pitchFamily="18" charset="0"/>
                <a:cs typeface="Garamond" panose="02020404030301010803" pitchFamily="18" charset="0"/>
              </a:rPr>
              <a:t>A bibliai gondolkodás lényegében „</a:t>
            </a:r>
            <a:r>
              <a:rPr lang="hu-HU" sz="2400" dirty="0" err="1">
                <a:solidFill>
                  <a:srgbClr val="FFFF00"/>
                </a:solidFill>
                <a:effectLst/>
                <a:ea typeface="Times New Roman" panose="02020603050405020304" pitchFamily="18" charset="0"/>
                <a:cs typeface="Garamond" panose="02020404030301010803" pitchFamily="18" charset="0"/>
              </a:rPr>
              <a:t>demitizál</a:t>
            </a:r>
            <a:r>
              <a:rPr lang="hu-HU" sz="2400" dirty="0" err="1">
                <a:effectLst/>
                <a:ea typeface="Times New Roman" panose="02020603050405020304" pitchFamily="18" charset="0"/>
                <a:cs typeface="Garamond" panose="02020404030301010803" pitchFamily="18" charset="0"/>
              </a:rPr>
              <a:t>ja</a:t>
            </a:r>
            <a:r>
              <a:rPr lang="hu-HU" sz="2400" dirty="0">
                <a:effectLst/>
                <a:ea typeface="Times New Roman" panose="02020603050405020304" pitchFamily="18" charset="0"/>
                <a:cs typeface="Garamond" panose="02020404030301010803" pitchFamily="18" charset="0"/>
              </a:rPr>
              <a:t>” (megfosztja ráruházott mitologikus tulajdonságaitól) a halált. Nem sugallja azt, hogy a halál valamiféle különös szentség vagy legalábbis szent esemény lenne. </a:t>
            </a:r>
          </a:p>
        </p:txBody>
      </p:sp>
      <p:pic>
        <p:nvPicPr>
          <p:cNvPr id="5" name="Kép 4" descr="A képen minta, művészet látható&#10;&#10;Automatikusan generált leírás alacsony megbízhatósággal">
            <a:extLst>
              <a:ext uri="{FF2B5EF4-FFF2-40B4-BE49-F238E27FC236}">
                <a16:creationId xmlns:a16="http://schemas.microsoft.com/office/drawing/2014/main" id="{50473A9A-A88C-EF4E-9C4D-930661012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713" y="554434"/>
            <a:ext cx="3739433" cy="2455019"/>
          </a:xfrm>
          <a:prstGeom prst="rect">
            <a:avLst/>
          </a:prstGeom>
        </p:spPr>
      </p:pic>
      <p:pic>
        <p:nvPicPr>
          <p:cNvPr id="7" name="Kép 6" descr="A képen köd, sziluett, víz, személy látható&#10;&#10;Automatikusan generált leírás">
            <a:extLst>
              <a:ext uri="{FF2B5EF4-FFF2-40B4-BE49-F238E27FC236}">
                <a16:creationId xmlns:a16="http://schemas.microsoft.com/office/drawing/2014/main" id="{24DA059B-B0EA-D459-627E-0F3A49084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6713" y="3115888"/>
            <a:ext cx="3739433" cy="3742112"/>
          </a:xfrm>
          <a:prstGeom prst="rect">
            <a:avLst/>
          </a:prstGeom>
        </p:spPr>
      </p:pic>
    </p:spTree>
    <p:extLst>
      <p:ext uri="{BB962C8B-B14F-4D97-AF65-F5344CB8AC3E}">
        <p14:creationId xmlns:p14="http://schemas.microsoft.com/office/powerpoint/2010/main" val="1721774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7698EFF-2C6E-41D6-BE41-1E97401E2BB7}"/>
              </a:ext>
            </a:extLst>
          </p:cNvPr>
          <p:cNvSpPr>
            <a:spLocks noGrp="1"/>
          </p:cNvSpPr>
          <p:nvPr>
            <p:ph type="title"/>
          </p:nvPr>
        </p:nvSpPr>
        <p:spPr>
          <a:xfrm>
            <a:off x="468421" y="404664"/>
            <a:ext cx="8229600" cy="1143000"/>
          </a:xfrm>
        </p:spPr>
        <p:txBody>
          <a:bodyPr>
            <a:normAutofit/>
          </a:bodyPr>
          <a:lstStyle/>
          <a:p>
            <a:pPr algn="l"/>
            <a:r>
              <a:rPr lang="hu-HU" sz="3000" dirty="0" err="1"/>
              <a:t>Seol</a:t>
            </a:r>
            <a:endParaRPr lang="hu-HU" sz="3000" dirty="0"/>
          </a:p>
        </p:txBody>
      </p:sp>
      <p:sp>
        <p:nvSpPr>
          <p:cNvPr id="3" name="Tartalom helye 2">
            <a:extLst>
              <a:ext uri="{FF2B5EF4-FFF2-40B4-BE49-F238E27FC236}">
                <a16:creationId xmlns:a16="http://schemas.microsoft.com/office/drawing/2014/main" id="{0F27BA14-2591-F0A5-DB38-ED65F8A5F3D9}"/>
              </a:ext>
            </a:extLst>
          </p:cNvPr>
          <p:cNvSpPr>
            <a:spLocks noGrp="1"/>
          </p:cNvSpPr>
          <p:nvPr>
            <p:ph idx="1"/>
          </p:nvPr>
        </p:nvSpPr>
        <p:spPr>
          <a:xfrm>
            <a:off x="457200" y="1340768"/>
            <a:ext cx="8229600" cy="4680520"/>
          </a:xfrm>
        </p:spPr>
        <p:txBody>
          <a:bodyPr>
            <a:normAutofit fontScale="77500" lnSpcReduction="20000"/>
          </a:bodyPr>
          <a:lstStyle/>
          <a:p>
            <a:r>
              <a:rPr lang="hu-HU" sz="3200" dirty="0"/>
              <a:t>A halál földje: a „</a:t>
            </a:r>
            <a:r>
              <a:rPr lang="hu-HU" sz="3200" dirty="0" err="1">
                <a:solidFill>
                  <a:srgbClr val="FFFF00"/>
                </a:solidFill>
              </a:rPr>
              <a:t>Seol</a:t>
            </a:r>
            <a:r>
              <a:rPr lang="hu-HU" sz="3200" dirty="0"/>
              <a:t>” </a:t>
            </a:r>
            <a:r>
              <a:rPr lang="hu-HU" dirty="0"/>
              <a:t>olyan föld alatti, poros, sötét hely, </a:t>
            </a:r>
            <a:r>
              <a:rPr lang="hu-HU" sz="3200" dirty="0"/>
              <a:t>ahol az ember már nem tud kapcsolatot teremteni az élőkkel – így JHVH-</a:t>
            </a:r>
            <a:r>
              <a:rPr lang="hu-HU" sz="3200" dirty="0" err="1"/>
              <a:t>val</a:t>
            </a:r>
            <a:r>
              <a:rPr lang="hu-HU" sz="3200" dirty="0"/>
              <a:t> sem.</a:t>
            </a:r>
          </a:p>
          <a:p>
            <a:pPr marL="0" indent="0">
              <a:buNone/>
            </a:pPr>
            <a:r>
              <a:rPr lang="hu-HU" sz="3200" dirty="0">
                <a:solidFill>
                  <a:srgbClr val="FFC000"/>
                </a:solidFill>
              </a:rPr>
              <a:t>     Zsolt 88, 11-13</a:t>
            </a:r>
            <a:endParaRPr lang="hu-HU" sz="3200" dirty="0"/>
          </a:p>
          <a:p>
            <a:pPr marL="0" indent="0">
              <a:buNone/>
            </a:pPr>
            <a:r>
              <a:rPr lang="hu-HU" sz="3200" dirty="0"/>
              <a:t>     „Teszel-e csodát a halottakkal? Fölkelnek-e az árnyak,</a:t>
            </a:r>
          </a:p>
          <a:p>
            <a:pPr marL="0" indent="0">
              <a:buNone/>
            </a:pPr>
            <a:r>
              <a:rPr lang="hu-HU" dirty="0"/>
              <a:t>   </a:t>
            </a:r>
            <a:r>
              <a:rPr lang="hu-HU" sz="3200" dirty="0"/>
              <a:t>   hogy magasztaljanak téged? Beszélnek-e a sírban</a:t>
            </a:r>
          </a:p>
          <a:p>
            <a:pPr marL="0" indent="0">
              <a:buNone/>
            </a:pPr>
            <a:r>
              <a:rPr lang="hu-HU" sz="3200" dirty="0"/>
              <a:t>      szeretetedről, hűségedről az enyészet helyén?</a:t>
            </a:r>
          </a:p>
          <a:p>
            <a:pPr marL="0" indent="0">
              <a:buNone/>
            </a:pPr>
            <a:r>
              <a:rPr lang="hu-HU" dirty="0"/>
              <a:t>      </a:t>
            </a:r>
            <a:r>
              <a:rPr lang="hu-HU" sz="3200" dirty="0"/>
              <a:t>Ismeretesek-e csodáid a sötétségben, igazságod a</a:t>
            </a:r>
          </a:p>
          <a:p>
            <a:pPr marL="0" indent="0">
              <a:buNone/>
            </a:pPr>
            <a:r>
              <a:rPr lang="hu-HU" dirty="0"/>
              <a:t>      </a:t>
            </a:r>
            <a:r>
              <a:rPr lang="hu-HU" sz="3200" dirty="0"/>
              <a:t>feledés földjén?”</a:t>
            </a:r>
          </a:p>
          <a:p>
            <a:r>
              <a:rPr lang="hu-HU" sz="3200" dirty="0"/>
              <a:t> A </a:t>
            </a:r>
            <a:r>
              <a:rPr lang="hu-HU" sz="3200" dirty="0" err="1"/>
              <a:t>Seolt</a:t>
            </a:r>
            <a:r>
              <a:rPr lang="hu-HU" sz="3200" dirty="0"/>
              <a:t> a bibliai emberek egy árnynyékszerű „kvázi-létezés”-ként tudták elgondolni. Ez egy „nem-világ”, „nem-teremtés” ahol inaktív állapotban, árnyékként „lebeg” az egykor volt ember.</a:t>
            </a:r>
          </a:p>
          <a:p>
            <a:endParaRPr lang="hu-HU" dirty="0"/>
          </a:p>
        </p:txBody>
      </p:sp>
    </p:spTree>
    <p:extLst>
      <p:ext uri="{BB962C8B-B14F-4D97-AF65-F5344CB8AC3E}">
        <p14:creationId xmlns:p14="http://schemas.microsoft.com/office/powerpoint/2010/main" val="3369875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258AD77-571B-52E0-10FF-58F46FEEAC08}"/>
              </a:ext>
            </a:extLst>
          </p:cNvPr>
          <p:cNvSpPr>
            <a:spLocks noGrp="1"/>
          </p:cNvSpPr>
          <p:nvPr>
            <p:ph type="title"/>
          </p:nvPr>
        </p:nvSpPr>
        <p:spPr>
          <a:xfrm flipH="1">
            <a:off x="281753" y="301216"/>
            <a:ext cx="8580493" cy="782960"/>
          </a:xfrm>
        </p:spPr>
        <p:txBody>
          <a:bodyPr>
            <a:normAutofit/>
          </a:bodyPr>
          <a:lstStyle/>
          <a:p>
            <a:endParaRPr lang="hu-HU" dirty="0"/>
          </a:p>
        </p:txBody>
      </p:sp>
      <p:sp>
        <p:nvSpPr>
          <p:cNvPr id="3" name="Szövegdoboz 2">
            <a:extLst>
              <a:ext uri="{FF2B5EF4-FFF2-40B4-BE49-F238E27FC236}">
                <a16:creationId xmlns:a16="http://schemas.microsoft.com/office/drawing/2014/main" id="{9BEEBFD8-8CFE-BCCC-9A40-AD5536C5576A}"/>
              </a:ext>
            </a:extLst>
          </p:cNvPr>
          <p:cNvSpPr txBox="1"/>
          <p:nvPr/>
        </p:nvSpPr>
        <p:spPr>
          <a:xfrm>
            <a:off x="1357929" y="2132856"/>
            <a:ext cx="45719" cy="369332"/>
          </a:xfrm>
          <a:prstGeom prst="rect">
            <a:avLst/>
          </a:prstGeom>
          <a:noFill/>
        </p:spPr>
        <p:txBody>
          <a:bodyPr wrap="square" rtlCol="0">
            <a:spAutoFit/>
          </a:bodyPr>
          <a:lstStyle/>
          <a:p>
            <a:endParaRPr lang="hu-HU" dirty="0"/>
          </a:p>
        </p:txBody>
      </p:sp>
      <p:sp>
        <p:nvSpPr>
          <p:cNvPr id="6" name="Tartalom helye 5">
            <a:extLst>
              <a:ext uri="{FF2B5EF4-FFF2-40B4-BE49-F238E27FC236}">
                <a16:creationId xmlns:a16="http://schemas.microsoft.com/office/drawing/2014/main" id="{8A0B07DA-83D1-A967-3CC2-E0869F91AF2E}"/>
              </a:ext>
            </a:extLst>
          </p:cNvPr>
          <p:cNvSpPr>
            <a:spLocks noGrp="1"/>
          </p:cNvSpPr>
          <p:nvPr>
            <p:ph idx="1"/>
          </p:nvPr>
        </p:nvSpPr>
        <p:spPr>
          <a:xfrm>
            <a:off x="442452" y="692696"/>
            <a:ext cx="8003232" cy="5746650"/>
          </a:xfrm>
        </p:spPr>
        <p:txBody>
          <a:bodyPr>
            <a:normAutofit fontScale="62500" lnSpcReduction="20000"/>
          </a:bodyPr>
          <a:lstStyle/>
          <a:p>
            <a:pPr marL="0" indent="0">
              <a:buNone/>
            </a:pPr>
            <a:r>
              <a:rPr lang="hu-HU" sz="4300" dirty="0">
                <a:solidFill>
                  <a:srgbClr val="FFFF00"/>
                </a:solidFill>
              </a:rPr>
              <a:t>Prédikátor 12,1-7: Az öregedés költői megfogalmazása</a:t>
            </a:r>
          </a:p>
          <a:p>
            <a:pPr marL="0" indent="0">
              <a:buNone/>
            </a:pPr>
            <a:endParaRPr lang="hu-HU" sz="3800" dirty="0"/>
          </a:p>
          <a:p>
            <a:pPr marL="0" indent="0">
              <a:buNone/>
            </a:pPr>
            <a:r>
              <a:rPr lang="hu-HU" sz="3800" dirty="0"/>
              <a:t>„Gondolj Teremtődre ifjúságod idején, míg el nem jönnek a rossz napok, és el nem érkeznek azok az évek, melyekről ezt mondod: nem szeretem őket! míg el nem sötétedik a nap világa meg a hold és a csillagok, és újra felhők nem érkeznek az eső után. Akkor reszketni fognak a ház őrei, támolyognak az erős férfiak; megállnak az őrlő lányok, mert kevesen vannak, és elhomályosulnak az ablakon kinézők. Bezárulnak az utcára nyíló ajtók, elcsendesül a malom zúgása. Fölkelnek a madárszóra is, és elhalkul minden énekszó. Még egy kis emelkedőtől is félnek, és ijedeznek az úton. A mandulafa kivirágzik, a sáska nehezen vonszolja magát, és mit sem ér a fűszer, mert elmegy az ember örök otthonába, és az utcán körös-körül siratók járnak. Végül elszakad az ezüstkötél, összetörik az aranypohár, a korsó eltörik a forrásnál, és a kerék belezuhan a kútba. A por visszatér a földbe, olyan lesz, mint volt, a lélek pedig visszatér Istenhez, aki adta.”</a:t>
            </a:r>
          </a:p>
        </p:txBody>
      </p:sp>
    </p:spTree>
    <p:extLst>
      <p:ext uri="{BB962C8B-B14F-4D97-AF65-F5344CB8AC3E}">
        <p14:creationId xmlns:p14="http://schemas.microsoft.com/office/powerpoint/2010/main" val="2047033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E86A137-F2D3-71B0-EF57-4AE257F33A7E}"/>
              </a:ext>
            </a:extLst>
          </p:cNvPr>
          <p:cNvSpPr>
            <a:spLocks noGrp="1"/>
          </p:cNvSpPr>
          <p:nvPr>
            <p:ph type="title"/>
          </p:nvPr>
        </p:nvSpPr>
        <p:spPr>
          <a:xfrm>
            <a:off x="457200" y="409228"/>
            <a:ext cx="8229600" cy="1143000"/>
          </a:xfrm>
        </p:spPr>
        <p:txBody>
          <a:bodyPr/>
          <a:lstStyle/>
          <a:p>
            <a:pPr algn="l"/>
            <a:r>
              <a:rPr lang="hu-HU" sz="3000" dirty="0"/>
              <a:t>Testamentumok</a:t>
            </a:r>
            <a:br>
              <a:rPr lang="hu-HU" sz="3000" dirty="0"/>
            </a:br>
            <a:endParaRPr lang="hu-HU" sz="3000" dirty="0"/>
          </a:p>
        </p:txBody>
      </p:sp>
      <p:sp>
        <p:nvSpPr>
          <p:cNvPr id="3" name="Tartalom helye 2">
            <a:extLst>
              <a:ext uri="{FF2B5EF4-FFF2-40B4-BE49-F238E27FC236}">
                <a16:creationId xmlns:a16="http://schemas.microsoft.com/office/drawing/2014/main" id="{5488EEE1-CE4B-3141-346A-42E5EB8AC476}"/>
              </a:ext>
            </a:extLst>
          </p:cNvPr>
          <p:cNvSpPr>
            <a:spLocks noGrp="1"/>
          </p:cNvSpPr>
          <p:nvPr>
            <p:ph idx="1"/>
          </p:nvPr>
        </p:nvSpPr>
        <p:spPr>
          <a:xfrm>
            <a:off x="445860" y="1124744"/>
            <a:ext cx="8229600" cy="5145435"/>
          </a:xfrm>
        </p:spPr>
        <p:txBody>
          <a:bodyPr>
            <a:normAutofit fontScale="77500" lnSpcReduction="20000"/>
          </a:bodyPr>
          <a:lstStyle/>
          <a:p>
            <a:pPr algn="just"/>
            <a:r>
              <a:rPr lang="hu-HU" sz="3200" dirty="0">
                <a:effectLst/>
                <a:ea typeface="Times New Roman" panose="02020603050405020304" pitchFamily="18" charset="0"/>
                <a:cs typeface="Garamond" panose="02020404030301010803" pitchFamily="18" charset="0"/>
              </a:rPr>
              <a:t>Az Ószövetség fontosabbnak gondolja a </a:t>
            </a:r>
            <a:r>
              <a:rPr lang="hu-HU" sz="3200" dirty="0">
                <a:solidFill>
                  <a:srgbClr val="FFFF00"/>
                </a:solidFill>
                <a:effectLst/>
                <a:ea typeface="Times New Roman" panose="02020603050405020304" pitchFamily="18" charset="0"/>
                <a:cs typeface="Garamond" panose="02020404030301010803" pitchFamily="18" charset="0"/>
              </a:rPr>
              <a:t>halál révén állók </a:t>
            </a:r>
            <a:r>
              <a:rPr lang="hu-HU" sz="3200" dirty="0">
                <a:effectLst/>
                <a:ea typeface="Times New Roman" panose="02020603050405020304" pitchFamily="18" charset="0"/>
                <a:cs typeface="Garamond" panose="02020404030301010803" pitchFamily="18" charset="0"/>
              </a:rPr>
              <a:t>tapasztalatait, az utódoknak szóló </a:t>
            </a:r>
            <a:r>
              <a:rPr lang="hu-HU" sz="3200" dirty="0">
                <a:solidFill>
                  <a:srgbClr val="FFFF00"/>
                </a:solidFill>
                <a:effectLst/>
                <a:ea typeface="Times New Roman" panose="02020603050405020304" pitchFamily="18" charset="0"/>
                <a:cs typeface="Garamond" panose="02020404030301010803" pitchFamily="18" charset="0"/>
              </a:rPr>
              <a:t>üzeneteit</a:t>
            </a:r>
            <a:r>
              <a:rPr lang="hu-HU" sz="3200" dirty="0">
                <a:effectLst/>
                <a:ea typeface="Times New Roman" panose="02020603050405020304" pitchFamily="18" charset="0"/>
                <a:cs typeface="Garamond" panose="02020404030301010803" pitchFamily="18" charset="0"/>
              </a:rPr>
              <a:t>, mint a sírjukról való információkat. A narratívákban a bibliai szerzők olykor teret adnak az élettől búcsúzók </a:t>
            </a:r>
            <a:r>
              <a:rPr lang="hu-HU" sz="3200" dirty="0" err="1">
                <a:effectLst/>
                <a:ea typeface="Times New Roman" panose="02020603050405020304" pitchFamily="18" charset="0"/>
                <a:cs typeface="Garamond" panose="02020404030301010803" pitchFamily="18" charset="0"/>
              </a:rPr>
              <a:t>szavainak</a:t>
            </a:r>
            <a:r>
              <a:rPr lang="hu-HU" sz="3200" dirty="0">
                <a:effectLst/>
                <a:ea typeface="Times New Roman" panose="02020603050405020304" pitchFamily="18" charset="0"/>
                <a:cs typeface="Garamond" panose="02020404030301010803" pitchFamily="18" charset="0"/>
              </a:rPr>
              <a:t>.</a:t>
            </a:r>
            <a:endParaRPr lang="hu-HU" sz="3200" dirty="0">
              <a:effectLst/>
              <a:ea typeface="Times New Roman" panose="02020603050405020304" pitchFamily="18" charset="0"/>
            </a:endParaRPr>
          </a:p>
          <a:p>
            <a:pPr algn="just"/>
            <a:r>
              <a:rPr lang="hu-HU" sz="3200" dirty="0">
                <a:effectLst/>
                <a:ea typeface="Times New Roman" panose="02020603050405020304" pitchFamily="18" charset="0"/>
                <a:cs typeface="Garamond" panose="02020404030301010803" pitchFamily="18" charset="0"/>
              </a:rPr>
              <a:t>Az Ószövetség </a:t>
            </a:r>
            <a:r>
              <a:rPr lang="hu-HU" sz="3200" dirty="0">
                <a:solidFill>
                  <a:srgbClr val="FFFF00"/>
                </a:solidFill>
                <a:effectLst/>
                <a:ea typeface="Times New Roman" panose="02020603050405020304" pitchFamily="18" charset="0"/>
                <a:cs typeface="Garamond" panose="02020404030301010803" pitchFamily="18" charset="0"/>
              </a:rPr>
              <a:t>tekintélyes személyiség</a:t>
            </a:r>
            <a:r>
              <a:rPr lang="hu-HU" sz="3200" dirty="0">
                <a:effectLst/>
                <a:ea typeface="Times New Roman" panose="02020603050405020304" pitchFamily="18" charset="0"/>
                <a:cs typeface="Garamond" panose="02020404030301010803" pitchFamily="18" charset="0"/>
              </a:rPr>
              <a:t>ei (</a:t>
            </a:r>
            <a:r>
              <a:rPr lang="hu-HU" sz="3200" dirty="0" err="1">
                <a:effectLst/>
                <a:ea typeface="Times New Roman" panose="02020603050405020304" pitchFamily="18" charset="0"/>
                <a:cs typeface="Garamond" panose="02020404030301010803" pitchFamily="18" charset="0"/>
              </a:rPr>
              <a:t>Jákób</a:t>
            </a:r>
            <a:r>
              <a:rPr lang="hu-HU" sz="3200" dirty="0">
                <a:effectLst/>
                <a:ea typeface="Times New Roman" panose="02020603050405020304" pitchFamily="18" charset="0"/>
                <a:cs typeface="Garamond" panose="02020404030301010803" pitchFamily="18" charset="0"/>
              </a:rPr>
              <a:t>, József, Mózes, Józsué, Dávid) haláluk előtt intelmeket intéznek a rájuk </a:t>
            </a:r>
            <a:r>
              <a:rPr lang="hu-HU" sz="3200" dirty="0" err="1">
                <a:effectLst/>
                <a:ea typeface="Times New Roman" panose="02020603050405020304" pitchFamily="18" charset="0"/>
                <a:cs typeface="Garamond" panose="02020404030301010803" pitchFamily="18" charset="0"/>
              </a:rPr>
              <a:t>bízottakhoz</a:t>
            </a:r>
            <a:r>
              <a:rPr lang="hu-HU" sz="3200" dirty="0">
                <a:effectLst/>
                <a:ea typeface="Times New Roman" panose="02020603050405020304" pitchFamily="18" charset="0"/>
                <a:cs typeface="Garamond" panose="02020404030301010803" pitchFamily="18" charset="0"/>
              </a:rPr>
              <a:t>, családtagjaikhoz, utódaikhoz, közösségük tagjaihoz. </a:t>
            </a:r>
          </a:p>
          <a:p>
            <a:pPr algn="just"/>
            <a:r>
              <a:rPr lang="hu-HU" sz="3200" dirty="0">
                <a:effectLst/>
                <a:ea typeface="Times New Roman" panose="02020603050405020304" pitchFamily="18" charset="0"/>
                <a:cs typeface="Garamond" panose="02020404030301010803" pitchFamily="18" charset="0"/>
              </a:rPr>
              <a:t>Ezek a </a:t>
            </a:r>
            <a:r>
              <a:rPr lang="hu-HU" sz="3200" dirty="0">
                <a:solidFill>
                  <a:srgbClr val="FFFF00"/>
                </a:solidFill>
                <a:effectLst/>
                <a:ea typeface="Times New Roman" panose="02020603050405020304" pitchFamily="18" charset="0"/>
                <a:cs typeface="Garamond" panose="02020404030301010803" pitchFamily="18" charset="0"/>
              </a:rPr>
              <a:t>búcsúbeszédek</a:t>
            </a:r>
            <a:r>
              <a:rPr lang="hu-HU" sz="3200" dirty="0">
                <a:effectLst/>
                <a:ea typeface="Times New Roman" panose="02020603050405020304" pitchFamily="18" charset="0"/>
                <a:cs typeface="Garamond" panose="02020404030301010803" pitchFamily="18" charset="0"/>
              </a:rPr>
              <a:t> lehetnek testamentumok, a következő időszakra felkészítő tanácsok, áldások, ígéretek, hitvallások. E bibliai emberek halálukat bátran, méltósággal „élik meg”, példát adva ezzel környezetük számára.</a:t>
            </a:r>
          </a:p>
          <a:p>
            <a:pPr algn="just"/>
            <a:r>
              <a:rPr lang="hu-HU" dirty="0">
                <a:ea typeface="Times New Roman" panose="02020603050405020304" pitchFamily="18" charset="0"/>
              </a:rPr>
              <a:t>A testamentumaikban megfogalmazódó gondolatok teológiai kijelentések </a:t>
            </a:r>
            <a:r>
              <a:rPr lang="hu-HU" dirty="0">
                <a:solidFill>
                  <a:srgbClr val="FFFF00"/>
                </a:solidFill>
                <a:ea typeface="Times New Roman" panose="02020603050405020304" pitchFamily="18" charset="0"/>
              </a:rPr>
              <a:t>JHVH gondviselésé</a:t>
            </a:r>
            <a:r>
              <a:rPr lang="hu-HU" dirty="0">
                <a:ea typeface="Times New Roman" panose="02020603050405020304" pitchFamily="18" charset="0"/>
              </a:rPr>
              <a:t>ről, az életet átfogó hatalmáról.</a:t>
            </a:r>
            <a:endParaRPr lang="hu-HU" sz="3200" dirty="0">
              <a:effectLst/>
              <a:ea typeface="Times New Roman" panose="02020603050405020304" pitchFamily="18" charset="0"/>
            </a:endParaRPr>
          </a:p>
          <a:p>
            <a:endParaRPr lang="hu-HU" dirty="0"/>
          </a:p>
        </p:txBody>
      </p:sp>
    </p:spTree>
    <p:extLst>
      <p:ext uri="{BB962C8B-B14F-4D97-AF65-F5344CB8AC3E}">
        <p14:creationId xmlns:p14="http://schemas.microsoft.com/office/powerpoint/2010/main" val="3798765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F470CC8-0C15-AF9A-EE98-F0F08D314EAF}"/>
              </a:ext>
            </a:extLst>
          </p:cNvPr>
          <p:cNvSpPr>
            <a:spLocks noGrp="1"/>
          </p:cNvSpPr>
          <p:nvPr>
            <p:ph type="title"/>
          </p:nvPr>
        </p:nvSpPr>
        <p:spPr/>
        <p:txBody>
          <a:bodyPr/>
          <a:lstStyle/>
          <a:p>
            <a:endParaRPr lang="hu-HU"/>
          </a:p>
        </p:txBody>
      </p:sp>
      <p:pic>
        <p:nvPicPr>
          <p:cNvPr id="5" name="Tartalom helye 4" descr="A képen autó, fedett pályás látható&#10;&#10;Automatikusan generált leírás közepes megbízhatósággal">
            <a:extLst>
              <a:ext uri="{FF2B5EF4-FFF2-40B4-BE49-F238E27FC236}">
                <a16:creationId xmlns:a16="http://schemas.microsoft.com/office/drawing/2014/main" id="{6F319262-4512-A6C6-640D-79E2C20F89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417638"/>
            <a:ext cx="7620000" cy="4238625"/>
          </a:xfrm>
        </p:spPr>
      </p:pic>
    </p:spTree>
    <p:extLst>
      <p:ext uri="{BB962C8B-B14F-4D97-AF65-F5344CB8AC3E}">
        <p14:creationId xmlns:p14="http://schemas.microsoft.com/office/powerpoint/2010/main" val="559059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580A51A-9242-6861-A043-92BDD79212C1}"/>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96087265-5FAC-4562-1549-5F10137730AC}"/>
              </a:ext>
            </a:extLst>
          </p:cNvPr>
          <p:cNvSpPr>
            <a:spLocks noGrp="1"/>
          </p:cNvSpPr>
          <p:nvPr>
            <p:ph idx="1"/>
          </p:nvPr>
        </p:nvSpPr>
        <p:spPr>
          <a:xfrm>
            <a:off x="457200" y="1166018"/>
            <a:ext cx="4042792" cy="4525963"/>
          </a:xfrm>
        </p:spPr>
        <p:txBody>
          <a:bodyPr>
            <a:normAutofit fontScale="85000" lnSpcReduction="20000"/>
          </a:bodyPr>
          <a:lstStyle/>
          <a:p>
            <a:r>
              <a:rPr lang="hu-HU" dirty="0"/>
              <a:t>A halál, amely az </a:t>
            </a:r>
            <a:r>
              <a:rPr lang="hu-HU" dirty="0">
                <a:solidFill>
                  <a:srgbClr val="FFFF00"/>
                </a:solidFill>
              </a:rPr>
              <a:t>élettel betelt</a:t>
            </a:r>
            <a:r>
              <a:rPr lang="hu-HU" dirty="0"/>
              <a:t> embert eléri, az ószövetségi gondolkodás értelmében a teremtményi lét természetes velejárója. Az </a:t>
            </a:r>
            <a:r>
              <a:rPr lang="hu-HU" dirty="0">
                <a:solidFill>
                  <a:srgbClr val="FFFF00"/>
                </a:solidFill>
              </a:rPr>
              <a:t>idejekorán </a:t>
            </a:r>
            <a:r>
              <a:rPr lang="hu-HU" dirty="0"/>
              <a:t>bekövetkező, erőszakos vagy drámai halál azonban a bibliai emberekben sok kérdést vet föl – ahogy bennünk is.</a:t>
            </a:r>
          </a:p>
        </p:txBody>
      </p:sp>
      <p:pic>
        <p:nvPicPr>
          <p:cNvPr id="7" name="Kép 6" descr="A képen kültéri, ég, hó, személy látható&#10;&#10;Automatikusan generált leírás">
            <a:extLst>
              <a:ext uri="{FF2B5EF4-FFF2-40B4-BE49-F238E27FC236}">
                <a16:creationId xmlns:a16="http://schemas.microsoft.com/office/drawing/2014/main" id="{8D320E3D-8942-D396-20AB-13275A91C2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4020" y="3573016"/>
            <a:ext cx="4379979" cy="3284984"/>
          </a:xfrm>
          <a:prstGeom prst="rect">
            <a:avLst/>
          </a:prstGeom>
        </p:spPr>
      </p:pic>
    </p:spTree>
    <p:extLst>
      <p:ext uri="{BB962C8B-B14F-4D97-AF65-F5344CB8AC3E}">
        <p14:creationId xmlns:p14="http://schemas.microsoft.com/office/powerpoint/2010/main" val="1833765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FBC2002-0FE1-0E43-F715-99D3875D138C}"/>
              </a:ext>
            </a:extLst>
          </p:cNvPr>
          <p:cNvSpPr>
            <a:spLocks noGrp="1"/>
          </p:cNvSpPr>
          <p:nvPr>
            <p:ph type="title"/>
          </p:nvPr>
        </p:nvSpPr>
        <p:spPr>
          <a:xfrm>
            <a:off x="457200" y="692696"/>
            <a:ext cx="8229600" cy="1143000"/>
          </a:xfrm>
        </p:spPr>
        <p:txBody>
          <a:bodyPr>
            <a:normAutofit/>
          </a:bodyPr>
          <a:lstStyle/>
          <a:p>
            <a:pPr algn="l"/>
            <a:r>
              <a:rPr lang="hu-HU" sz="3000" dirty="0"/>
              <a:t>A halál előtti halál</a:t>
            </a:r>
          </a:p>
        </p:txBody>
      </p:sp>
      <p:sp>
        <p:nvSpPr>
          <p:cNvPr id="3" name="Tartalom helye 2">
            <a:extLst>
              <a:ext uri="{FF2B5EF4-FFF2-40B4-BE49-F238E27FC236}">
                <a16:creationId xmlns:a16="http://schemas.microsoft.com/office/drawing/2014/main" id="{6F038000-9101-EAD4-1EE4-2C1CAAB5AAFC}"/>
              </a:ext>
            </a:extLst>
          </p:cNvPr>
          <p:cNvSpPr>
            <a:spLocks noGrp="1"/>
          </p:cNvSpPr>
          <p:nvPr>
            <p:ph idx="1"/>
          </p:nvPr>
        </p:nvSpPr>
        <p:spPr>
          <a:xfrm>
            <a:off x="457200" y="1700808"/>
            <a:ext cx="8229600" cy="4205063"/>
          </a:xfrm>
        </p:spPr>
        <p:txBody>
          <a:bodyPr>
            <a:normAutofit fontScale="77500" lnSpcReduction="20000"/>
          </a:bodyPr>
          <a:lstStyle/>
          <a:p>
            <a:r>
              <a:rPr lang="hu-HU" dirty="0"/>
              <a:t>Az élet végén bekövetkező halál előtt az ember már </a:t>
            </a:r>
            <a:r>
              <a:rPr lang="hu-HU" dirty="0">
                <a:solidFill>
                  <a:srgbClr val="FFFF00"/>
                </a:solidFill>
              </a:rPr>
              <a:t>átéli a halál tapasztalatait</a:t>
            </a:r>
            <a:r>
              <a:rPr lang="hu-HU" dirty="0"/>
              <a:t>. A szenvedések, a betegség, hiány, veszteség, üldözés, a létbizonytalanság a bibliai emberek szemében megannyi „</a:t>
            </a:r>
            <a:r>
              <a:rPr lang="hu-HU" dirty="0">
                <a:solidFill>
                  <a:srgbClr val="FFFF00"/>
                </a:solidFill>
              </a:rPr>
              <a:t>kis halál</a:t>
            </a:r>
            <a:r>
              <a:rPr lang="hu-HU" dirty="0"/>
              <a:t>”.</a:t>
            </a:r>
          </a:p>
          <a:p>
            <a:r>
              <a:rPr lang="hu-HU" dirty="0"/>
              <a:t> Amikor az ember a „halál árnyékának völgyében jár” – még ha csupán időlegesen is -, lényegében már részese ennek a tapasztalatnak, átéli a meghalás folyamatát.</a:t>
            </a:r>
          </a:p>
          <a:p>
            <a:r>
              <a:rPr lang="hu-HU" dirty="0"/>
              <a:t>Az egyes embert, de magát a közösséget is megtalálhatja a halál előtti halál, a pusztulás erőinek fenyegetése. A </a:t>
            </a:r>
            <a:r>
              <a:rPr lang="hu-HU" dirty="0">
                <a:solidFill>
                  <a:srgbClr val="FFFF00"/>
                </a:solidFill>
              </a:rPr>
              <a:t>panaszzsoltárok</a:t>
            </a:r>
            <a:r>
              <a:rPr lang="hu-HU" dirty="0"/>
              <a:t> imádkozói ilyen félelmek és szorongattatások tapasztalataiból kiáltanak föl Istenhez.</a:t>
            </a:r>
          </a:p>
          <a:p>
            <a:endParaRPr lang="hu-HU" dirty="0"/>
          </a:p>
        </p:txBody>
      </p:sp>
    </p:spTree>
    <p:extLst>
      <p:ext uri="{BB962C8B-B14F-4D97-AF65-F5344CB8AC3E}">
        <p14:creationId xmlns:p14="http://schemas.microsoft.com/office/powerpoint/2010/main" val="2735030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784964E-4328-0F49-1C48-22984EC8ECAE}"/>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47F59B1D-5F9C-F181-769F-AF8437B30397}"/>
              </a:ext>
            </a:extLst>
          </p:cNvPr>
          <p:cNvSpPr>
            <a:spLocks noGrp="1"/>
          </p:cNvSpPr>
          <p:nvPr>
            <p:ph idx="1"/>
          </p:nvPr>
        </p:nvSpPr>
        <p:spPr>
          <a:xfrm>
            <a:off x="457200" y="764704"/>
            <a:ext cx="8229600" cy="5818658"/>
          </a:xfrm>
        </p:spPr>
        <p:txBody>
          <a:bodyPr>
            <a:normAutofit fontScale="77500" lnSpcReduction="20000"/>
          </a:bodyPr>
          <a:lstStyle/>
          <a:p>
            <a:r>
              <a:rPr lang="hu-HU" dirty="0"/>
              <a:t>A 90. zsoltár áll a Zsoltárok könyve </a:t>
            </a:r>
            <a:r>
              <a:rPr lang="hu-HU" dirty="0">
                <a:solidFill>
                  <a:srgbClr val="FFFF00"/>
                </a:solidFill>
              </a:rPr>
              <a:t>4. nagy egység</a:t>
            </a:r>
            <a:r>
              <a:rPr lang="hu-HU" dirty="0"/>
              <a:t>ének </a:t>
            </a:r>
            <a:r>
              <a:rPr lang="hu-HU" dirty="0">
                <a:solidFill>
                  <a:srgbClr val="FFFF00"/>
                </a:solidFill>
              </a:rPr>
              <a:t>elejé</a:t>
            </a:r>
            <a:r>
              <a:rPr lang="hu-HU" dirty="0"/>
              <a:t>n. Ez az egyetlen olyan zsoltár, amelyet </a:t>
            </a:r>
            <a:r>
              <a:rPr lang="hu-HU" dirty="0">
                <a:solidFill>
                  <a:srgbClr val="FFFF00"/>
                </a:solidFill>
              </a:rPr>
              <a:t>Mózes </a:t>
            </a:r>
            <a:r>
              <a:rPr lang="hu-HU" dirty="0"/>
              <a:t>személyével kapcsol össze az ószövetségi hagyomány.</a:t>
            </a:r>
          </a:p>
          <a:p>
            <a:r>
              <a:rPr lang="hu-HU" dirty="0"/>
              <a:t>A zsoltár valószínűleg fogság utáni keletkezésű, történelmi, társadalmi </a:t>
            </a:r>
            <a:r>
              <a:rPr lang="hu-HU" dirty="0">
                <a:solidFill>
                  <a:srgbClr val="FFFF00"/>
                </a:solidFill>
              </a:rPr>
              <a:t>krízis</a:t>
            </a:r>
            <a:r>
              <a:rPr lang="hu-HU" dirty="0"/>
              <a:t>helyzetben </a:t>
            </a:r>
            <a:r>
              <a:rPr lang="hu-HU" dirty="0" err="1"/>
              <a:t>fogalmazódik</a:t>
            </a:r>
            <a:r>
              <a:rPr lang="hu-HU" dirty="0"/>
              <a:t> meg: egyszerre </a:t>
            </a:r>
            <a:r>
              <a:rPr lang="hu-HU" dirty="0">
                <a:solidFill>
                  <a:srgbClr val="FFFF00"/>
                </a:solidFill>
              </a:rPr>
              <a:t>hitvallás és kérő imádság</a:t>
            </a:r>
            <a:r>
              <a:rPr lang="hu-HU" dirty="0"/>
              <a:t>. A Mózessel fémjelzett korai idők „ideálisnak gondolt” emlékét idézi föl, és a Tóra-kegyesség megélésére hív.</a:t>
            </a:r>
          </a:p>
          <a:p>
            <a:r>
              <a:rPr lang="hu-HU" dirty="0"/>
              <a:t>A teológiai hagyomány az </a:t>
            </a:r>
            <a:r>
              <a:rPr lang="hu-HU" dirty="0">
                <a:solidFill>
                  <a:srgbClr val="FFFF00"/>
                </a:solidFill>
              </a:rPr>
              <a:t>Isten és ember </a:t>
            </a:r>
            <a:r>
              <a:rPr lang="hu-HU" dirty="0"/>
              <a:t>közötti mérhetetlen </a:t>
            </a:r>
            <a:r>
              <a:rPr lang="hu-HU" dirty="0">
                <a:solidFill>
                  <a:srgbClr val="FFFF00"/>
                </a:solidFill>
              </a:rPr>
              <a:t>különbség</a:t>
            </a:r>
            <a:r>
              <a:rPr lang="hu-HU" dirty="0"/>
              <a:t>et, ugyanakkor azonban a fennálló </a:t>
            </a:r>
            <a:r>
              <a:rPr lang="hu-HU" dirty="0">
                <a:solidFill>
                  <a:srgbClr val="FFFF00"/>
                </a:solidFill>
              </a:rPr>
              <a:t>kapcsolat</a:t>
            </a:r>
            <a:r>
              <a:rPr lang="hu-HU" dirty="0"/>
              <a:t>ot is kifejezésre juttatja.</a:t>
            </a:r>
          </a:p>
          <a:p>
            <a:r>
              <a:rPr lang="hu-HU" dirty="0"/>
              <a:t>Az </a:t>
            </a:r>
            <a:r>
              <a:rPr lang="hu-HU" dirty="0">
                <a:solidFill>
                  <a:srgbClr val="FFFF00"/>
                </a:solidFill>
              </a:rPr>
              <a:t>isteni harag</a:t>
            </a:r>
            <a:r>
              <a:rPr lang="hu-HU" dirty="0"/>
              <a:t> többszöri említésében fölsejlik 1Móz 6 megállapítása az emberi erőszakosság, Istennel szembeni engedetlenség közösségromboló hatásáról. Ugyanakkor az imádkozók a babiloni száműzetést is e jogos isteni harag következményének látják. Az Isten menedékébe való visszatérés egyedül JHVH irgalmának révén valósulhat meg.</a:t>
            </a:r>
          </a:p>
        </p:txBody>
      </p:sp>
    </p:spTree>
    <p:extLst>
      <p:ext uri="{BB962C8B-B14F-4D97-AF65-F5344CB8AC3E}">
        <p14:creationId xmlns:p14="http://schemas.microsoft.com/office/powerpoint/2010/main" val="1393360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7947608-34A1-E6D1-4158-5287839D5C05}"/>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920FB3CD-B2FC-E63F-BE8D-F1E5A456ED7D}"/>
              </a:ext>
            </a:extLst>
          </p:cNvPr>
          <p:cNvSpPr>
            <a:spLocks noGrp="1"/>
          </p:cNvSpPr>
          <p:nvPr>
            <p:ph idx="1"/>
          </p:nvPr>
        </p:nvSpPr>
        <p:spPr>
          <a:xfrm>
            <a:off x="539552" y="3153055"/>
            <a:ext cx="8229600" cy="3119535"/>
          </a:xfrm>
        </p:spPr>
        <p:txBody>
          <a:bodyPr>
            <a:normAutofit fontScale="85000" lnSpcReduction="20000"/>
          </a:bodyPr>
          <a:lstStyle/>
          <a:p>
            <a:pPr marL="0" indent="0">
              <a:buNone/>
            </a:pPr>
            <a:r>
              <a:rPr lang="hu-HU" dirty="0">
                <a:solidFill>
                  <a:srgbClr val="FFC000"/>
                </a:solidFill>
              </a:rPr>
              <a:t>Zsolt 88,4-8</a:t>
            </a:r>
          </a:p>
          <a:p>
            <a:pPr marL="0" indent="0">
              <a:buNone/>
            </a:pPr>
            <a:r>
              <a:rPr lang="hu-HU" dirty="0"/>
              <a:t>„Tele van bajokkal a lelkem, életem közel került a holtak hazájához. A sírba roskadók közé sorolnak, olyan lettem, mint egy erőtlen férfi. A halottak közé kerülök, mint azok, akik leterítve fekszenek a sírban, akikre nem gondolsz többé, és kikerültek a kezedből. A sír mélyére juttattál már, mélységes sötétségbe. Rám nehezedett haragod, örvényeid mind lehúznak engem.”</a:t>
            </a:r>
          </a:p>
          <a:p>
            <a:endParaRPr lang="hu-HU" dirty="0"/>
          </a:p>
        </p:txBody>
      </p:sp>
      <p:pic>
        <p:nvPicPr>
          <p:cNvPr id="5" name="Kép 4" descr="A képen festmény, művészet, Képzőművészet, Modern művészet látható&#10;&#10;Automatikusan generált leírás">
            <a:extLst>
              <a:ext uri="{FF2B5EF4-FFF2-40B4-BE49-F238E27FC236}">
                <a16:creationId xmlns:a16="http://schemas.microsoft.com/office/drawing/2014/main" id="{505964D4-641D-59C2-8A50-747D4FA7B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78711"/>
            <a:ext cx="4030960" cy="3042980"/>
          </a:xfrm>
          <a:prstGeom prst="rect">
            <a:avLst/>
          </a:prstGeom>
        </p:spPr>
      </p:pic>
    </p:spTree>
    <p:extLst>
      <p:ext uri="{BB962C8B-B14F-4D97-AF65-F5344CB8AC3E}">
        <p14:creationId xmlns:p14="http://schemas.microsoft.com/office/powerpoint/2010/main" val="1966729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268760"/>
            <a:ext cx="6034617" cy="4525963"/>
          </a:xfrm>
        </p:spPr>
      </p:pic>
    </p:spTree>
    <p:extLst>
      <p:ext uri="{BB962C8B-B14F-4D97-AF65-F5344CB8AC3E}">
        <p14:creationId xmlns:p14="http://schemas.microsoft.com/office/powerpoint/2010/main" val="2452205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199" y="548680"/>
            <a:ext cx="8229600" cy="1143000"/>
          </a:xfrm>
        </p:spPr>
        <p:txBody>
          <a:bodyPr/>
          <a:lstStyle/>
          <a:p>
            <a:r>
              <a:rPr lang="hu-HU" dirty="0"/>
              <a:t>Örökkévalóság</a:t>
            </a:r>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5737" y="1916832"/>
            <a:ext cx="6492525" cy="4320480"/>
          </a:xfrm>
        </p:spPr>
      </p:pic>
    </p:spTree>
    <p:extLst>
      <p:ext uri="{BB962C8B-B14F-4D97-AF65-F5344CB8AC3E}">
        <p14:creationId xmlns:p14="http://schemas.microsoft.com/office/powerpoint/2010/main" val="2165133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l"/>
            <a:r>
              <a:rPr lang="hu-HU" sz="3000" dirty="0"/>
              <a:t>Öröklét?</a:t>
            </a:r>
          </a:p>
        </p:txBody>
      </p:sp>
      <p:sp>
        <p:nvSpPr>
          <p:cNvPr id="5" name="Tartalom helye 4">
            <a:extLst>
              <a:ext uri="{FF2B5EF4-FFF2-40B4-BE49-F238E27FC236}">
                <a16:creationId xmlns:a16="http://schemas.microsoft.com/office/drawing/2014/main" id="{EC220C75-C34D-1B01-7614-8EB6CCCC1DB1}"/>
              </a:ext>
            </a:extLst>
          </p:cNvPr>
          <p:cNvSpPr>
            <a:spLocks noGrp="1"/>
          </p:cNvSpPr>
          <p:nvPr>
            <p:ph idx="1"/>
          </p:nvPr>
        </p:nvSpPr>
        <p:spPr>
          <a:xfrm>
            <a:off x="426481" y="1183161"/>
            <a:ext cx="8229600" cy="5400600"/>
          </a:xfrm>
        </p:spPr>
        <p:txBody>
          <a:bodyPr>
            <a:normAutofit fontScale="77500" lnSpcReduction="20000"/>
          </a:bodyPr>
          <a:lstStyle/>
          <a:p>
            <a:r>
              <a:rPr lang="hu-HU" dirty="0"/>
              <a:t>Az ószövetségi hagyományok egyöntetűen azt juttatják kifejezésre, hogy az </a:t>
            </a:r>
            <a:r>
              <a:rPr lang="hu-HU" dirty="0">
                <a:solidFill>
                  <a:srgbClr val="FFFF00"/>
                </a:solidFill>
              </a:rPr>
              <a:t>öröklét</a:t>
            </a:r>
            <a:r>
              <a:rPr lang="hu-HU" dirty="0"/>
              <a:t>, örök élet egyes egyedül </a:t>
            </a:r>
            <a:r>
              <a:rPr lang="hu-HU" dirty="0">
                <a:solidFill>
                  <a:srgbClr val="FFFF00"/>
                </a:solidFill>
              </a:rPr>
              <a:t>JHVH sajátja</a:t>
            </a:r>
            <a:r>
              <a:rPr lang="hu-HU" dirty="0"/>
              <a:t>. Kizárólag vele kapcsolódik össze ez a fogalom: „Mielőtt hegyek születtek, mielőtt a föld és a világ létrejött, öröktől fogva mindörökké vagy te, ó, Isten!” (Zsolt 90,2) </a:t>
            </a:r>
          </a:p>
          <a:p>
            <a:r>
              <a:rPr lang="hu-HU" dirty="0"/>
              <a:t>A </a:t>
            </a:r>
            <a:r>
              <a:rPr lang="hu-HU" dirty="0">
                <a:solidFill>
                  <a:srgbClr val="FFFF00"/>
                </a:solidFill>
              </a:rPr>
              <a:t>héber kifejezés</a:t>
            </a:r>
            <a:r>
              <a:rPr lang="hu-HU" dirty="0"/>
              <a:t>, amelyet örökként, örökkévalóságként fordítunk (</a:t>
            </a:r>
            <a:r>
              <a:rPr lang="hu-HU" dirty="0">
                <a:solidFill>
                  <a:srgbClr val="FFC000"/>
                </a:solidFill>
              </a:rPr>
              <a:t>’</a:t>
            </a:r>
            <a:r>
              <a:rPr lang="hu-HU" dirty="0" err="1">
                <a:solidFill>
                  <a:srgbClr val="FFC000"/>
                </a:solidFill>
                <a:latin typeface="Calibri" panose="020F0502020204030204" pitchFamily="34" charset="0"/>
              </a:rPr>
              <a:t>ōl</a:t>
            </a:r>
            <a:r>
              <a:rPr lang="hu-HU" dirty="0" err="1">
                <a:solidFill>
                  <a:srgbClr val="FFC000"/>
                </a:solidFill>
              </a:rPr>
              <a:t>am</a:t>
            </a:r>
            <a:r>
              <a:rPr lang="hu-HU" dirty="0"/>
              <a:t>) nem jelöl absztrakt időfogalmat (végtelen időt), hanem inkább a nagyon hosszú, </a:t>
            </a:r>
            <a:r>
              <a:rPr lang="hu-HU" dirty="0">
                <a:solidFill>
                  <a:srgbClr val="FFFF00"/>
                </a:solidFill>
              </a:rPr>
              <a:t>beláthatatlan időfolyam</a:t>
            </a:r>
            <a:r>
              <a:rPr lang="hu-HU" dirty="0"/>
              <a:t>ot érthetjük alatta, kiterjesztve a múlt és a jövő felé. </a:t>
            </a:r>
          </a:p>
          <a:p>
            <a:r>
              <a:rPr lang="hu-HU" dirty="0"/>
              <a:t>Ugyanennek a fogalomnak van egy térbeli értelme is: a nagy kiterjedést, az ember számára </a:t>
            </a:r>
            <a:r>
              <a:rPr lang="hu-HU" dirty="0">
                <a:solidFill>
                  <a:srgbClr val="FFFF00"/>
                </a:solidFill>
              </a:rPr>
              <a:t>bejárhatatlan ter</a:t>
            </a:r>
            <a:r>
              <a:rPr lang="hu-HU" dirty="0"/>
              <a:t>et is jelölheti (világmindenség, kozmosz).</a:t>
            </a:r>
          </a:p>
          <a:p>
            <a:r>
              <a:rPr lang="hu-HU" dirty="0"/>
              <a:t>Érdekes módon később, a görög gondolkodásban kap majd szerepet az időtlenség koncepciója Platón „</a:t>
            </a:r>
            <a:r>
              <a:rPr lang="hu-HU" dirty="0" err="1">
                <a:solidFill>
                  <a:srgbClr val="FFFF00"/>
                </a:solidFill>
              </a:rPr>
              <a:t>aión</a:t>
            </a:r>
            <a:r>
              <a:rPr lang="hu-HU" dirty="0"/>
              <a:t>”-fogalma révén (amelyet majd Arisztotelész bont ki).</a:t>
            </a:r>
          </a:p>
        </p:txBody>
      </p:sp>
    </p:spTree>
    <p:extLst>
      <p:ext uri="{BB962C8B-B14F-4D97-AF65-F5344CB8AC3E}">
        <p14:creationId xmlns:p14="http://schemas.microsoft.com/office/powerpoint/2010/main" val="1741499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E4F0F19-CFA0-5175-BAAC-85DFB88B18DD}"/>
              </a:ext>
            </a:extLst>
          </p:cNvPr>
          <p:cNvSpPr>
            <a:spLocks noGrp="1"/>
          </p:cNvSpPr>
          <p:nvPr>
            <p:ph type="title"/>
          </p:nvPr>
        </p:nvSpPr>
        <p:spPr>
          <a:xfrm>
            <a:off x="457200" y="160337"/>
            <a:ext cx="8229600" cy="1143000"/>
          </a:xfrm>
        </p:spPr>
        <p:txBody>
          <a:bodyPr/>
          <a:lstStyle/>
          <a:p>
            <a:endParaRPr lang="hu-HU"/>
          </a:p>
        </p:txBody>
      </p:sp>
      <p:sp>
        <p:nvSpPr>
          <p:cNvPr id="3" name="Tartalom helye 2">
            <a:extLst>
              <a:ext uri="{FF2B5EF4-FFF2-40B4-BE49-F238E27FC236}">
                <a16:creationId xmlns:a16="http://schemas.microsoft.com/office/drawing/2014/main" id="{EC0FF3F4-5949-4A2A-692F-3BB5A697A073}"/>
              </a:ext>
            </a:extLst>
          </p:cNvPr>
          <p:cNvSpPr>
            <a:spLocks noGrp="1"/>
          </p:cNvSpPr>
          <p:nvPr>
            <p:ph idx="1"/>
          </p:nvPr>
        </p:nvSpPr>
        <p:spPr>
          <a:xfrm>
            <a:off x="432314" y="1412777"/>
            <a:ext cx="8229600" cy="4104456"/>
          </a:xfrm>
        </p:spPr>
        <p:txBody>
          <a:bodyPr>
            <a:normAutofit fontScale="77500" lnSpcReduction="20000"/>
          </a:bodyPr>
          <a:lstStyle/>
          <a:p>
            <a:r>
              <a:rPr lang="hu-HU" dirty="0"/>
              <a:t>Az egyes ember személyes földi létében nem élheti át az örökkévalóságként értelmezett „</a:t>
            </a:r>
            <a:r>
              <a:rPr lang="hu-HU" dirty="0">
                <a:solidFill>
                  <a:srgbClr val="FFFF00"/>
                </a:solidFill>
              </a:rPr>
              <a:t>Nagy Idő</a:t>
            </a:r>
            <a:r>
              <a:rPr lang="hu-HU" dirty="0"/>
              <a:t>t”. Ám az egymást követő nemzedékek sora a bibliai gondolkodásban kirajzolja az „örök”-</a:t>
            </a:r>
            <a:r>
              <a:rPr lang="hu-HU" dirty="0" err="1"/>
              <a:t>nek</a:t>
            </a:r>
            <a:r>
              <a:rPr lang="hu-HU" dirty="0"/>
              <a:t> valamilyen, az ember számára „megragadható” aspektusát.</a:t>
            </a:r>
          </a:p>
          <a:p>
            <a:r>
              <a:rPr lang="hu-HU" dirty="0"/>
              <a:t>A zsoltárok szóhasználatában a „</a:t>
            </a:r>
            <a:r>
              <a:rPr lang="hu-HU" dirty="0">
                <a:solidFill>
                  <a:srgbClr val="FFFF00"/>
                </a:solidFill>
              </a:rPr>
              <a:t>nemzedékről nemzedékre</a:t>
            </a:r>
            <a:r>
              <a:rPr lang="hu-HU" dirty="0"/>
              <a:t>” (le </a:t>
            </a:r>
            <a:r>
              <a:rPr lang="hu-HU" dirty="0" err="1"/>
              <a:t>dor</a:t>
            </a:r>
            <a:r>
              <a:rPr lang="hu-HU" dirty="0"/>
              <a:t> </a:t>
            </a:r>
            <a:r>
              <a:rPr lang="hu-HU" dirty="0" err="1"/>
              <a:t>va</a:t>
            </a:r>
            <a:r>
              <a:rPr lang="hu-HU" dirty="0"/>
              <a:t> </a:t>
            </a:r>
            <a:r>
              <a:rPr lang="hu-HU" dirty="0" err="1"/>
              <a:t>dor</a:t>
            </a:r>
            <a:r>
              <a:rPr lang="hu-HU" dirty="0"/>
              <a:t>) szóösszetétel (lásd pl. Zsolt 90,1) juttatja kifejezésre azt a reménységet, hogy bár az ember halandó, a nemzedékek egymásutánja mégis egyetlen nagy élet-folyamként hömpölyög tova. Ebben pedig meglátható annak az ígéretnek a beteljesedése is, hogy </a:t>
            </a:r>
            <a:r>
              <a:rPr lang="hu-HU" dirty="0">
                <a:solidFill>
                  <a:srgbClr val="FFFF00"/>
                </a:solidFill>
              </a:rPr>
              <a:t>JHVH </a:t>
            </a:r>
            <a:r>
              <a:rPr lang="hu-HU" dirty="0"/>
              <a:t>megtartja, </a:t>
            </a:r>
            <a:r>
              <a:rPr lang="hu-HU" dirty="0">
                <a:solidFill>
                  <a:srgbClr val="FFFF00"/>
                </a:solidFill>
              </a:rPr>
              <a:t>életben tartja népét</a:t>
            </a:r>
            <a:r>
              <a:rPr lang="hu-HU" dirty="0"/>
              <a:t>…</a:t>
            </a:r>
          </a:p>
        </p:txBody>
      </p:sp>
    </p:spTree>
    <p:extLst>
      <p:ext uri="{BB962C8B-B14F-4D97-AF65-F5344CB8AC3E}">
        <p14:creationId xmlns:p14="http://schemas.microsoft.com/office/powerpoint/2010/main" val="1211776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124744"/>
            <a:ext cx="8046156" cy="4525963"/>
          </a:xfrm>
        </p:spPr>
      </p:pic>
    </p:spTree>
    <p:extLst>
      <p:ext uri="{BB962C8B-B14F-4D97-AF65-F5344CB8AC3E}">
        <p14:creationId xmlns:p14="http://schemas.microsoft.com/office/powerpoint/2010/main" val="2887533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003C6DD-772A-21C9-F0AD-A6C88D5EEB95}"/>
              </a:ext>
            </a:extLst>
          </p:cNvPr>
          <p:cNvSpPr>
            <a:spLocks noGrp="1"/>
          </p:cNvSpPr>
          <p:nvPr>
            <p:ph type="title"/>
          </p:nvPr>
        </p:nvSpPr>
        <p:spPr/>
        <p:txBody>
          <a:bodyPr>
            <a:normAutofit/>
          </a:bodyPr>
          <a:lstStyle/>
          <a:p>
            <a:pPr algn="l"/>
            <a:r>
              <a:rPr lang="hu-HU" sz="3000" dirty="0"/>
              <a:t>Az Élet fája</a:t>
            </a:r>
          </a:p>
        </p:txBody>
      </p:sp>
      <p:sp>
        <p:nvSpPr>
          <p:cNvPr id="3" name="Tartalom helye 2">
            <a:extLst>
              <a:ext uri="{FF2B5EF4-FFF2-40B4-BE49-F238E27FC236}">
                <a16:creationId xmlns:a16="http://schemas.microsoft.com/office/drawing/2014/main" id="{5071C887-F707-EC46-3C48-05C6EA3891AC}"/>
              </a:ext>
            </a:extLst>
          </p:cNvPr>
          <p:cNvSpPr>
            <a:spLocks noGrp="1"/>
          </p:cNvSpPr>
          <p:nvPr>
            <p:ph idx="1"/>
          </p:nvPr>
        </p:nvSpPr>
        <p:spPr>
          <a:xfrm>
            <a:off x="457200" y="1417638"/>
            <a:ext cx="8229600" cy="4525963"/>
          </a:xfrm>
        </p:spPr>
        <p:txBody>
          <a:bodyPr>
            <a:normAutofit fontScale="77500" lnSpcReduction="20000"/>
          </a:bodyPr>
          <a:lstStyle/>
          <a:p>
            <a:r>
              <a:rPr lang="hu-HU" dirty="0"/>
              <a:t>1Móz 2-3 mitikus elbeszélése szerint az édenkert közepén ott állt az </a:t>
            </a:r>
            <a:r>
              <a:rPr lang="hu-HU" dirty="0">
                <a:solidFill>
                  <a:srgbClr val="FFFF00"/>
                </a:solidFill>
              </a:rPr>
              <a:t>élet fája (</a:t>
            </a:r>
            <a:r>
              <a:rPr lang="hu-HU" dirty="0" err="1">
                <a:solidFill>
                  <a:srgbClr val="FFFF00"/>
                </a:solidFill>
              </a:rPr>
              <a:t>éc</a:t>
            </a:r>
            <a:r>
              <a:rPr lang="hu-HU" dirty="0">
                <a:solidFill>
                  <a:srgbClr val="FFFF00"/>
                </a:solidFill>
              </a:rPr>
              <a:t> </a:t>
            </a:r>
            <a:r>
              <a:rPr lang="hu-HU" dirty="0" err="1">
                <a:solidFill>
                  <a:srgbClr val="FFFF00"/>
                </a:solidFill>
              </a:rPr>
              <a:t>hajjim</a:t>
            </a:r>
            <a:r>
              <a:rPr lang="hu-HU" dirty="0">
                <a:solidFill>
                  <a:srgbClr val="FFFF00"/>
                </a:solidFill>
              </a:rPr>
              <a:t>)</a:t>
            </a:r>
            <a:r>
              <a:rPr lang="hu-HU" dirty="0"/>
              <a:t>. Miután az emberpár engedett a csábításnak, és evett a jó és rossz tudásának fájáról, Isten kiűzte az embert az eredeti otthonából, lángpallost tartó angyalokkal védte a kertet, nehogy később – ebben a megváltozott (gyarló) állapotában - az élet fájának gyümölcséből is ehessen.</a:t>
            </a:r>
          </a:p>
          <a:p>
            <a:r>
              <a:rPr lang="hu-HU" dirty="0"/>
              <a:t>Az ókori Keleten és az Ószövetségben is az élet fájának szimbóluma a </a:t>
            </a:r>
            <a:r>
              <a:rPr lang="hu-HU" dirty="0">
                <a:solidFill>
                  <a:srgbClr val="FFFF00"/>
                </a:solidFill>
              </a:rPr>
              <a:t>tartós létezés</a:t>
            </a:r>
            <a:r>
              <a:rPr lang="hu-HU" dirty="0"/>
              <a:t> képi megjelenítése. Amíg az ember bent van a kertben, addig részese ennek az ott magától értetődő, folyamatos létezésnek. Miután kikerül onnan, a halál lesz osztályrésze. </a:t>
            </a:r>
          </a:p>
          <a:p>
            <a:r>
              <a:rPr lang="hu-HU" dirty="0"/>
              <a:t>A bibliai történet </a:t>
            </a:r>
            <a:r>
              <a:rPr lang="hu-HU" dirty="0" err="1">
                <a:solidFill>
                  <a:srgbClr val="FFFF00"/>
                </a:solidFill>
              </a:rPr>
              <a:t>etiológia</a:t>
            </a:r>
            <a:r>
              <a:rPr lang="hu-HU" dirty="0"/>
              <a:t>: magyarázatot próbál adni a halál és elmúlás egyetemes tapasztalatára.</a:t>
            </a:r>
          </a:p>
        </p:txBody>
      </p:sp>
    </p:spTree>
    <p:extLst>
      <p:ext uri="{BB962C8B-B14F-4D97-AF65-F5344CB8AC3E}">
        <p14:creationId xmlns:p14="http://schemas.microsoft.com/office/powerpoint/2010/main" val="1732748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B5047FB-733A-0C0B-6DF2-B5BE489C1064}"/>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2AD7BCCE-27B0-DB33-FA16-4AC6E76DF386}"/>
              </a:ext>
            </a:extLst>
          </p:cNvPr>
          <p:cNvSpPr>
            <a:spLocks noGrp="1"/>
          </p:cNvSpPr>
          <p:nvPr>
            <p:ph idx="1"/>
          </p:nvPr>
        </p:nvSpPr>
        <p:spPr>
          <a:xfrm>
            <a:off x="457200" y="1124744"/>
            <a:ext cx="8229600" cy="5001419"/>
          </a:xfrm>
        </p:spPr>
        <p:txBody>
          <a:bodyPr>
            <a:normAutofit fontScale="77500" lnSpcReduction="20000"/>
          </a:bodyPr>
          <a:lstStyle/>
          <a:p>
            <a:r>
              <a:rPr lang="hu-HU" dirty="0"/>
              <a:t>Az Ószövetség tanúságtételében </a:t>
            </a:r>
            <a:r>
              <a:rPr lang="hu-HU" dirty="0">
                <a:solidFill>
                  <a:srgbClr val="FFFF00"/>
                </a:solidFill>
              </a:rPr>
              <a:t>Isten örökkévaló</a:t>
            </a:r>
            <a:r>
              <a:rPr lang="hu-HU" dirty="0"/>
              <a:t>, és ami </a:t>
            </a:r>
            <a:r>
              <a:rPr lang="hu-HU" dirty="0">
                <a:solidFill>
                  <a:srgbClr val="FFFF00"/>
                </a:solidFill>
              </a:rPr>
              <a:t>őhozzá kapcsolódik</a:t>
            </a:r>
            <a:r>
              <a:rPr lang="hu-HU" dirty="0"/>
              <a:t>, annak a minősége is ebből a konstans létezésből eredeztethető. (pl. angyalok, </a:t>
            </a:r>
            <a:r>
              <a:rPr lang="hu-HU" dirty="0" err="1"/>
              <a:t>istenfiak</a:t>
            </a:r>
            <a:r>
              <a:rPr lang="hu-HU" dirty="0"/>
              <a:t>)</a:t>
            </a:r>
          </a:p>
          <a:p>
            <a:r>
              <a:rPr lang="hu-HU" dirty="0"/>
              <a:t>Isten </a:t>
            </a:r>
            <a:r>
              <a:rPr lang="hu-HU" dirty="0">
                <a:solidFill>
                  <a:srgbClr val="FFFF00"/>
                </a:solidFill>
              </a:rPr>
              <a:t>kegyelme, szeretete </a:t>
            </a:r>
            <a:r>
              <a:rPr lang="hu-HU" dirty="0"/>
              <a:t>a zsoltáros vallomása értelmében örökkévaló, mivel ez szervesen JHVH lényéhez, lényegéhez tartozik. (</a:t>
            </a:r>
            <a:r>
              <a:rPr lang="hu-HU"/>
              <a:t>Zsolt 136)</a:t>
            </a:r>
            <a:endParaRPr lang="hu-HU" dirty="0"/>
          </a:p>
          <a:p>
            <a:r>
              <a:rPr lang="hu-HU" dirty="0"/>
              <a:t>Isten az egyetlen, aki átfogja, „átéri” az időt, mert ő a teljesség: </a:t>
            </a:r>
          </a:p>
          <a:p>
            <a:pPr marL="0" indent="0">
              <a:buNone/>
            </a:pPr>
            <a:r>
              <a:rPr lang="hu-HU" dirty="0"/>
              <a:t>     „Ezt mondja az ÚR, Izráel királya és megváltója, a Seregek</a:t>
            </a:r>
          </a:p>
          <a:p>
            <a:pPr marL="0" indent="0">
              <a:buNone/>
            </a:pPr>
            <a:r>
              <a:rPr lang="hu-HU" dirty="0"/>
              <a:t>     </a:t>
            </a:r>
            <a:r>
              <a:rPr lang="hu-HU" dirty="0" err="1"/>
              <a:t>URa</a:t>
            </a:r>
            <a:r>
              <a:rPr lang="hu-HU" dirty="0"/>
              <a:t>: Én vagyok az </a:t>
            </a:r>
            <a:r>
              <a:rPr lang="hu-HU" dirty="0">
                <a:solidFill>
                  <a:srgbClr val="FFC000"/>
                </a:solidFill>
              </a:rPr>
              <a:t>első és az utolsó</a:t>
            </a:r>
            <a:r>
              <a:rPr lang="hu-HU" dirty="0"/>
              <a:t>, rajtam kívül nincs isten.</a:t>
            </a:r>
          </a:p>
          <a:p>
            <a:pPr marL="0" indent="0">
              <a:buNone/>
            </a:pPr>
            <a:r>
              <a:rPr lang="hu-HU" dirty="0"/>
              <a:t>     Kicsoda olyan, mint én? Szóljon, mondja meg, sorolja fel,</a:t>
            </a:r>
          </a:p>
          <a:p>
            <a:pPr marL="0" indent="0">
              <a:buNone/>
            </a:pPr>
            <a:r>
              <a:rPr lang="hu-HU" dirty="0"/>
              <a:t>     hogy mi történt, amióta hajdan népet alkottam; és mondják</a:t>
            </a:r>
          </a:p>
          <a:p>
            <a:pPr marL="0" indent="0">
              <a:buNone/>
            </a:pPr>
            <a:r>
              <a:rPr lang="hu-HU" dirty="0"/>
              <a:t>     el a jövendőt, ami következik! (</a:t>
            </a:r>
            <a:r>
              <a:rPr lang="hu-HU" dirty="0" err="1"/>
              <a:t>Ézs</a:t>
            </a:r>
            <a:r>
              <a:rPr lang="hu-HU" dirty="0"/>
              <a:t> 44,6-7)</a:t>
            </a:r>
          </a:p>
        </p:txBody>
      </p:sp>
    </p:spTree>
    <p:extLst>
      <p:ext uri="{BB962C8B-B14F-4D97-AF65-F5344CB8AC3E}">
        <p14:creationId xmlns:p14="http://schemas.microsoft.com/office/powerpoint/2010/main" val="1043601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E45DE77-479F-0C90-E85E-9876EE848F1F}"/>
              </a:ext>
            </a:extLst>
          </p:cNvPr>
          <p:cNvSpPr>
            <a:spLocks noGrp="1"/>
          </p:cNvSpPr>
          <p:nvPr>
            <p:ph type="title"/>
          </p:nvPr>
        </p:nvSpPr>
        <p:spPr/>
        <p:txBody>
          <a:bodyPr>
            <a:normAutofit/>
          </a:bodyPr>
          <a:lstStyle/>
          <a:p>
            <a:pPr algn="l"/>
            <a:r>
              <a:rPr lang="hu-HU" sz="3000" dirty="0"/>
              <a:t>Vallomások az Örökkévalóról</a:t>
            </a:r>
          </a:p>
        </p:txBody>
      </p:sp>
      <p:sp>
        <p:nvSpPr>
          <p:cNvPr id="3" name="Tartalom helye 2">
            <a:extLst>
              <a:ext uri="{FF2B5EF4-FFF2-40B4-BE49-F238E27FC236}">
                <a16:creationId xmlns:a16="http://schemas.microsoft.com/office/drawing/2014/main" id="{1AAE8091-B786-23EE-8D80-AF666ECF3CE7}"/>
              </a:ext>
            </a:extLst>
          </p:cNvPr>
          <p:cNvSpPr>
            <a:spLocks noGrp="1"/>
          </p:cNvSpPr>
          <p:nvPr>
            <p:ph idx="1"/>
          </p:nvPr>
        </p:nvSpPr>
        <p:spPr>
          <a:xfrm>
            <a:off x="457200" y="1268760"/>
            <a:ext cx="8229600" cy="5172262"/>
          </a:xfrm>
        </p:spPr>
        <p:txBody>
          <a:bodyPr>
            <a:normAutofit fontScale="77500" lnSpcReduction="20000"/>
          </a:bodyPr>
          <a:lstStyle/>
          <a:p>
            <a:pPr marL="0" indent="0">
              <a:buNone/>
            </a:pPr>
            <a:r>
              <a:rPr lang="hu-HU" dirty="0" err="1">
                <a:solidFill>
                  <a:srgbClr val="FFC000"/>
                </a:solidFill>
              </a:rPr>
              <a:t>Ézs</a:t>
            </a:r>
            <a:r>
              <a:rPr lang="hu-HU" dirty="0">
                <a:solidFill>
                  <a:srgbClr val="FFC000"/>
                </a:solidFill>
              </a:rPr>
              <a:t> 40,28</a:t>
            </a:r>
          </a:p>
          <a:p>
            <a:pPr marL="0" indent="0">
              <a:buNone/>
            </a:pPr>
            <a:r>
              <a:rPr lang="hu-HU" dirty="0"/>
              <a:t>„Hát nem tudod, hát nem hallottad? Örökkévaló Isten az ÚR, ő a földkerekség teremtője! Nem fárad el, és nem lankad el, értelme kifürkészhetetlen.”</a:t>
            </a:r>
          </a:p>
          <a:p>
            <a:pPr marL="0" indent="0">
              <a:buNone/>
            </a:pPr>
            <a:endParaRPr lang="hu-HU" sz="1400" dirty="0"/>
          </a:p>
          <a:p>
            <a:pPr marL="0" indent="0">
              <a:buNone/>
            </a:pPr>
            <a:r>
              <a:rPr lang="hu-HU" dirty="0">
                <a:solidFill>
                  <a:srgbClr val="FFC000"/>
                </a:solidFill>
              </a:rPr>
              <a:t>5Móz 33,27</a:t>
            </a:r>
          </a:p>
          <a:p>
            <a:pPr marL="0" indent="0">
              <a:buNone/>
            </a:pPr>
            <a:r>
              <a:rPr lang="hu-HU" dirty="0"/>
              <a:t>„Az örök Isten a te menedéked, örökkévaló karjai tartanak.”</a:t>
            </a:r>
          </a:p>
          <a:p>
            <a:pPr marL="0" indent="0">
              <a:buNone/>
            </a:pPr>
            <a:endParaRPr lang="hu-HU" sz="1400" dirty="0"/>
          </a:p>
          <a:p>
            <a:pPr marL="0" indent="0">
              <a:buNone/>
            </a:pPr>
            <a:r>
              <a:rPr lang="hu-HU" dirty="0">
                <a:solidFill>
                  <a:srgbClr val="FFC000"/>
                </a:solidFill>
              </a:rPr>
              <a:t>Jer 10,10</a:t>
            </a:r>
          </a:p>
          <a:p>
            <a:pPr marL="0" indent="0">
              <a:buNone/>
            </a:pPr>
            <a:r>
              <a:rPr lang="hu-HU" dirty="0"/>
              <a:t>„Az ÚR igaz Isten, élő Isten, örökkévaló Király!” </a:t>
            </a:r>
          </a:p>
          <a:p>
            <a:pPr marL="0" indent="0">
              <a:buNone/>
            </a:pPr>
            <a:endParaRPr lang="hu-HU" sz="1400" dirty="0"/>
          </a:p>
          <a:p>
            <a:pPr marL="0" indent="0">
              <a:buNone/>
            </a:pPr>
            <a:r>
              <a:rPr lang="hu-HU" dirty="0">
                <a:solidFill>
                  <a:srgbClr val="FFC000"/>
                </a:solidFill>
              </a:rPr>
              <a:t>Dán 7,9</a:t>
            </a:r>
          </a:p>
          <a:p>
            <a:pPr marL="0" indent="0">
              <a:buNone/>
            </a:pPr>
            <a:r>
              <a:rPr lang="hu-HU" dirty="0"/>
              <a:t>„Azután ezt láttam: Trónokat állítottak föl, és helyet foglalt egy öregkorú. Ruhája fehér volt, mint a hó, fején a haj, mint a tiszta gyapjú. Trónja olyan volt, mint a lángoló tűz, s annak kerekei, mint az égő tűz.” </a:t>
            </a:r>
          </a:p>
        </p:txBody>
      </p:sp>
    </p:spTree>
    <p:extLst>
      <p:ext uri="{BB962C8B-B14F-4D97-AF65-F5344CB8AC3E}">
        <p14:creationId xmlns:p14="http://schemas.microsoft.com/office/powerpoint/2010/main" val="291505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66DC0AC-D663-7B10-FA5D-2C654BDE9E12}"/>
              </a:ext>
            </a:extLst>
          </p:cNvPr>
          <p:cNvSpPr>
            <a:spLocks noGrp="1"/>
          </p:cNvSpPr>
          <p:nvPr>
            <p:ph type="title"/>
          </p:nvPr>
        </p:nvSpPr>
        <p:spPr>
          <a:xfrm>
            <a:off x="457200" y="188640"/>
            <a:ext cx="8229600" cy="1143000"/>
          </a:xfrm>
        </p:spPr>
        <p:txBody>
          <a:bodyPr/>
          <a:lstStyle/>
          <a:p>
            <a:endParaRPr lang="hu-HU" dirty="0"/>
          </a:p>
        </p:txBody>
      </p:sp>
      <p:sp>
        <p:nvSpPr>
          <p:cNvPr id="3" name="Tartalom helye 2">
            <a:extLst>
              <a:ext uri="{FF2B5EF4-FFF2-40B4-BE49-F238E27FC236}">
                <a16:creationId xmlns:a16="http://schemas.microsoft.com/office/drawing/2014/main" id="{1B4E3A24-A488-BCE6-0C28-4C4ADAD4709A}"/>
              </a:ext>
            </a:extLst>
          </p:cNvPr>
          <p:cNvSpPr>
            <a:spLocks noGrp="1"/>
          </p:cNvSpPr>
          <p:nvPr>
            <p:ph idx="1"/>
          </p:nvPr>
        </p:nvSpPr>
        <p:spPr>
          <a:xfrm>
            <a:off x="457200" y="476672"/>
            <a:ext cx="8229600" cy="4104456"/>
          </a:xfrm>
        </p:spPr>
        <p:txBody>
          <a:bodyPr>
            <a:normAutofit fontScale="77500" lnSpcReduction="20000"/>
          </a:bodyPr>
          <a:lstStyle/>
          <a:p>
            <a:r>
              <a:rPr lang="hu-HU" dirty="0"/>
              <a:t>A bibliai Izrael </a:t>
            </a:r>
            <a:r>
              <a:rPr lang="hu-HU" dirty="0">
                <a:solidFill>
                  <a:srgbClr val="FFFF00"/>
                </a:solidFill>
              </a:rPr>
              <a:t>késői hagyományai</a:t>
            </a:r>
            <a:r>
              <a:rPr lang="hu-HU" dirty="0"/>
              <a:t>ban meggyökerezik és fokozatosan szerepet kap az örökkévalóság, az időn túli, illetve az idő teljességben megvalósuló létezés témája: valószínűleg a hellenista filozófiai gondolkodás hatását feltételezhetjük ebben a folyamatban. </a:t>
            </a:r>
          </a:p>
          <a:p>
            <a:r>
              <a:rPr lang="hu-HU" dirty="0"/>
              <a:t>Az </a:t>
            </a:r>
            <a:r>
              <a:rPr lang="hu-HU" dirty="0" err="1">
                <a:solidFill>
                  <a:srgbClr val="FFFF00"/>
                </a:solidFill>
              </a:rPr>
              <a:t>apokaliptiká</a:t>
            </a:r>
            <a:r>
              <a:rPr lang="hu-HU" dirty="0" err="1"/>
              <a:t>ban</a:t>
            </a:r>
            <a:r>
              <a:rPr lang="hu-HU" dirty="0"/>
              <a:t> (a végső időkben a jó és a rossz küzdelmét ábrázoló teológiai hagyományokban), majd pedig az </a:t>
            </a:r>
            <a:r>
              <a:rPr lang="hu-HU" dirty="0">
                <a:solidFill>
                  <a:srgbClr val="FFFF00"/>
                </a:solidFill>
              </a:rPr>
              <a:t>Újszövetség </a:t>
            </a:r>
            <a:r>
              <a:rPr lang="hu-HU" dirty="0"/>
              <a:t>tanúságtételeiben egyre nagyobb jelentőségre tesz szert a halál utáni (örök)élet, a </a:t>
            </a:r>
            <a:r>
              <a:rPr lang="hu-HU" dirty="0">
                <a:solidFill>
                  <a:srgbClr val="FFFF00"/>
                </a:solidFill>
              </a:rPr>
              <a:t>feltámadás</a:t>
            </a:r>
            <a:r>
              <a:rPr lang="hu-HU" dirty="0"/>
              <a:t> gondolata – mind közösségi, mind pedig individuális értelemben. </a:t>
            </a:r>
          </a:p>
          <a:p>
            <a:r>
              <a:rPr lang="hu-HU" dirty="0"/>
              <a:t>Ám ez már egy másik előadás témája…</a:t>
            </a:r>
          </a:p>
        </p:txBody>
      </p:sp>
      <p:pic>
        <p:nvPicPr>
          <p:cNvPr id="7" name="Kép 6" descr="A képen Borostyán, Színesség, homályos, arany látható&#10;&#10;Automatikusan generált leírás">
            <a:extLst>
              <a:ext uri="{FF2B5EF4-FFF2-40B4-BE49-F238E27FC236}">
                <a16:creationId xmlns:a16="http://schemas.microsoft.com/office/drawing/2014/main" id="{EA2160A5-800E-689E-DAA7-A7B88ED71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483768" y="4355976"/>
            <a:ext cx="4441093" cy="2502024"/>
          </a:xfrm>
          <a:prstGeom prst="rect">
            <a:avLst/>
          </a:prstGeom>
        </p:spPr>
      </p:pic>
    </p:spTree>
    <p:extLst>
      <p:ext uri="{BB962C8B-B14F-4D97-AF65-F5344CB8AC3E}">
        <p14:creationId xmlns:p14="http://schemas.microsoft.com/office/powerpoint/2010/main" val="2502365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332656"/>
            <a:ext cx="8229600" cy="1143000"/>
          </a:xfrm>
        </p:spPr>
        <p:txBody>
          <a:bodyPr>
            <a:normAutofit fontScale="90000"/>
          </a:bodyPr>
          <a:lstStyle/>
          <a:p>
            <a:r>
              <a:rPr lang="hu-HU" dirty="0"/>
              <a:t>90. Zsoltár</a:t>
            </a:r>
            <a:br>
              <a:rPr lang="hu-HU" dirty="0"/>
            </a:br>
            <a:r>
              <a:rPr lang="hu-HU" dirty="0"/>
              <a:t>1-9. vers</a:t>
            </a:r>
          </a:p>
        </p:txBody>
      </p:sp>
      <p:sp>
        <p:nvSpPr>
          <p:cNvPr id="3" name="Tartalom helye 2"/>
          <p:cNvSpPr>
            <a:spLocks noGrp="1"/>
          </p:cNvSpPr>
          <p:nvPr>
            <p:ph idx="1"/>
          </p:nvPr>
        </p:nvSpPr>
        <p:spPr>
          <a:xfrm>
            <a:off x="611560" y="1989376"/>
            <a:ext cx="8229600" cy="4525963"/>
          </a:xfrm>
        </p:spPr>
        <p:txBody>
          <a:bodyPr>
            <a:normAutofit fontScale="77500" lnSpcReduction="20000"/>
          </a:bodyPr>
          <a:lstStyle/>
          <a:p>
            <a:pPr marL="0" indent="0">
              <a:buNone/>
            </a:pPr>
            <a:r>
              <a:rPr lang="hu-HU" sz="3200" baseline="30000" dirty="0"/>
              <a:t>1</a:t>
            </a:r>
            <a:r>
              <a:rPr lang="hu-HU" sz="3200" dirty="0"/>
              <a:t>Mózesnek, Isten emberének imádsága. Uram, te voltál hajlékunk </a:t>
            </a:r>
            <a:r>
              <a:rPr lang="hu-HU" sz="3200" dirty="0">
                <a:solidFill>
                  <a:srgbClr val="FFC000"/>
                </a:solidFill>
              </a:rPr>
              <a:t>nemzedékről nemzedékre</a:t>
            </a:r>
            <a:r>
              <a:rPr lang="hu-HU" sz="3200" dirty="0"/>
              <a:t>. </a:t>
            </a:r>
            <a:r>
              <a:rPr lang="hu-HU" sz="3200" baseline="30000" dirty="0"/>
              <a:t>2</a:t>
            </a:r>
            <a:r>
              <a:rPr lang="hu-HU" sz="3200" dirty="0"/>
              <a:t>Mielőtt hegyek születtek, mielőtt a föld és a világ létrejött, </a:t>
            </a:r>
            <a:r>
              <a:rPr lang="hu-HU" sz="3200" dirty="0">
                <a:solidFill>
                  <a:srgbClr val="FFC000"/>
                </a:solidFill>
              </a:rPr>
              <a:t>öröktől fogva mindörökké</a:t>
            </a:r>
            <a:r>
              <a:rPr lang="hu-HU" sz="3200" dirty="0"/>
              <a:t> vagy te, ó, Isten! </a:t>
            </a:r>
            <a:r>
              <a:rPr lang="hu-HU" sz="3200" baseline="30000" dirty="0"/>
              <a:t>3</a:t>
            </a:r>
            <a:r>
              <a:rPr lang="hu-HU" sz="3200" dirty="0"/>
              <a:t>A </a:t>
            </a:r>
            <a:r>
              <a:rPr lang="hu-HU" sz="3200" dirty="0">
                <a:solidFill>
                  <a:srgbClr val="FFC000"/>
                </a:solidFill>
              </a:rPr>
              <a:t>halandó</a:t>
            </a:r>
            <a:r>
              <a:rPr lang="hu-HU" sz="3200" dirty="0"/>
              <a:t>t visszatéríted a porba, és ezt mondod: Térjetek vissza, emberek! </a:t>
            </a:r>
            <a:r>
              <a:rPr lang="hu-HU" sz="3200" baseline="30000" dirty="0"/>
              <a:t>4</a:t>
            </a:r>
            <a:r>
              <a:rPr lang="hu-HU" sz="3200" dirty="0"/>
              <a:t>Mert </a:t>
            </a:r>
            <a:r>
              <a:rPr lang="hu-HU" sz="3200" dirty="0">
                <a:solidFill>
                  <a:srgbClr val="FFC000"/>
                </a:solidFill>
              </a:rPr>
              <a:t>ezer esztendő </a:t>
            </a:r>
            <a:r>
              <a:rPr lang="hu-HU" sz="3200" dirty="0" err="1"/>
              <a:t>előtted</a:t>
            </a:r>
            <a:r>
              <a:rPr lang="hu-HU" sz="3200" dirty="0"/>
              <a:t> annyi, mint a </a:t>
            </a:r>
            <a:r>
              <a:rPr lang="hu-HU" sz="3200" dirty="0">
                <a:solidFill>
                  <a:srgbClr val="FFC000"/>
                </a:solidFill>
              </a:rPr>
              <a:t>tegnapi nap</a:t>
            </a:r>
            <a:r>
              <a:rPr lang="hu-HU" sz="3200" dirty="0"/>
              <a:t>, amely </a:t>
            </a:r>
            <a:r>
              <a:rPr lang="hu-HU" sz="3200" dirty="0">
                <a:solidFill>
                  <a:srgbClr val="FFC000"/>
                </a:solidFill>
              </a:rPr>
              <a:t>elmúlt</a:t>
            </a:r>
            <a:r>
              <a:rPr lang="hu-HU" sz="3200" dirty="0"/>
              <a:t>, mint egy </a:t>
            </a:r>
            <a:r>
              <a:rPr lang="hu-HU" sz="3200" dirty="0">
                <a:solidFill>
                  <a:srgbClr val="FFC000"/>
                </a:solidFill>
              </a:rPr>
              <a:t>őrváltásnyi idő éjjel</a:t>
            </a:r>
            <a:r>
              <a:rPr lang="hu-HU" sz="3200" dirty="0"/>
              <a:t>. </a:t>
            </a:r>
            <a:r>
              <a:rPr lang="hu-HU" sz="3200" baseline="30000" dirty="0"/>
              <a:t>5</a:t>
            </a:r>
            <a:r>
              <a:rPr lang="hu-HU" sz="3200" dirty="0"/>
              <a:t>Elragadod őket, olyanok lesznek, mint </a:t>
            </a:r>
            <a:r>
              <a:rPr lang="hu-HU" sz="3200" dirty="0">
                <a:solidFill>
                  <a:srgbClr val="FFC000"/>
                </a:solidFill>
              </a:rPr>
              <a:t>reggel</a:t>
            </a:r>
            <a:r>
              <a:rPr lang="hu-HU" sz="3200" dirty="0"/>
              <a:t>re az álom, mint a növekvő fű: </a:t>
            </a:r>
            <a:r>
              <a:rPr lang="hu-HU" sz="3200" baseline="30000" dirty="0"/>
              <a:t>6</a:t>
            </a:r>
            <a:r>
              <a:rPr lang="hu-HU" sz="3200" dirty="0">
                <a:solidFill>
                  <a:srgbClr val="FFC000"/>
                </a:solidFill>
              </a:rPr>
              <a:t>reggel</a:t>
            </a:r>
            <a:r>
              <a:rPr lang="hu-HU" sz="3200" dirty="0"/>
              <a:t> virágzik és növekszik, </a:t>
            </a:r>
            <a:r>
              <a:rPr lang="hu-HU" sz="3200" dirty="0">
                <a:solidFill>
                  <a:srgbClr val="FFC000"/>
                </a:solidFill>
              </a:rPr>
              <a:t>esté</a:t>
            </a:r>
            <a:r>
              <a:rPr lang="hu-HU" sz="3200" dirty="0"/>
              <a:t>re megfonnyad és elszárad. </a:t>
            </a:r>
            <a:r>
              <a:rPr lang="hu-HU" sz="3200" baseline="30000" dirty="0"/>
              <a:t>7</a:t>
            </a:r>
            <a:r>
              <a:rPr lang="hu-HU" sz="3200" dirty="0"/>
              <a:t>Bizony </a:t>
            </a:r>
            <a:r>
              <a:rPr lang="hu-HU" sz="3200" dirty="0">
                <a:solidFill>
                  <a:srgbClr val="FFC000"/>
                </a:solidFill>
              </a:rPr>
              <a:t>elmúlunk</a:t>
            </a:r>
            <a:r>
              <a:rPr lang="hu-HU" sz="3200" dirty="0"/>
              <a:t> haragod miatt, indulatod miatt </a:t>
            </a:r>
            <a:r>
              <a:rPr lang="hu-HU" sz="3200" dirty="0">
                <a:solidFill>
                  <a:srgbClr val="FFC000"/>
                </a:solidFill>
              </a:rPr>
              <a:t>hirtelen</a:t>
            </a:r>
            <a:r>
              <a:rPr lang="hu-HU" sz="3200" dirty="0"/>
              <a:t> </a:t>
            </a:r>
            <a:r>
              <a:rPr lang="hu-HU" sz="3200" dirty="0">
                <a:solidFill>
                  <a:srgbClr val="FFC000"/>
                </a:solidFill>
              </a:rPr>
              <a:t>semmivé leszünk</a:t>
            </a:r>
            <a:r>
              <a:rPr lang="hu-HU" sz="3200" dirty="0"/>
              <a:t>, </a:t>
            </a:r>
            <a:r>
              <a:rPr lang="hu-HU" sz="3200" baseline="30000" dirty="0"/>
              <a:t>8</a:t>
            </a:r>
            <a:r>
              <a:rPr lang="hu-HU" sz="3200" dirty="0"/>
              <a:t>ha magad elé állítod bűneinket, titkolt vétkeinket orcád világossága elé. </a:t>
            </a:r>
            <a:r>
              <a:rPr lang="hu-HU" sz="3200" baseline="30000" dirty="0">
                <a:solidFill>
                  <a:srgbClr val="FFC000"/>
                </a:solidFill>
              </a:rPr>
              <a:t>9</a:t>
            </a:r>
            <a:r>
              <a:rPr lang="hu-HU" sz="3200" dirty="0">
                <a:solidFill>
                  <a:srgbClr val="FFC000"/>
                </a:solidFill>
              </a:rPr>
              <a:t>Elmúlik minden napunk </a:t>
            </a:r>
            <a:r>
              <a:rPr lang="hu-HU" sz="3200" dirty="0"/>
              <a:t>haragod miatt, úgy </a:t>
            </a:r>
            <a:r>
              <a:rPr lang="hu-HU" sz="3200" dirty="0">
                <a:solidFill>
                  <a:srgbClr val="FFC000"/>
                </a:solidFill>
              </a:rPr>
              <a:t>elmúlnak esztendeink</a:t>
            </a:r>
            <a:r>
              <a:rPr lang="hu-HU" sz="3200" dirty="0"/>
              <a:t>, mint egy sóhajtás.</a:t>
            </a:r>
            <a:endParaRPr lang="hu-HU" dirty="0"/>
          </a:p>
        </p:txBody>
      </p:sp>
    </p:spTree>
    <p:extLst>
      <p:ext uri="{BB962C8B-B14F-4D97-AF65-F5344CB8AC3E}">
        <p14:creationId xmlns:p14="http://schemas.microsoft.com/office/powerpoint/2010/main" val="37217656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634206"/>
            <a:ext cx="8229600" cy="1143000"/>
          </a:xfrm>
        </p:spPr>
        <p:txBody>
          <a:bodyPr/>
          <a:lstStyle/>
          <a:p>
            <a:r>
              <a:rPr lang="hu-HU" dirty="0"/>
              <a:t>Köszönöm a figyelmet!</a:t>
            </a:r>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9700" y="1777206"/>
            <a:ext cx="6324600" cy="4171950"/>
          </a:xfrm>
        </p:spPr>
      </p:pic>
    </p:spTree>
    <p:extLst>
      <p:ext uri="{BB962C8B-B14F-4D97-AF65-F5344CB8AC3E}">
        <p14:creationId xmlns:p14="http://schemas.microsoft.com/office/powerpoint/2010/main" val="1616291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1B179A3-AA3E-872B-F4F6-F4660155360B}"/>
              </a:ext>
            </a:extLst>
          </p:cNvPr>
          <p:cNvSpPr>
            <a:spLocks noGrp="1"/>
          </p:cNvSpPr>
          <p:nvPr>
            <p:ph type="title"/>
          </p:nvPr>
        </p:nvSpPr>
        <p:spPr/>
        <p:txBody>
          <a:bodyPr>
            <a:normAutofit fontScale="90000"/>
          </a:bodyPr>
          <a:lstStyle/>
          <a:p>
            <a:r>
              <a:rPr lang="hu-HU" dirty="0"/>
              <a:t>90. Zsoltár</a:t>
            </a:r>
            <a:br>
              <a:rPr lang="hu-HU" dirty="0"/>
            </a:br>
            <a:r>
              <a:rPr lang="hu-HU" dirty="0"/>
              <a:t>10-17. vers</a:t>
            </a:r>
          </a:p>
        </p:txBody>
      </p:sp>
      <p:sp>
        <p:nvSpPr>
          <p:cNvPr id="3" name="Tartalom helye 2">
            <a:extLst>
              <a:ext uri="{FF2B5EF4-FFF2-40B4-BE49-F238E27FC236}">
                <a16:creationId xmlns:a16="http://schemas.microsoft.com/office/drawing/2014/main" id="{240B0E9C-5C7D-B410-4322-BA7FEEDBC226}"/>
              </a:ext>
            </a:extLst>
          </p:cNvPr>
          <p:cNvSpPr>
            <a:spLocks noGrp="1"/>
          </p:cNvSpPr>
          <p:nvPr>
            <p:ph idx="1"/>
          </p:nvPr>
        </p:nvSpPr>
        <p:spPr>
          <a:xfrm>
            <a:off x="611560" y="1916832"/>
            <a:ext cx="8229600" cy="4525963"/>
          </a:xfrm>
        </p:spPr>
        <p:txBody>
          <a:bodyPr>
            <a:normAutofit fontScale="77500" lnSpcReduction="20000"/>
          </a:bodyPr>
          <a:lstStyle/>
          <a:p>
            <a:pPr marL="0" indent="0">
              <a:buNone/>
            </a:pPr>
            <a:r>
              <a:rPr lang="hu-HU" sz="3200" baseline="30000" dirty="0">
                <a:solidFill>
                  <a:srgbClr val="FFC000"/>
                </a:solidFill>
              </a:rPr>
              <a:t>10</a:t>
            </a:r>
            <a:r>
              <a:rPr lang="hu-HU" sz="3200" dirty="0">
                <a:solidFill>
                  <a:srgbClr val="FFC000"/>
                </a:solidFill>
              </a:rPr>
              <a:t>Életünk ideje hetven esztendő, vagy ha több, nyolcvan esztendő</a:t>
            </a:r>
            <a:r>
              <a:rPr lang="hu-HU" sz="3200" dirty="0"/>
              <a:t>, és nagyobb részük hiábavaló fáradság, olyan </a:t>
            </a:r>
            <a:r>
              <a:rPr lang="hu-HU" sz="3200" dirty="0">
                <a:solidFill>
                  <a:srgbClr val="FFC000"/>
                </a:solidFill>
              </a:rPr>
              <a:t>gyorsan eltűnik</a:t>
            </a:r>
            <a:r>
              <a:rPr lang="hu-HU" sz="3200" dirty="0"/>
              <a:t>, mintha repülnénk. </a:t>
            </a:r>
            <a:r>
              <a:rPr lang="hu-HU" sz="3200" baseline="30000" dirty="0"/>
              <a:t>11</a:t>
            </a:r>
            <a:r>
              <a:rPr lang="hu-HU" sz="3200" dirty="0"/>
              <a:t>Ki tudja, milyen erős haragod, és milyen félelmetes felháborodásod? </a:t>
            </a:r>
            <a:r>
              <a:rPr lang="hu-HU" sz="3200" baseline="30000" dirty="0"/>
              <a:t>12</a:t>
            </a:r>
            <a:r>
              <a:rPr lang="hu-HU" sz="3200" dirty="0"/>
              <a:t>Taníts úgy </a:t>
            </a:r>
            <a:r>
              <a:rPr lang="hu-HU" sz="3200" dirty="0">
                <a:solidFill>
                  <a:srgbClr val="FFC000"/>
                </a:solidFill>
              </a:rPr>
              <a:t>számlálni napjainkat</a:t>
            </a:r>
            <a:r>
              <a:rPr lang="hu-HU" sz="3200" dirty="0"/>
              <a:t>, hogy bölcs szívhez jussunk! </a:t>
            </a:r>
            <a:r>
              <a:rPr lang="hu-HU" sz="3200" baseline="30000" dirty="0"/>
              <a:t>13</a:t>
            </a:r>
            <a:r>
              <a:rPr lang="hu-HU" sz="3200" dirty="0"/>
              <a:t>Fordulj hozzánk, </a:t>
            </a:r>
            <a:r>
              <a:rPr lang="hu-HU" sz="3200" dirty="0" err="1"/>
              <a:t>URam</a:t>
            </a:r>
            <a:r>
              <a:rPr lang="hu-HU" sz="3200" dirty="0"/>
              <a:t>! </a:t>
            </a:r>
            <a:r>
              <a:rPr lang="hu-HU" sz="3200" dirty="0">
                <a:solidFill>
                  <a:srgbClr val="FFC000"/>
                </a:solidFill>
              </a:rPr>
              <a:t>Meddig</a:t>
            </a:r>
            <a:r>
              <a:rPr lang="hu-HU" sz="3200" dirty="0"/>
              <a:t> késel? Könyörülj szolgáidon! </a:t>
            </a:r>
            <a:r>
              <a:rPr lang="hu-HU" sz="3200" baseline="30000" dirty="0"/>
              <a:t>14</a:t>
            </a:r>
            <a:r>
              <a:rPr lang="hu-HU" sz="3200" dirty="0"/>
              <a:t>Áraszd ránk kegyelmedet </a:t>
            </a:r>
            <a:r>
              <a:rPr lang="hu-HU" sz="3200" dirty="0">
                <a:solidFill>
                  <a:srgbClr val="FFC000"/>
                </a:solidFill>
              </a:rPr>
              <a:t>reggelenként</a:t>
            </a:r>
            <a:r>
              <a:rPr lang="hu-HU" sz="3200" dirty="0"/>
              <a:t>, hogy vigadjunk és örüljünk </a:t>
            </a:r>
            <a:r>
              <a:rPr lang="hu-HU" sz="3200" dirty="0">
                <a:solidFill>
                  <a:srgbClr val="FFC000"/>
                </a:solidFill>
              </a:rPr>
              <a:t>egész életünkben</a:t>
            </a:r>
            <a:r>
              <a:rPr lang="hu-HU" sz="3200" dirty="0"/>
              <a:t>! </a:t>
            </a:r>
            <a:r>
              <a:rPr lang="hu-HU" sz="3200" baseline="30000" dirty="0"/>
              <a:t>15</a:t>
            </a:r>
            <a:r>
              <a:rPr lang="hu-HU" sz="3200" dirty="0"/>
              <a:t>Örvendeztess meg bennünket </a:t>
            </a:r>
            <a:r>
              <a:rPr lang="hu-HU" sz="3200" dirty="0">
                <a:solidFill>
                  <a:srgbClr val="FFC000"/>
                </a:solidFill>
              </a:rPr>
              <a:t>annyi napon át</a:t>
            </a:r>
            <a:r>
              <a:rPr lang="hu-HU" sz="3200" dirty="0"/>
              <a:t>, ahányon át megaláztál, </a:t>
            </a:r>
            <a:r>
              <a:rPr lang="hu-HU" sz="3200" dirty="0">
                <a:solidFill>
                  <a:srgbClr val="FFC000"/>
                </a:solidFill>
              </a:rPr>
              <a:t>annyi éven át</a:t>
            </a:r>
            <a:r>
              <a:rPr lang="hu-HU" sz="3200" dirty="0"/>
              <a:t>, ahányban rossz sorsunk volt! </a:t>
            </a:r>
            <a:r>
              <a:rPr lang="hu-HU" sz="3200" baseline="30000" dirty="0"/>
              <a:t>16</a:t>
            </a:r>
            <a:r>
              <a:rPr lang="hu-HU" sz="3200" dirty="0"/>
              <a:t>Legyenek láthatóvá tetteid szolgáidon, és méltóságod fiaikon! </a:t>
            </a:r>
            <a:r>
              <a:rPr lang="hu-HU" sz="3200" baseline="30000" dirty="0"/>
              <a:t>17</a:t>
            </a:r>
            <a:r>
              <a:rPr lang="hu-HU" sz="3200" dirty="0"/>
              <a:t>Legyen velünk Istenünknek, az Úrnak jóindulata! Kezeink munkáját tedd </a:t>
            </a:r>
            <a:r>
              <a:rPr lang="hu-HU" sz="3200" dirty="0">
                <a:solidFill>
                  <a:srgbClr val="FFC000"/>
                </a:solidFill>
              </a:rPr>
              <a:t>maradandó</a:t>
            </a:r>
            <a:r>
              <a:rPr lang="hu-HU" sz="3200" dirty="0"/>
              <a:t>vá, kezeink munkáját tedd </a:t>
            </a:r>
            <a:r>
              <a:rPr lang="hu-HU" sz="3200" dirty="0">
                <a:solidFill>
                  <a:srgbClr val="FFC000"/>
                </a:solidFill>
              </a:rPr>
              <a:t>maradandó</a:t>
            </a:r>
            <a:r>
              <a:rPr lang="hu-HU" sz="3200" dirty="0"/>
              <a:t>vá!</a:t>
            </a:r>
            <a:endParaRPr lang="hu-HU" dirty="0"/>
          </a:p>
        </p:txBody>
      </p:sp>
    </p:spTree>
    <p:extLst>
      <p:ext uri="{BB962C8B-B14F-4D97-AF65-F5344CB8AC3E}">
        <p14:creationId xmlns:p14="http://schemas.microsoft.com/office/powerpoint/2010/main" val="3974843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457200" y="719547"/>
            <a:ext cx="8229600" cy="1143000"/>
          </a:xfrm>
        </p:spPr>
        <p:txBody>
          <a:bodyPr/>
          <a:lstStyle/>
          <a:p>
            <a:r>
              <a:rPr lang="hu-HU" dirty="0"/>
              <a:t>Az Ószövetség és az idő</a:t>
            </a:r>
          </a:p>
        </p:txBody>
      </p:sp>
      <p:pic>
        <p:nvPicPr>
          <p:cNvPr id="5" name="Tartalom helye 4" descr="A képen kültéri, kőszikla, fa, természet látható&#10;&#10;Automatikusan generált leírás">
            <a:extLst>
              <a:ext uri="{FF2B5EF4-FFF2-40B4-BE49-F238E27FC236}">
                <a16:creationId xmlns:a16="http://schemas.microsoft.com/office/drawing/2014/main" id="{507E499D-C7E2-EA70-B4ED-0F47783B87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862547"/>
            <a:ext cx="8046156" cy="4525963"/>
          </a:xfrm>
        </p:spPr>
      </p:pic>
    </p:spTree>
    <p:extLst>
      <p:ext uri="{BB962C8B-B14F-4D97-AF65-F5344CB8AC3E}">
        <p14:creationId xmlns:p14="http://schemas.microsoft.com/office/powerpoint/2010/main" val="958659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96FD4BE-C74C-385C-A78B-CFE6DD24EC1A}"/>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E8241A7B-FBC4-B348-8AB3-3AD766E54203}"/>
              </a:ext>
            </a:extLst>
          </p:cNvPr>
          <p:cNvSpPr>
            <a:spLocks noGrp="1"/>
          </p:cNvSpPr>
          <p:nvPr>
            <p:ph idx="1"/>
          </p:nvPr>
        </p:nvSpPr>
        <p:spPr>
          <a:xfrm>
            <a:off x="457200" y="1166018"/>
            <a:ext cx="8229600" cy="4525963"/>
          </a:xfrm>
        </p:spPr>
        <p:txBody>
          <a:bodyPr>
            <a:normAutofit fontScale="92500" lnSpcReduction="20000"/>
          </a:bodyPr>
          <a:lstStyle/>
          <a:p>
            <a:r>
              <a:rPr lang="hu-HU" dirty="0"/>
              <a:t>Mérhető idő – </a:t>
            </a:r>
          </a:p>
          <a:p>
            <a:pPr marL="0" indent="0">
              <a:buNone/>
            </a:pPr>
            <a:r>
              <a:rPr lang="hu-HU" dirty="0"/>
              <a:t>    tovatűnő idő</a:t>
            </a:r>
          </a:p>
          <a:p>
            <a:pPr marL="0" indent="0">
              <a:buNone/>
            </a:pPr>
            <a:r>
              <a:rPr lang="hu-HU" dirty="0"/>
              <a:t>    Időpont, időtartam</a:t>
            </a:r>
          </a:p>
          <a:p>
            <a:pPr marL="0" indent="0">
              <a:buNone/>
            </a:pPr>
            <a:r>
              <a:rPr lang="hu-HU" dirty="0"/>
              <a:t>    (</a:t>
            </a:r>
            <a:r>
              <a:rPr lang="hu-HU" dirty="0" err="1"/>
              <a:t>j</a:t>
            </a:r>
            <a:r>
              <a:rPr lang="hu-HU" sz="3000" dirty="0" err="1">
                <a:latin typeface="Calibri" panose="020F0502020204030204" pitchFamily="34" charset="0"/>
              </a:rPr>
              <a:t>ō</a:t>
            </a:r>
            <a:r>
              <a:rPr lang="hu-HU" dirty="0" err="1"/>
              <a:t>m</a:t>
            </a:r>
            <a:r>
              <a:rPr lang="hu-HU" dirty="0"/>
              <a:t>, ’</a:t>
            </a:r>
            <a:r>
              <a:rPr lang="hu-HU" dirty="0" err="1"/>
              <a:t>et</a:t>
            </a:r>
            <a:r>
              <a:rPr lang="hu-HU" dirty="0"/>
              <a:t>, </a:t>
            </a:r>
            <a:r>
              <a:rPr lang="hu-HU" dirty="0" err="1"/>
              <a:t>m</a:t>
            </a:r>
            <a:r>
              <a:rPr lang="hu-HU" dirty="0" err="1">
                <a:latin typeface="Calibri" panose="020F0502020204030204" pitchFamily="34" charset="0"/>
              </a:rPr>
              <a:t>ō</a:t>
            </a:r>
            <a:r>
              <a:rPr lang="hu-HU" dirty="0" err="1"/>
              <a:t>’ed</a:t>
            </a:r>
            <a:r>
              <a:rPr lang="hu-HU" dirty="0"/>
              <a:t>)</a:t>
            </a:r>
          </a:p>
          <a:p>
            <a:pPr marL="0" indent="0">
              <a:buNone/>
            </a:pPr>
            <a:endParaRPr lang="hu-HU" dirty="0"/>
          </a:p>
          <a:p>
            <a:r>
              <a:rPr lang="hu-HU" dirty="0"/>
              <a:t>Rendelt idő – </a:t>
            </a:r>
          </a:p>
          <a:p>
            <a:pPr marL="0" indent="0">
              <a:buNone/>
            </a:pPr>
            <a:r>
              <a:rPr lang="hu-HU" dirty="0"/>
              <a:t>    alkalmas idő</a:t>
            </a:r>
          </a:p>
          <a:p>
            <a:pPr marL="0" indent="0">
              <a:buNone/>
            </a:pPr>
            <a:r>
              <a:rPr lang="hu-HU" dirty="0"/>
              <a:t>    Esemény, megélt idő</a:t>
            </a:r>
          </a:p>
          <a:p>
            <a:pPr marL="0" indent="0">
              <a:buNone/>
            </a:pPr>
            <a:r>
              <a:rPr lang="hu-HU" dirty="0"/>
              <a:t>    (</a:t>
            </a:r>
            <a:r>
              <a:rPr lang="hu-HU" dirty="0" err="1"/>
              <a:t>z</a:t>
            </a:r>
            <a:r>
              <a:rPr lang="hu-HU" sz="2500" dirty="0" err="1">
                <a:latin typeface="Calibri" panose="020F0502020204030204" pitchFamily="34" charset="0"/>
              </a:rPr>
              <a:t>Ə</a:t>
            </a:r>
            <a:r>
              <a:rPr lang="hu-HU" dirty="0" err="1"/>
              <a:t>m</a:t>
            </a:r>
            <a:r>
              <a:rPr lang="hu-HU" dirty="0" err="1">
                <a:latin typeface="Calibri" panose="020F0502020204030204" pitchFamily="34" charset="0"/>
              </a:rPr>
              <a:t>ān</a:t>
            </a:r>
            <a:r>
              <a:rPr lang="hu-HU" dirty="0">
                <a:latin typeface="Calibri" panose="020F0502020204030204" pitchFamily="34" charset="0"/>
              </a:rPr>
              <a:t>,</a:t>
            </a:r>
            <a:r>
              <a:rPr lang="hu-HU" dirty="0"/>
              <a:t> ’</a:t>
            </a:r>
            <a:r>
              <a:rPr lang="hu-HU" dirty="0" err="1"/>
              <a:t>et</a:t>
            </a:r>
            <a:r>
              <a:rPr lang="hu-HU" dirty="0"/>
              <a:t>, </a:t>
            </a:r>
            <a:r>
              <a:rPr lang="hu-HU" dirty="0" err="1"/>
              <a:t>m</a:t>
            </a:r>
            <a:r>
              <a:rPr lang="hu-HU" dirty="0" err="1">
                <a:latin typeface="Calibri" panose="020F0502020204030204" pitchFamily="34" charset="0"/>
              </a:rPr>
              <a:t>ō</a:t>
            </a:r>
            <a:r>
              <a:rPr lang="hu-HU" dirty="0" err="1"/>
              <a:t>’ed</a:t>
            </a:r>
            <a:r>
              <a:rPr lang="hu-HU" dirty="0"/>
              <a:t>)</a:t>
            </a:r>
            <a:r>
              <a:rPr lang="hu-HU" dirty="0">
                <a:latin typeface="Calibri" panose="020F0502020204030204" pitchFamily="34" charset="0"/>
              </a:rPr>
              <a:t> </a:t>
            </a:r>
            <a:endParaRPr lang="hu-HU" dirty="0">
              <a:latin typeface="MS Shell Dlg 2" panose="020B0604030504040204" pitchFamily="34" charset="0"/>
            </a:endParaRPr>
          </a:p>
        </p:txBody>
      </p:sp>
      <p:pic>
        <p:nvPicPr>
          <p:cNvPr id="5" name="Kép 4" descr="A képen szöveg, óra, kör, Betűtípus látható&#10;&#10;Automatikusan generált leírás">
            <a:extLst>
              <a:ext uri="{FF2B5EF4-FFF2-40B4-BE49-F238E27FC236}">
                <a16:creationId xmlns:a16="http://schemas.microsoft.com/office/drawing/2014/main" id="{46FE3F35-BB26-3937-80FC-C00E62F28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1080" y="1600200"/>
            <a:ext cx="4045720" cy="4028863"/>
          </a:xfrm>
          <a:prstGeom prst="rect">
            <a:avLst/>
          </a:prstGeom>
        </p:spPr>
      </p:pic>
    </p:spTree>
    <p:extLst>
      <p:ext uri="{BB962C8B-B14F-4D97-AF65-F5344CB8AC3E}">
        <p14:creationId xmlns:p14="http://schemas.microsoft.com/office/powerpoint/2010/main" val="1119892871"/>
      </p:ext>
    </p:extLst>
  </p:cSld>
  <p:clrMapOvr>
    <a:masterClrMapping/>
  </p:clrMapOvr>
</p:sld>
</file>

<file path=ppt/theme/theme1.xml><?xml version="1.0" encoding="utf-8"?>
<a:theme xmlns:a="http://schemas.openxmlformats.org/drawingml/2006/main" name="Office-téma">
  <a:themeElements>
    <a:clrScheme name="Elemi">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1080</TotalTime>
  <Words>4151</Words>
  <Application>Microsoft Office PowerPoint</Application>
  <PresentationFormat>Diavetítés a képernyőre (4:3 oldalarány)</PresentationFormat>
  <Paragraphs>195</Paragraphs>
  <Slides>60</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60</vt:i4>
      </vt:variant>
    </vt:vector>
  </HeadingPairs>
  <TitlesOfParts>
    <vt:vector size="65" baseType="lpstr">
      <vt:lpstr>Arial</vt:lpstr>
      <vt:lpstr>Calibri</vt:lpstr>
      <vt:lpstr>MS Shell Dlg 2</vt:lpstr>
      <vt:lpstr>Symbol</vt:lpstr>
      <vt:lpstr>Office-téma</vt:lpstr>
      <vt:lpstr>    „Kezünk munkáját  tedd maradandóvá!” </vt:lpstr>
      <vt:lpstr>PowerPoint-bemutató</vt:lpstr>
      <vt:lpstr>90. zsoltár </vt:lpstr>
      <vt:lpstr>PowerPoint-bemutató</vt:lpstr>
      <vt:lpstr>PowerPoint-bemutató</vt:lpstr>
      <vt:lpstr>90. Zsoltár 1-9. vers</vt:lpstr>
      <vt:lpstr>90. Zsoltár 10-17. vers</vt:lpstr>
      <vt:lpstr>Az Ószövetség és az idő</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 mitikus ősidő</vt:lpstr>
      <vt:lpstr>PowerPoint-bemutató</vt:lpstr>
      <vt:lpstr>PowerPoint-bemutató</vt:lpstr>
      <vt:lpstr>PowerPoint-bemutató</vt:lpstr>
      <vt:lpstr>PowerPoint-bemutató</vt:lpstr>
      <vt:lpstr>Az idő mint minőség</vt:lpstr>
      <vt:lpstr>PowerPoint-bemutató</vt:lpstr>
      <vt:lpstr>PowerPoint-bemutató</vt:lpstr>
      <vt:lpstr>PowerPoint-bemutató</vt:lpstr>
      <vt:lpstr>PowerPoint-bemutató</vt:lpstr>
      <vt:lpstr>PowerPoint-bemutató</vt:lpstr>
      <vt:lpstr>PowerPoint-bemutató</vt:lpstr>
      <vt:lpstr>Emlékezz!</vt:lpstr>
      <vt:lpstr>Mulandóság</vt:lpstr>
      <vt:lpstr>PowerPoint-bemutató</vt:lpstr>
      <vt:lpstr>PowerPoint-bemutató</vt:lpstr>
      <vt:lpstr>A föld porából…</vt:lpstr>
      <vt:lpstr>PowerPoint-bemutató</vt:lpstr>
      <vt:lpstr>PowerPoint-bemutató</vt:lpstr>
      <vt:lpstr>PowerPoint-bemutató</vt:lpstr>
      <vt:lpstr>PowerPoint-bemutató</vt:lpstr>
      <vt:lpstr>Az élet szerves része</vt:lpstr>
      <vt:lpstr>PowerPoint-bemutató</vt:lpstr>
      <vt:lpstr>Seol</vt:lpstr>
      <vt:lpstr>PowerPoint-bemutató</vt:lpstr>
      <vt:lpstr>Testamentumok </vt:lpstr>
      <vt:lpstr>PowerPoint-bemutató</vt:lpstr>
      <vt:lpstr>PowerPoint-bemutató</vt:lpstr>
      <vt:lpstr>A halál előtti halál</vt:lpstr>
      <vt:lpstr>PowerPoint-bemutató</vt:lpstr>
      <vt:lpstr>PowerPoint-bemutató</vt:lpstr>
      <vt:lpstr>Örökkévalóság</vt:lpstr>
      <vt:lpstr>Öröklét?</vt:lpstr>
      <vt:lpstr>PowerPoint-bemutató</vt:lpstr>
      <vt:lpstr>PowerPoint-bemutató</vt:lpstr>
      <vt:lpstr>Az Élet fája</vt:lpstr>
      <vt:lpstr>PowerPoint-bemutató</vt:lpstr>
      <vt:lpstr>Vallomások az Örökkévalóról</vt:lpstr>
      <vt:lpstr>PowerPoint-bemutató</vt:lpstr>
      <vt:lpstr>Köszönöm a figyelmet!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„Kezünk munkáját  tedd maradandóvá!”</dc:title>
  <dc:creator>Varga Gyöngyi</dc:creator>
  <cp:lastModifiedBy>Varga Gyöngyi</cp:lastModifiedBy>
  <cp:revision>66</cp:revision>
  <dcterms:created xsi:type="dcterms:W3CDTF">2023-09-22T13:09:21Z</dcterms:created>
  <dcterms:modified xsi:type="dcterms:W3CDTF">2023-09-26T19:25:00Z</dcterms:modified>
</cp:coreProperties>
</file>